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334" r:id="rId2"/>
    <p:sldId id="327" r:id="rId3"/>
    <p:sldId id="329" r:id="rId4"/>
    <p:sldId id="330" r:id="rId5"/>
    <p:sldId id="298" r:id="rId6"/>
    <p:sldId id="331" r:id="rId7"/>
    <p:sldId id="326" r:id="rId8"/>
    <p:sldId id="275" r:id="rId9"/>
    <p:sldId id="279" r:id="rId10"/>
    <p:sldId id="259" r:id="rId11"/>
    <p:sldId id="312" r:id="rId12"/>
    <p:sldId id="332" r:id="rId13"/>
    <p:sldId id="333" r:id="rId14"/>
    <p:sldId id="272" r:id="rId15"/>
    <p:sldId id="328" r:id="rId16"/>
    <p:sldId id="308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27202"/>
    <a:srgbClr val="E30803"/>
    <a:srgbClr val="21049A"/>
    <a:srgbClr val="053901"/>
    <a:srgbClr val="720205"/>
    <a:srgbClr val="CC6600"/>
    <a:srgbClr val="05004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26" autoAdjust="0"/>
    <p:restoredTop sz="94590" autoAdjust="0"/>
  </p:normalViewPr>
  <p:slideViewPr>
    <p:cSldViewPr>
      <p:cViewPr varScale="1">
        <p:scale>
          <a:sx n="75" d="100"/>
          <a:sy n="75" d="100"/>
        </p:scale>
        <p:origin x="-69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71EB7-C708-41D2-8DB9-BA43EEE36A46}" type="datetimeFigureOut">
              <a:rPr lang="ru-RU"/>
              <a:pPr>
                <a:defRPr/>
              </a:pPr>
              <a:t>30.03.2013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33517-4750-4216-9329-CD650F6314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7BDF1-D77C-478E-9575-EF029FE3EFF8}" type="datetimeFigureOut">
              <a:rPr lang="ru-RU"/>
              <a:pPr>
                <a:defRPr/>
              </a:pPr>
              <a:t>30.03.2013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184F3-A962-4983-AAD4-4C797B4CA7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4AE40-EAF2-4C09-ACC6-6B6298FA9A13}" type="datetimeFigureOut">
              <a:rPr lang="ru-RU"/>
              <a:pPr>
                <a:defRPr/>
              </a:pPr>
              <a:t>30.03.2013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B99AC-2A22-43FB-B9FD-5E5C95B1A2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B45F4-9C76-42FC-A7D4-E0766C0F7B11}" type="datetimeFigureOut">
              <a:rPr lang="ru-RU"/>
              <a:pPr>
                <a:defRPr/>
              </a:pPr>
              <a:t>30.03.2013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ABF4F-02A9-43C2-8934-F3D6F4216C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66290-0416-4394-9B17-6759DBEADEAD}" type="datetimeFigureOut">
              <a:rPr lang="ru-RU"/>
              <a:pPr>
                <a:defRPr/>
              </a:pPr>
              <a:t>30.03.2013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5561A-2235-4139-9E64-89376705B5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ED5335F-4BC2-4F1D-B37C-76D2B570948A}" type="datetimeFigureOut">
              <a:rPr lang="ru-RU"/>
              <a:pPr>
                <a:defRPr/>
              </a:pPr>
              <a:t>30.03.2013</a:t>
            </a:fld>
            <a:endParaRPr lang="ru-RU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9230DB8-7BF0-46E9-ADC0-0D4E63C0EF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Arial" charset="0"/>
          <a:ea typeface="+mn-ea"/>
          <a:cs typeface="+mn-cs"/>
        </a:defRPr>
      </a:lvl1pPr>
      <a:lvl2pPr marL="5762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Arial" charset="0"/>
          <a:ea typeface="+mn-ea"/>
          <a:cs typeface="+mn-cs"/>
        </a:defRPr>
      </a:lvl2pPr>
      <a:lvl3pPr marL="8556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Arial" charset="0"/>
          <a:ea typeface="+mn-ea"/>
          <a:cs typeface="+mn-cs"/>
        </a:defRPr>
      </a:lvl3pPr>
      <a:lvl4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Arial" charset="0"/>
          <a:ea typeface="+mn-ea"/>
          <a:cs typeface="+mn-cs"/>
        </a:defRPr>
      </a:lvl4pPr>
      <a:lvl5pPr marL="1462088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Arial" charset="0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1557338"/>
            <a:ext cx="8229600" cy="1866900"/>
          </a:xfrm>
        </p:spPr>
        <p:txBody>
          <a:bodyPr/>
          <a:lstStyle/>
          <a:p>
            <a:r>
              <a:rPr lang="ru-RU" sz="6000" b="1" smtClean="0">
                <a:latin typeface="Vijaya" pitchFamily="34" charset="0"/>
              </a:rPr>
              <a:t>Урок математики</a:t>
            </a:r>
            <a:br>
              <a:rPr lang="ru-RU" sz="6000" b="1" smtClean="0">
                <a:latin typeface="Vijaya" pitchFamily="34" charset="0"/>
              </a:rPr>
            </a:br>
            <a:r>
              <a:rPr lang="ru-RU" sz="6000" b="1" smtClean="0">
                <a:latin typeface="Vijaya" pitchFamily="34" charset="0"/>
              </a:rPr>
              <a:t> 4 класс</a:t>
            </a:r>
          </a:p>
        </p:txBody>
      </p:sp>
      <p:sp>
        <p:nvSpPr>
          <p:cNvPr id="33795" name="Rectangle 3"/>
          <p:cNvSpPr>
            <a:spLocks noGrp="1"/>
          </p:cNvSpPr>
          <p:nvPr>
            <p:ph type="body" idx="4294967295"/>
          </p:nvPr>
        </p:nvSpPr>
        <p:spPr>
          <a:xfrm>
            <a:off x="1476375" y="4221163"/>
            <a:ext cx="7408863" cy="1905000"/>
          </a:xfrm>
        </p:spPr>
        <p:txBody>
          <a:bodyPr/>
          <a:lstStyle/>
          <a:p>
            <a:pPr algn="r">
              <a:buFont typeface="Symbol" pitchFamily="18" charset="2"/>
              <a:buNone/>
            </a:pPr>
            <a:r>
              <a:rPr lang="ru-RU" sz="2000" smtClean="0"/>
              <a:t>Презентация подготовлена</a:t>
            </a:r>
          </a:p>
          <a:p>
            <a:pPr algn="r">
              <a:buFont typeface="Symbol" pitchFamily="18" charset="2"/>
              <a:buNone/>
            </a:pPr>
            <a:r>
              <a:rPr lang="ru-RU" sz="2000" smtClean="0"/>
              <a:t>учителем начальных классов </a:t>
            </a:r>
          </a:p>
          <a:p>
            <a:pPr algn="r">
              <a:buFont typeface="Symbol" pitchFamily="18" charset="2"/>
              <a:buNone/>
            </a:pPr>
            <a:r>
              <a:rPr lang="ru-RU" sz="2000" smtClean="0"/>
              <a:t>МОУ «СОШ №12» г.Воркуты</a:t>
            </a:r>
          </a:p>
          <a:p>
            <a:pPr algn="r">
              <a:buFont typeface="Symbol" pitchFamily="18" charset="2"/>
              <a:buNone/>
            </a:pPr>
            <a:r>
              <a:rPr lang="ru-RU" sz="2000" smtClean="0"/>
              <a:t>Осиповой </a:t>
            </a:r>
          </a:p>
          <a:p>
            <a:pPr algn="r">
              <a:buFont typeface="Symbol" pitchFamily="18" charset="2"/>
              <a:buNone/>
            </a:pPr>
            <a:r>
              <a:rPr lang="ru-RU" sz="2000" smtClean="0"/>
              <a:t>Еленой Валерьевной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0" y="549275"/>
            <a:ext cx="6696075" cy="647700"/>
          </a:xfrm>
        </p:spPr>
        <p:txBody>
          <a:bodyPr rtlCol="0">
            <a:normAutofit fontScale="9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sz="4400" dirty="0" smtClean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                  </a:t>
            </a:r>
            <a:endParaRPr lang="ru-RU" dirty="0">
              <a:latin typeface="+mn-lt"/>
            </a:endParaRPr>
          </a:p>
        </p:txBody>
      </p:sp>
      <p:sp>
        <p:nvSpPr>
          <p:cNvPr id="21506" name="Заголовок 3"/>
          <p:cNvSpPr>
            <a:spLocks noGrp="1"/>
          </p:cNvSpPr>
          <p:nvPr>
            <p:ph type="title" idx="4294967295"/>
          </p:nvPr>
        </p:nvSpPr>
        <p:spPr>
          <a:xfrm>
            <a:off x="468313" y="765175"/>
            <a:ext cx="8359775" cy="3743325"/>
          </a:xfrm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ru-RU" sz="3200" smtClean="0">
                <a:solidFill>
                  <a:srgbClr val="000000"/>
                </a:solidFill>
                <a:latin typeface="Calibri" pitchFamily="34" charset="0"/>
              </a:rPr>
              <a:t/>
            </a:r>
            <a:br>
              <a:rPr lang="ru-RU" sz="3200" smtClean="0">
                <a:solidFill>
                  <a:srgbClr val="000000"/>
                </a:solidFill>
                <a:latin typeface="Calibri" pitchFamily="34" charset="0"/>
              </a:rPr>
            </a:br>
            <a:r>
              <a:rPr lang="ru-RU" sz="3200" smtClean="0">
                <a:solidFill>
                  <a:srgbClr val="000000"/>
                </a:solidFill>
                <a:latin typeface="Calibri" pitchFamily="34" charset="0"/>
              </a:rPr>
              <a:t/>
            </a:r>
            <a:br>
              <a:rPr lang="ru-RU" sz="3200" smtClean="0">
                <a:solidFill>
                  <a:srgbClr val="000000"/>
                </a:solidFill>
                <a:latin typeface="Calibri" pitchFamily="34" charset="0"/>
              </a:rPr>
            </a:br>
            <a:r>
              <a:rPr lang="ru-RU" sz="3200" smtClean="0">
                <a:solidFill>
                  <a:srgbClr val="000000"/>
                </a:solidFill>
                <a:latin typeface="Calibri" pitchFamily="34" charset="0"/>
              </a:rPr>
              <a:t/>
            </a:r>
            <a:br>
              <a:rPr lang="ru-RU" sz="3200" smtClean="0">
                <a:solidFill>
                  <a:srgbClr val="000000"/>
                </a:solidFill>
                <a:latin typeface="Calibri" pitchFamily="34" charset="0"/>
              </a:rPr>
            </a:br>
            <a:r>
              <a:rPr lang="ru-RU" sz="3200" smtClean="0">
                <a:solidFill>
                  <a:srgbClr val="000000"/>
                </a:solidFill>
                <a:latin typeface="Calibri" pitchFamily="34" charset="0"/>
              </a:rPr>
              <a:t/>
            </a:r>
            <a:br>
              <a:rPr lang="ru-RU" sz="3200" smtClean="0">
                <a:solidFill>
                  <a:srgbClr val="000000"/>
                </a:solidFill>
                <a:latin typeface="Calibri" pitchFamily="34" charset="0"/>
              </a:rPr>
            </a:br>
            <a:r>
              <a:rPr lang="ru-RU" sz="3200" smtClean="0">
                <a:solidFill>
                  <a:srgbClr val="000000"/>
                </a:solidFill>
                <a:latin typeface="Calibri" pitchFamily="34" charset="0"/>
              </a:rPr>
              <a:t/>
            </a:r>
            <a:br>
              <a:rPr lang="ru-RU" sz="3200" smtClean="0">
                <a:solidFill>
                  <a:srgbClr val="000000"/>
                </a:solidFill>
                <a:latin typeface="Calibri" pitchFamily="34" charset="0"/>
              </a:rPr>
            </a:br>
            <a:r>
              <a:rPr lang="ru-RU" sz="3200" b="1" smtClean="0">
                <a:solidFill>
                  <a:srgbClr val="000000"/>
                </a:solidFill>
                <a:latin typeface="Calibri" pitchFamily="34" charset="0"/>
              </a:rPr>
              <a:t>Два лыжника вышли с двух стартов, расстояние между которыми </a:t>
            </a:r>
            <a:r>
              <a:rPr lang="ru-RU" sz="4000" b="1" smtClean="0">
                <a:solidFill>
                  <a:srgbClr val="000000"/>
                </a:solidFill>
                <a:latin typeface="Calibri" pitchFamily="34" charset="0"/>
              </a:rPr>
              <a:t>50</a:t>
            </a:r>
            <a:r>
              <a:rPr lang="ru-RU" sz="3200" b="1" smtClean="0">
                <a:solidFill>
                  <a:srgbClr val="000000"/>
                </a:solidFill>
                <a:latin typeface="Calibri" pitchFamily="34" charset="0"/>
              </a:rPr>
              <a:t> км. Скорость первого лыжника </a:t>
            </a:r>
            <a:r>
              <a:rPr lang="ru-RU" sz="4000" b="1" smtClean="0">
                <a:solidFill>
                  <a:srgbClr val="000000"/>
                </a:solidFill>
                <a:latin typeface="Calibri" pitchFamily="34" charset="0"/>
              </a:rPr>
              <a:t>7</a:t>
            </a:r>
            <a:r>
              <a:rPr lang="ru-RU" sz="3200" b="1" smtClean="0">
                <a:solidFill>
                  <a:srgbClr val="000000"/>
                </a:solidFill>
                <a:latin typeface="Calibri" pitchFamily="34" charset="0"/>
              </a:rPr>
              <a:t> км/ч, а    </a:t>
            </a:r>
            <a:br>
              <a:rPr lang="ru-RU" sz="3200" b="1" smtClean="0">
                <a:solidFill>
                  <a:srgbClr val="000000"/>
                </a:solidFill>
                <a:latin typeface="Calibri" pitchFamily="34" charset="0"/>
              </a:rPr>
            </a:br>
            <a:r>
              <a:rPr lang="ru-RU" sz="3200" b="1" smtClean="0">
                <a:solidFill>
                  <a:srgbClr val="000000"/>
                </a:solidFill>
                <a:latin typeface="Calibri" pitchFamily="34" charset="0"/>
              </a:rPr>
              <a:t>   скорость второго – </a:t>
            </a:r>
            <a:r>
              <a:rPr lang="ru-RU" sz="4000" b="1" smtClean="0">
                <a:solidFill>
                  <a:srgbClr val="000000"/>
                </a:solidFill>
                <a:latin typeface="Calibri" pitchFamily="34" charset="0"/>
              </a:rPr>
              <a:t>8</a:t>
            </a:r>
            <a:r>
              <a:rPr lang="ru-RU" sz="3200" b="1" smtClean="0">
                <a:solidFill>
                  <a:srgbClr val="000000"/>
                </a:solidFill>
                <a:latin typeface="Calibri" pitchFamily="34" charset="0"/>
              </a:rPr>
              <a:t> км/ч. Чему равно   </a:t>
            </a:r>
            <a:br>
              <a:rPr lang="ru-RU" sz="3200" b="1" smtClean="0">
                <a:solidFill>
                  <a:srgbClr val="000000"/>
                </a:solidFill>
                <a:latin typeface="Calibri" pitchFamily="34" charset="0"/>
              </a:rPr>
            </a:br>
            <a:r>
              <a:rPr lang="ru-RU" sz="3200" b="1" smtClean="0">
                <a:solidFill>
                  <a:srgbClr val="000000"/>
                </a:solidFill>
                <a:latin typeface="Calibri" pitchFamily="34" charset="0"/>
              </a:rPr>
              <a:t>   расстояние между лыжниками через </a:t>
            </a:r>
            <a:br>
              <a:rPr lang="ru-RU" sz="3200" b="1" smtClean="0">
                <a:solidFill>
                  <a:srgbClr val="000000"/>
                </a:solidFill>
                <a:latin typeface="Calibri" pitchFamily="34" charset="0"/>
              </a:rPr>
            </a:br>
            <a:r>
              <a:rPr lang="ru-RU" sz="4000" b="1" smtClean="0">
                <a:solidFill>
                  <a:srgbClr val="000000"/>
                </a:solidFill>
                <a:latin typeface="Calibri" pitchFamily="34" charset="0"/>
              </a:rPr>
              <a:t>2</a:t>
            </a:r>
            <a:r>
              <a:rPr lang="ru-RU" sz="3200" b="1" smtClean="0">
                <a:solidFill>
                  <a:srgbClr val="000000"/>
                </a:solidFill>
                <a:latin typeface="Calibri" pitchFamily="34" charset="0"/>
              </a:rPr>
              <a:t> часа?</a:t>
            </a:r>
            <a:br>
              <a:rPr lang="ru-RU" sz="3200" b="1" smtClean="0">
                <a:solidFill>
                  <a:srgbClr val="000000"/>
                </a:solidFill>
                <a:latin typeface="Calibri" pitchFamily="34" charset="0"/>
              </a:rPr>
            </a:br>
            <a:r>
              <a:rPr lang="ru-RU" sz="3200" b="1" i="1" smtClean="0">
                <a:solidFill>
                  <a:srgbClr val="000000"/>
                </a:solidFill>
                <a:latin typeface="Calibri" pitchFamily="34" charset="0"/>
              </a:rPr>
              <a:t/>
            </a:r>
            <a:br>
              <a:rPr lang="ru-RU" sz="3200" b="1" i="1" smtClean="0">
                <a:solidFill>
                  <a:srgbClr val="000000"/>
                </a:solidFill>
                <a:latin typeface="Calibri" pitchFamily="34" charset="0"/>
              </a:rPr>
            </a:br>
            <a:r>
              <a:rPr lang="ru-RU" sz="3200" b="1" i="1" smtClean="0">
                <a:solidFill>
                  <a:srgbClr val="000000"/>
                </a:solidFill>
                <a:latin typeface="Calibri" pitchFamily="34" charset="0"/>
              </a:rPr>
              <a:t/>
            </a:r>
            <a:br>
              <a:rPr lang="ru-RU" sz="3200" b="1" i="1" smtClean="0">
                <a:solidFill>
                  <a:srgbClr val="000000"/>
                </a:solidFill>
                <a:latin typeface="Calibri" pitchFamily="34" charset="0"/>
              </a:rPr>
            </a:br>
            <a:endParaRPr lang="ru-RU" sz="4000" b="1" i="1" smtClean="0">
              <a:latin typeface="Candara" pitchFamily="34" charset="0"/>
            </a:endParaRPr>
          </a:p>
        </p:txBody>
      </p:sp>
      <p:sp>
        <p:nvSpPr>
          <p:cNvPr id="10" name="Выноска-облако 9"/>
          <p:cNvSpPr>
            <a:spLocks noChangeArrowheads="1"/>
          </p:cNvSpPr>
          <p:nvPr/>
        </p:nvSpPr>
        <p:spPr bwMode="auto">
          <a:xfrm>
            <a:off x="1716088" y="115888"/>
            <a:ext cx="6600825" cy="1144587"/>
          </a:xfrm>
          <a:prstGeom prst="cloudCallout">
            <a:avLst>
              <a:gd name="adj1" fmla="val -50338"/>
              <a:gd name="adj2" fmla="val 65810"/>
            </a:avLst>
          </a:prstGeom>
          <a:solidFill>
            <a:srgbClr val="0070C0">
              <a:alpha val="85097"/>
            </a:srgbClr>
          </a:solidFill>
          <a:ln w="15875" algn="ctr">
            <a:solidFill>
              <a:srgbClr val="165D83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solidFill>
                  <a:schemeClr val="lt1"/>
                </a:solidFill>
                <a:latin typeface="+mn-lt"/>
                <a:cs typeface="+mn-cs"/>
              </a:rPr>
              <a:t>Решите задачу</a:t>
            </a:r>
          </a:p>
        </p:txBody>
      </p:sp>
      <p:pic>
        <p:nvPicPr>
          <p:cNvPr id="21508" name="Picture 2" descr="C:\Users\school\Desktop\2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4365625"/>
            <a:ext cx="2165350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3" descr="C:\Users\school\Desktop\л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2225" y="4221163"/>
            <a:ext cx="2089150" cy="244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>
              <a:latin typeface="Candara" pitchFamily="34" charset="0"/>
            </a:endParaRPr>
          </a:p>
        </p:txBody>
      </p:sp>
      <p:sp>
        <p:nvSpPr>
          <p:cNvPr id="22530" name="Rectangle 3"/>
          <p:cNvSpPr>
            <a:spLocks noGrp="1"/>
          </p:cNvSpPr>
          <p:nvPr>
            <p:ph type="body" idx="4294967295"/>
          </p:nvPr>
        </p:nvSpPr>
        <p:spPr>
          <a:xfrm>
            <a:off x="871538" y="1557338"/>
            <a:ext cx="7408862" cy="4568825"/>
          </a:xfrm>
        </p:spPr>
        <p:txBody>
          <a:bodyPr/>
          <a:lstStyle/>
          <a:p>
            <a:pPr>
              <a:buFont typeface="Symbol" pitchFamily="18" charset="2"/>
              <a:buNone/>
            </a:pPr>
            <a:endParaRPr lang="ru-RU" b="1" smtClean="0">
              <a:latin typeface="Candara" pitchFamily="34" charset="0"/>
            </a:endParaRP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611188" y="620713"/>
            <a:ext cx="79803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027202"/>
                </a:solidFill>
              </a:rPr>
              <a:t>Алгоритм решения задач на движение</a:t>
            </a:r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900113" y="5876925"/>
            <a:ext cx="2843212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</a:pPr>
            <a:r>
              <a:rPr lang="ru-RU" sz="2400" b="1">
                <a:solidFill>
                  <a:schemeClr val="tx2"/>
                </a:solidFill>
              </a:rPr>
              <a:t>Прочитай задачу.</a:t>
            </a:r>
          </a:p>
        </p:txBody>
      </p:sp>
      <p:sp>
        <p:nvSpPr>
          <p:cNvPr id="63494" name="Rectangle 6"/>
          <p:cNvSpPr>
            <a:spLocks noChangeArrowheads="1"/>
          </p:cNvSpPr>
          <p:nvPr/>
        </p:nvSpPr>
        <p:spPr bwMode="auto">
          <a:xfrm>
            <a:off x="900113" y="5013325"/>
            <a:ext cx="7848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tx2"/>
                </a:solidFill>
              </a:rPr>
              <a:t>Вспомни о связи между величинами: скорость время, расстояние</a:t>
            </a: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900113" y="3930650"/>
            <a:ext cx="4356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tx2"/>
                </a:solidFill>
              </a:rPr>
              <a:t>Установи, что нужно найти.</a:t>
            </a:r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900113" y="4435475"/>
            <a:ext cx="2846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tx2"/>
                </a:solidFill>
              </a:rPr>
              <a:t>Запиши решение.</a:t>
            </a:r>
          </a:p>
        </p:txBody>
      </p:sp>
      <p:sp>
        <p:nvSpPr>
          <p:cNvPr id="63497" name="Rectangle 9"/>
          <p:cNvSpPr>
            <a:spLocks noChangeArrowheads="1"/>
          </p:cNvSpPr>
          <p:nvPr/>
        </p:nvSpPr>
        <p:spPr bwMode="auto">
          <a:xfrm>
            <a:off x="900113" y="3427413"/>
            <a:ext cx="2527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tx2"/>
                </a:solidFill>
              </a:rPr>
              <a:t>Составь схему.</a:t>
            </a: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539750" y="1268413"/>
            <a:ext cx="382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800" b="1"/>
              <a:t>1</a:t>
            </a:r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539750" y="1773238"/>
            <a:ext cx="382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800" b="1"/>
              <a:t>2</a:t>
            </a:r>
          </a:p>
        </p:txBody>
      </p:sp>
      <p:sp>
        <p:nvSpPr>
          <p:cNvPr id="63500" name="Rectangle 12"/>
          <p:cNvSpPr>
            <a:spLocks noChangeArrowheads="1"/>
          </p:cNvSpPr>
          <p:nvPr/>
        </p:nvSpPr>
        <p:spPr bwMode="auto">
          <a:xfrm>
            <a:off x="539750" y="2276475"/>
            <a:ext cx="382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800" b="1"/>
              <a:t>3</a:t>
            </a:r>
          </a:p>
        </p:txBody>
      </p:sp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539750" y="2708275"/>
            <a:ext cx="382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800" b="1"/>
              <a:t>4</a:t>
            </a:r>
          </a:p>
        </p:txBody>
      </p:sp>
      <p:sp>
        <p:nvSpPr>
          <p:cNvPr id="63503" name="Rectangle 15"/>
          <p:cNvSpPr>
            <a:spLocks noChangeArrowheads="1"/>
          </p:cNvSpPr>
          <p:nvPr/>
        </p:nvSpPr>
        <p:spPr bwMode="auto">
          <a:xfrm>
            <a:off x="611188" y="3500438"/>
            <a:ext cx="3825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800" b="1"/>
              <a:t>5</a:t>
            </a:r>
          </a:p>
        </p:txBody>
      </p:sp>
      <p:sp>
        <p:nvSpPr>
          <p:cNvPr id="29711" name="Rectangle 15"/>
          <p:cNvSpPr>
            <a:spLocks noChangeArrowheads="1"/>
          </p:cNvSpPr>
          <p:nvPr/>
        </p:nvSpPr>
        <p:spPr bwMode="auto">
          <a:xfrm>
            <a:off x="395288" y="6858000"/>
            <a:ext cx="820737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00"/>
                </a:solidFill>
              </a:rPr>
              <a:t>Два лыжника вышли с двух стартов, расстояние между которыми 50 км. Скорость первого лыжника 7 км/ч, а  скорость второго – 8 км/ч. Чему равно  расстояние  между ними через 2 часа?</a:t>
            </a:r>
            <a:br>
              <a:rPr lang="ru-RU" sz="2400" b="1">
                <a:solidFill>
                  <a:srgbClr val="000000"/>
                </a:solidFill>
              </a:rPr>
            </a:br>
            <a:endParaRPr lang="ru-RU" sz="24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3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34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3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34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3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9.99075E-7 L 0.00208 -0.65981 " pathEditMode="relative" rAng="0" ptsTypes="AA">
                                      <p:cBhvr>
                                        <p:cTn id="29" dur="5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33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1" dur="5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3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44033E-7 L -0.00208 -0.30573 " pathEditMode="relative" rAng="0" ptsTypes="AA">
                                      <p:cBhvr>
                                        <p:cTn id="41" dur="500" fill="hold"/>
                                        <p:tgtEl>
                                          <p:spTgt spid="63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153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21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3" dur="500" fill="hold"/>
                                        <p:tgtEl>
                                          <p:spTgt spid="63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63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5" dur="500" fill="hold"/>
                                        <p:tgtEl>
                                          <p:spTgt spid="63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63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63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30435E-6 L 0.00347 -0.15888 " pathEditMode="relative" rAng="0" ptsTypes="AA">
                                      <p:cBhvr>
                                        <p:cTn id="53" dur="500" fill="hold"/>
                                        <p:tgtEl>
                                          <p:spTgt spid="63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-80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21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5" dur="500" fill="hold"/>
                                        <p:tgtEl>
                                          <p:spTgt spid="63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63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7" dur="500" fill="hold"/>
                                        <p:tgtEl>
                                          <p:spTgt spid="63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58" dur="500" fill="hold"/>
                                        <p:tgtEl>
                                          <p:spTgt spid="63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63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0046 L -0.00052 -0.33256 " pathEditMode="relative" rAng="0" ptsTypes="AA">
                                      <p:cBhvr>
                                        <p:cTn id="65" dur="500" fill="hold"/>
                                        <p:tgtEl>
                                          <p:spTgt spid="634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7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21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7" dur="500" fill="hold"/>
                                        <p:tgtEl>
                                          <p:spTgt spid="634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634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9" dur="500" fill="hold"/>
                                        <p:tgtEl>
                                          <p:spTgt spid="634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0" dur="500" fill="hold"/>
                                        <p:tgtEl>
                                          <p:spTgt spid="634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63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77521E-8 L 0.0052 -0.12905 " pathEditMode="relative" rAng="0" ptsTypes="AA">
                                      <p:cBhvr>
                                        <p:cTn id="77" dur="500" fill="hold"/>
                                        <p:tgtEl>
                                          <p:spTgt spid="634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" y="-65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21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9" dur="500" fill="hold"/>
                                        <p:tgtEl>
                                          <p:spTgt spid="634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0" dur="500" fill="hold"/>
                                        <p:tgtEl>
                                          <p:spTgt spid="634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1" dur="500" fill="hold"/>
                                        <p:tgtEl>
                                          <p:spTgt spid="634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82" dur="500" fill="hold"/>
                                        <p:tgtEl>
                                          <p:spTgt spid="634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63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89" dur="5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2" grpId="0"/>
      <p:bldP spid="63493" grpId="0"/>
      <p:bldP spid="63493" grpId="1"/>
      <p:bldP spid="63493" grpId="2"/>
      <p:bldP spid="63494" grpId="0" build="allAtOnce"/>
      <p:bldP spid="63495" grpId="0" build="allAtOnce"/>
      <p:bldP spid="63496" grpId="0" build="allAtOnce"/>
      <p:bldP spid="63497" grpId="0" build="allAtOnce"/>
      <p:bldP spid="63498" grpId="0"/>
      <p:bldP spid="63499" grpId="0"/>
      <p:bldP spid="63500" grpId="0"/>
      <p:bldP spid="63501" grpId="0"/>
      <p:bldP spid="63503" grpId="0"/>
      <p:bldP spid="297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>
              <a:latin typeface="Candara" pitchFamily="34" charset="0"/>
            </a:endParaRPr>
          </a:p>
        </p:txBody>
      </p:sp>
      <p:sp>
        <p:nvSpPr>
          <p:cNvPr id="23554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>
              <a:latin typeface="Candar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>
              <a:latin typeface="Candara" pitchFamily="34" charset="0"/>
            </a:endParaRPr>
          </a:p>
        </p:txBody>
      </p:sp>
      <p:sp>
        <p:nvSpPr>
          <p:cNvPr id="24578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>
              <a:latin typeface="Candara" pitchFamily="34" charset="0"/>
            </a:endParaRPr>
          </a:p>
        </p:txBody>
      </p:sp>
      <p:sp>
        <p:nvSpPr>
          <p:cNvPr id="24579" name="Rectangle 4"/>
          <p:cNvSpPr>
            <a:spLocks noChangeArrowheads="1"/>
          </p:cNvSpPr>
          <p:nvPr/>
        </p:nvSpPr>
        <p:spPr bwMode="auto">
          <a:xfrm>
            <a:off x="0" y="2238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4582" name="Рисунок 10" descr="Еще одни крутящиеся шту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12838"/>
            <a:ext cx="9144000" cy="453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539750" y="333375"/>
            <a:ext cx="8353425" cy="661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i="1">
                <a:latin typeface="Times New Roman" pitchFamily="18" charset="0"/>
                <a:cs typeface="Times New Roman" pitchFamily="18" charset="0"/>
              </a:rPr>
              <a:t>Домашнее задание</a:t>
            </a:r>
          </a:p>
          <a:p>
            <a:r>
              <a:rPr lang="ru-RU" sz="4400" b="1" i="1">
                <a:solidFill>
                  <a:srgbClr val="E30803"/>
                </a:solidFill>
                <a:latin typeface="Monotype Corsiva" pitchFamily="66" charset="0"/>
              </a:rPr>
              <a:t>Старинная русская задача</a:t>
            </a:r>
            <a:r>
              <a:rPr lang="ru-RU" sz="4400" b="1" i="1">
                <a:solidFill>
                  <a:srgbClr val="E30803"/>
                </a:solidFill>
                <a:latin typeface="Candara" pitchFamily="34" charset="0"/>
              </a:rPr>
              <a:t>: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Роскошно липа расцветала.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Под ней червяк завелся малый.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Да вверх пополз во всю он мочь-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Четыре локтя делал в ночь.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Но днем сослепу полз обратно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Он на два локтя аккуратно.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Трудился наш червяк отважный,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И вот итог работы важной,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Награда девяти ночей: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Он на верхушке липы сей.</a:t>
            </a:r>
          </a:p>
          <a:p>
            <a:pPr>
              <a:buFontTx/>
              <a:buChar char="-"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Теперь, мой друг, поведай ты,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Какой та липа высоты.</a:t>
            </a:r>
          </a:p>
          <a:p>
            <a:pPr algn="ctr"/>
            <a:r>
              <a:rPr lang="ru-RU" sz="2400" b="1">
                <a:solidFill>
                  <a:srgbClr val="720205"/>
                </a:solidFill>
                <a:latin typeface="Times New Roman" pitchFamily="18" charset="0"/>
                <a:cs typeface="Times New Roman" pitchFamily="18" charset="0"/>
              </a:rPr>
              <a:t>Ответ запиши в привычных единицах длины,</a:t>
            </a:r>
          </a:p>
          <a:p>
            <a:pPr algn="ctr"/>
            <a:r>
              <a:rPr lang="ru-RU" sz="2400" b="1">
                <a:solidFill>
                  <a:srgbClr val="720205"/>
                </a:solidFill>
                <a:latin typeface="Times New Roman" pitchFamily="18" charset="0"/>
                <a:cs typeface="Times New Roman" pitchFamily="18" charset="0"/>
              </a:rPr>
              <a:t> используя собственный локоть.</a:t>
            </a:r>
          </a:p>
        </p:txBody>
      </p:sp>
      <p:pic>
        <p:nvPicPr>
          <p:cNvPr id="25602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11775" y="1628775"/>
            <a:ext cx="3816350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>
              <a:latin typeface="Candara" pitchFamily="34" charset="0"/>
            </a:endParaRPr>
          </a:p>
        </p:txBody>
      </p:sp>
      <p:sp>
        <p:nvSpPr>
          <p:cNvPr id="26626" name="Rectangle 3"/>
          <p:cNvSpPr>
            <a:spLocks noGrp="1"/>
          </p:cNvSpPr>
          <p:nvPr>
            <p:ph type="body" idx="4294967295"/>
          </p:nvPr>
        </p:nvSpPr>
        <p:spPr>
          <a:xfrm>
            <a:off x="539750" y="2674938"/>
            <a:ext cx="7740650" cy="3451225"/>
          </a:xfrm>
        </p:spPr>
        <p:txBody>
          <a:bodyPr/>
          <a:lstStyle/>
          <a:p>
            <a:pPr>
              <a:buFont typeface="Symbol" pitchFamily="18" charset="2"/>
              <a:buNone/>
            </a:pPr>
            <a:endParaRPr lang="ru-RU" smtClean="0">
              <a:latin typeface="Candara" pitchFamily="34" charset="0"/>
            </a:endParaRPr>
          </a:p>
        </p:txBody>
      </p:sp>
      <p:sp>
        <p:nvSpPr>
          <p:cNvPr id="64516" name="Rectangle 4"/>
          <p:cNvSpPr>
            <a:spLocks noChangeArrowheads="1"/>
          </p:cNvSpPr>
          <p:nvPr/>
        </p:nvSpPr>
        <p:spPr bwMode="auto">
          <a:xfrm>
            <a:off x="468313" y="384175"/>
            <a:ext cx="2614612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4000"/>
              <a:t>На уроке </a:t>
            </a:r>
          </a:p>
          <a:p>
            <a:r>
              <a:rPr lang="ru-RU" sz="4000"/>
              <a:t>я работал</a:t>
            </a:r>
            <a:r>
              <a:rPr lang="ru-RU"/>
              <a:t> </a:t>
            </a:r>
          </a:p>
        </p:txBody>
      </p:sp>
      <p:sp>
        <p:nvSpPr>
          <p:cNvPr id="64517" name="Rectangle 5"/>
          <p:cNvSpPr>
            <a:spLocks noChangeArrowheads="1"/>
          </p:cNvSpPr>
          <p:nvPr/>
        </p:nvSpPr>
        <p:spPr bwMode="auto">
          <a:xfrm>
            <a:off x="468313" y="2060575"/>
            <a:ext cx="352742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4000"/>
              <a:t>Своей работой </a:t>
            </a:r>
          </a:p>
          <a:p>
            <a:r>
              <a:rPr lang="ru-RU" sz="4000"/>
              <a:t>на уроке я </a:t>
            </a:r>
          </a:p>
        </p:txBody>
      </p:sp>
      <p:sp>
        <p:nvSpPr>
          <p:cNvPr id="64518" name="Rectangle 6"/>
          <p:cNvSpPr>
            <a:spLocks noChangeArrowheads="1"/>
          </p:cNvSpPr>
          <p:nvPr/>
        </p:nvSpPr>
        <p:spPr bwMode="auto">
          <a:xfrm>
            <a:off x="539750" y="4437063"/>
            <a:ext cx="2693988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4000"/>
              <a:t>Материал </a:t>
            </a:r>
          </a:p>
          <a:p>
            <a:r>
              <a:rPr lang="ru-RU" sz="4000"/>
              <a:t>урока</a:t>
            </a:r>
          </a:p>
          <a:p>
            <a:r>
              <a:rPr lang="ru-RU" sz="4000"/>
              <a:t>мне был</a:t>
            </a:r>
            <a:r>
              <a:rPr lang="ru-RU"/>
              <a:t> </a:t>
            </a:r>
          </a:p>
        </p:txBody>
      </p:sp>
      <p:sp>
        <p:nvSpPr>
          <p:cNvPr id="64519" name="Rectangle 7"/>
          <p:cNvSpPr>
            <a:spLocks noChangeArrowheads="1"/>
          </p:cNvSpPr>
          <p:nvPr/>
        </p:nvSpPr>
        <p:spPr bwMode="auto">
          <a:xfrm>
            <a:off x="4067175" y="692150"/>
            <a:ext cx="50942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4000" b="1">
                <a:solidFill>
                  <a:srgbClr val="E30803"/>
                </a:solidFill>
              </a:rPr>
              <a:t>активно / пассивно</a:t>
            </a:r>
            <a:r>
              <a:rPr lang="ru-RU"/>
              <a:t> </a:t>
            </a:r>
          </a:p>
        </p:txBody>
      </p:sp>
      <p:sp>
        <p:nvSpPr>
          <p:cNvPr id="64520" name="Rectangle 8"/>
          <p:cNvSpPr>
            <a:spLocks noChangeArrowheads="1"/>
          </p:cNvSpPr>
          <p:nvPr/>
        </p:nvSpPr>
        <p:spPr bwMode="auto">
          <a:xfrm>
            <a:off x="3411538" y="2420938"/>
            <a:ext cx="57324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4000" b="1">
                <a:solidFill>
                  <a:srgbClr val="E30803"/>
                </a:solidFill>
              </a:rPr>
              <a:t>доволен / не доволен</a:t>
            </a:r>
            <a:r>
              <a:rPr lang="ru-RU"/>
              <a:t> </a:t>
            </a:r>
          </a:p>
        </p:txBody>
      </p:sp>
      <p:sp>
        <p:nvSpPr>
          <p:cNvPr id="64521" name="Rectangle 9"/>
          <p:cNvSpPr>
            <a:spLocks noChangeArrowheads="1"/>
          </p:cNvSpPr>
          <p:nvPr/>
        </p:nvSpPr>
        <p:spPr bwMode="auto">
          <a:xfrm>
            <a:off x="3492500" y="4508500"/>
            <a:ext cx="55165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4000" b="1">
                <a:solidFill>
                  <a:srgbClr val="E30803"/>
                </a:solidFill>
              </a:rPr>
              <a:t>понятен / не понятен</a:t>
            </a:r>
            <a:r>
              <a:rPr lang="ru-RU"/>
              <a:t> </a:t>
            </a:r>
          </a:p>
        </p:txBody>
      </p:sp>
      <p:sp>
        <p:nvSpPr>
          <p:cNvPr id="64522" name="Rectangle 10"/>
          <p:cNvSpPr>
            <a:spLocks noChangeArrowheads="1"/>
          </p:cNvSpPr>
          <p:nvPr/>
        </p:nvSpPr>
        <p:spPr bwMode="auto">
          <a:xfrm>
            <a:off x="3468688" y="5661025"/>
            <a:ext cx="56753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4000" b="1">
                <a:solidFill>
                  <a:srgbClr val="E30803"/>
                </a:solidFill>
              </a:rPr>
              <a:t>полезен / бесполезен</a:t>
            </a:r>
            <a:r>
              <a:rPr lang="ru-RU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4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4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4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4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4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4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4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6" grpId="0"/>
      <p:bldP spid="64517" grpId="0"/>
      <p:bldP spid="64518" grpId="0"/>
      <p:bldP spid="64519" grpId="0"/>
      <p:bldP spid="64520" grpId="0"/>
      <p:bldP spid="64521" grpId="0"/>
      <p:bldP spid="645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WordArt 5"/>
          <p:cNvSpPr>
            <a:spLocks noChangeArrowheads="1" noChangeShapeType="1" noTextEdit="1"/>
          </p:cNvSpPr>
          <p:nvPr/>
        </p:nvSpPr>
        <p:spPr bwMode="auto">
          <a:xfrm>
            <a:off x="1187450" y="1412875"/>
            <a:ext cx="6848475" cy="18669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9600" b="1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Молодцы !</a:t>
            </a:r>
          </a:p>
        </p:txBody>
      </p:sp>
      <p:sp>
        <p:nvSpPr>
          <p:cNvPr id="27650" name="TextBox 3"/>
          <p:cNvSpPr txBox="1">
            <a:spLocks noChangeArrowheads="1"/>
          </p:cNvSpPr>
          <p:nvPr/>
        </p:nvSpPr>
        <p:spPr bwMode="auto">
          <a:xfrm>
            <a:off x="755650" y="2492375"/>
            <a:ext cx="74295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</p:txBody>
      </p:sp>
      <p:pic>
        <p:nvPicPr>
          <p:cNvPr id="27651" name="Picture 4" descr="2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3575" y="3213100"/>
            <a:ext cx="3067050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>
              <a:latin typeface="Candara" pitchFamily="34" charset="0"/>
            </a:endParaRPr>
          </a:p>
        </p:txBody>
      </p:sp>
      <p:sp>
        <p:nvSpPr>
          <p:cNvPr id="13319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>
              <a:latin typeface="Candara" pitchFamily="34" charset="0"/>
            </a:endParaRPr>
          </a:p>
        </p:txBody>
      </p:sp>
      <p:graphicFrame>
        <p:nvGraphicFramePr>
          <p:cNvPr id="13317" name="Object 5"/>
          <p:cNvGraphicFramePr>
            <a:graphicFrameLocks noChangeAspect="1"/>
          </p:cNvGraphicFramePr>
          <p:nvPr/>
        </p:nvGraphicFramePr>
        <p:xfrm>
          <a:off x="2627313" y="333375"/>
          <a:ext cx="3924300" cy="5329238"/>
        </p:xfrm>
        <a:graphic>
          <a:graphicData uri="http://schemas.openxmlformats.org/presentationml/2006/ole">
            <p:oleObj spid="_x0000_s13317" r:id="rId3" imgW="2104762" imgH="2857899" progId="">
              <p:embed/>
            </p:oleObj>
          </a:graphicData>
        </a:graphic>
      </p:graphicFrame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2195513" y="5734050"/>
            <a:ext cx="5081587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4533900" algn="l"/>
              </a:tabLst>
            </a:pPr>
            <a:r>
              <a:rPr lang="ru-RU" sz="5000" b="1">
                <a:solidFill>
                  <a:srgbClr val="21049A"/>
                </a:solidFill>
              </a:rPr>
              <a:t>Порядок и хаос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86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>
              <a:latin typeface="Candara" pitchFamily="34" charset="0"/>
            </a:endParaRPr>
          </a:p>
        </p:txBody>
      </p:sp>
      <p:sp>
        <p:nvSpPr>
          <p:cNvPr id="14338" name="Rectangle 4"/>
          <p:cNvSpPr>
            <a:spLocks noChangeArrowheads="1"/>
          </p:cNvSpPr>
          <p:nvPr/>
        </p:nvSpPr>
        <p:spPr bwMode="auto">
          <a:xfrm>
            <a:off x="395288" y="404813"/>
            <a:ext cx="3983037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4000" b="1"/>
              <a:t>1/4 + 2/4    	</a:t>
            </a:r>
          </a:p>
          <a:p>
            <a:pPr algn="ctr"/>
            <a:r>
              <a:rPr lang="ru-RU" sz="4000" b="1"/>
              <a:t>6/8 - 3/8    	</a:t>
            </a:r>
          </a:p>
          <a:p>
            <a:pPr algn="ctr"/>
            <a:r>
              <a:rPr lang="ru-RU" sz="4000" b="1"/>
              <a:t>    7/12 + 5/12   	 </a:t>
            </a:r>
          </a:p>
          <a:p>
            <a:pPr algn="ctr"/>
            <a:r>
              <a:rPr lang="ru-RU" sz="4000" b="1"/>
              <a:t>    4/7 + 4/7   	 </a:t>
            </a:r>
          </a:p>
          <a:p>
            <a:pPr algn="ctr"/>
            <a:r>
              <a:rPr lang="ru-RU" sz="4000" b="1"/>
              <a:t>    8/9 – 7/9   	 </a:t>
            </a:r>
          </a:p>
          <a:p>
            <a:pPr algn="ctr"/>
            <a:r>
              <a:rPr lang="ru-RU" sz="4000" b="1"/>
              <a:t>5/6 – 4/6</a:t>
            </a:r>
            <a:r>
              <a:rPr lang="ru-RU"/>
              <a:t>    </a:t>
            </a:r>
          </a:p>
        </p:txBody>
      </p:sp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5867400" y="298450"/>
            <a:ext cx="1570038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500" b="1">
                <a:solidFill>
                  <a:srgbClr val="E30803"/>
                </a:solidFill>
              </a:rPr>
              <a:t>хаосе</a:t>
            </a:r>
            <a:r>
              <a:rPr lang="ru-RU" sz="3500">
                <a:solidFill>
                  <a:srgbClr val="E30803"/>
                </a:solidFill>
              </a:rPr>
              <a:t> </a:t>
            </a:r>
          </a:p>
        </p:txBody>
      </p:sp>
      <p:sp>
        <p:nvSpPr>
          <p:cNvPr id="49158" name="Rectangle 6"/>
          <p:cNvSpPr>
            <a:spLocks noChangeArrowheads="1"/>
          </p:cNvSpPr>
          <p:nvPr/>
        </p:nvSpPr>
        <p:spPr bwMode="auto">
          <a:xfrm>
            <a:off x="5508625" y="874713"/>
            <a:ext cx="207010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500" b="1">
                <a:solidFill>
                  <a:srgbClr val="E30803"/>
                </a:solidFill>
              </a:rPr>
              <a:t>порядке</a:t>
            </a:r>
            <a:r>
              <a:rPr lang="ru-RU"/>
              <a:t> </a:t>
            </a:r>
          </a:p>
        </p:txBody>
      </p:sp>
      <p:sp>
        <p:nvSpPr>
          <p:cNvPr id="49159" name="Rectangle 7"/>
          <p:cNvSpPr>
            <a:spLocks noChangeArrowheads="1"/>
          </p:cNvSpPr>
          <p:nvPr/>
        </p:nvSpPr>
        <p:spPr bwMode="auto">
          <a:xfrm>
            <a:off x="6372225" y="1595438"/>
            <a:ext cx="52070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500" b="1">
                <a:solidFill>
                  <a:srgbClr val="E30803"/>
                </a:solidFill>
              </a:rPr>
              <a:t>в</a:t>
            </a:r>
            <a:r>
              <a:rPr lang="ru-RU"/>
              <a:t> </a:t>
            </a:r>
          </a:p>
        </p:txBody>
      </p:sp>
      <p:sp>
        <p:nvSpPr>
          <p:cNvPr id="49160" name="Rectangle 8"/>
          <p:cNvSpPr>
            <a:spLocks noChangeArrowheads="1"/>
          </p:cNvSpPr>
          <p:nvPr/>
        </p:nvSpPr>
        <p:spPr bwMode="auto">
          <a:xfrm>
            <a:off x="6300788" y="2133600"/>
            <a:ext cx="660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>
                <a:solidFill>
                  <a:srgbClr val="E30803"/>
                </a:solidFill>
              </a:rPr>
              <a:t> </a:t>
            </a:r>
            <a:r>
              <a:rPr lang="ru-RU" sz="3500" b="1">
                <a:solidFill>
                  <a:srgbClr val="E30803"/>
                </a:solidFill>
              </a:rPr>
              <a:t>о</a:t>
            </a:r>
            <a:r>
              <a:rPr lang="ru-RU" sz="4000" b="1"/>
              <a:t> </a:t>
            </a:r>
          </a:p>
        </p:txBody>
      </p:sp>
      <p:sp>
        <p:nvSpPr>
          <p:cNvPr id="49161" name="Rectangle 9"/>
          <p:cNvSpPr>
            <a:spLocks noChangeArrowheads="1"/>
          </p:cNvSpPr>
          <p:nvPr/>
        </p:nvSpPr>
        <p:spPr bwMode="auto">
          <a:xfrm>
            <a:off x="5148263" y="2746375"/>
            <a:ext cx="282575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500" b="1">
                <a:solidFill>
                  <a:srgbClr val="E30803"/>
                </a:solidFill>
              </a:rPr>
              <a:t>математика</a:t>
            </a:r>
            <a:r>
              <a:rPr lang="ru-RU">
                <a:solidFill>
                  <a:srgbClr val="E30803"/>
                </a:solidFill>
              </a:rPr>
              <a:t> </a:t>
            </a:r>
          </a:p>
        </p:txBody>
      </p:sp>
      <p:sp>
        <p:nvSpPr>
          <p:cNvPr id="49162" name="Rectangle 10"/>
          <p:cNvSpPr>
            <a:spLocks noChangeArrowheads="1"/>
          </p:cNvSpPr>
          <p:nvPr/>
        </p:nvSpPr>
        <p:spPr bwMode="auto">
          <a:xfrm>
            <a:off x="5651500" y="3395663"/>
            <a:ext cx="1541463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500" b="1">
                <a:solidFill>
                  <a:srgbClr val="E30803"/>
                </a:solidFill>
              </a:rPr>
              <a:t>наука</a:t>
            </a:r>
            <a:r>
              <a:rPr lang="ru-RU" sz="3500" b="1"/>
              <a:t> </a:t>
            </a:r>
          </a:p>
        </p:txBody>
      </p:sp>
      <p:graphicFrame>
        <p:nvGraphicFramePr>
          <p:cNvPr id="49258" name="Group 106"/>
          <p:cNvGraphicFramePr>
            <a:graphicFrameLocks noGrp="1"/>
          </p:cNvGraphicFramePr>
          <p:nvPr>
            <p:ph idx="4294967295"/>
          </p:nvPr>
        </p:nvGraphicFramePr>
        <p:xfrm>
          <a:off x="250825" y="4581525"/>
          <a:ext cx="8129588" cy="1943100"/>
        </p:xfrm>
        <a:graphic>
          <a:graphicData uri="http://schemas.openxmlformats.org/drawingml/2006/table">
            <a:tbl>
              <a:tblPr/>
              <a:tblGrid>
                <a:gridCol w="2376488"/>
                <a:gridCol w="1223962"/>
                <a:gridCol w="865188"/>
                <a:gridCol w="1727200"/>
                <a:gridCol w="649287"/>
                <a:gridCol w="1287463"/>
              </a:tblGrid>
              <a:tr h="1079500">
                <a:tc>
                  <a:txBody>
                    <a:bodyPr/>
                    <a:lstStyle/>
                    <a:p>
                      <a:pPr marL="273050" marR="0" lvl="0" indent="-2730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1/9</a:t>
                      </a:r>
                      <a:endParaRPr kumimoji="0" lang="ru-RU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1/6</a:t>
                      </a:r>
                      <a:endParaRPr kumimoji="0" lang="ru-RU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11/7</a:t>
                      </a:r>
                      <a:endParaRPr kumimoji="0" lang="ru-RU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3/8</a:t>
                      </a:r>
                      <a:endParaRPr kumimoji="0" lang="ru-RU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3/4</a:t>
                      </a:r>
                      <a:endParaRPr kumimoji="0" lang="ru-RU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36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ndar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ndar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ndar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ndar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ndar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ndar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465 0.05394 L 0.1191 0.78889 " pathEditMode="relative" ptsTypes="AA">
                                      <p:cBhvr>
                                        <p:cTn id="6" dur="10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454 0.05393 L -0.10539 0.70486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3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455 0.0537 L 0.01093 0.59977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9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" y="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0.00926 L -0.26458 0.5169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491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" y="2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51 0.05394 L -0.56406 0.44237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4" y="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841 0.0537 L -0.33611 0.33727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" y="1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7" grpId="0"/>
      <p:bldP spid="49158" grpId="0"/>
      <p:bldP spid="49160" grpId="0"/>
      <p:bldP spid="49161" grpId="0"/>
      <p:bldP spid="4916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>
              <a:latin typeface="Candara" pitchFamily="34" charset="0"/>
            </a:endParaRPr>
          </a:p>
        </p:txBody>
      </p:sp>
      <p:sp>
        <p:nvSpPr>
          <p:cNvPr id="15362" name="Rectangle 3"/>
          <p:cNvSpPr>
            <a:spLocks noGrp="1"/>
          </p:cNvSpPr>
          <p:nvPr>
            <p:ph type="body" idx="4294967295"/>
          </p:nvPr>
        </p:nvSpPr>
        <p:spPr>
          <a:xfrm>
            <a:off x="900113" y="2708275"/>
            <a:ext cx="7408862" cy="3451225"/>
          </a:xfrm>
        </p:spPr>
        <p:txBody>
          <a:bodyPr/>
          <a:lstStyle/>
          <a:p>
            <a:endParaRPr lang="ru-RU" smtClean="0">
              <a:latin typeface="Candara" pitchFamily="34" charset="0"/>
            </a:endParaRPr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395288" y="765175"/>
            <a:ext cx="39751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4500" b="1">
                <a:solidFill>
                  <a:srgbClr val="21049A"/>
                </a:solidFill>
              </a:rPr>
              <a:t>Сказка</a:t>
            </a:r>
            <a:r>
              <a:rPr lang="ru-RU" sz="4500" b="1"/>
              <a:t> </a:t>
            </a:r>
            <a:r>
              <a:rPr lang="ru-RU" sz="4500" b="1">
                <a:solidFill>
                  <a:srgbClr val="21049A"/>
                </a:solidFill>
              </a:rPr>
              <a:t>басня</a:t>
            </a:r>
            <a:r>
              <a:rPr lang="ru-RU"/>
              <a:t> </a:t>
            </a:r>
          </a:p>
        </p:txBody>
      </p:sp>
      <p:sp>
        <p:nvSpPr>
          <p:cNvPr id="15364" name="Rectangle 6"/>
          <p:cNvSpPr>
            <a:spLocks noChangeArrowheads="1"/>
          </p:cNvSpPr>
          <p:nvPr/>
        </p:nvSpPr>
        <p:spPr bwMode="auto">
          <a:xfrm>
            <a:off x="4284663" y="765175"/>
            <a:ext cx="2274887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4500" b="1">
                <a:solidFill>
                  <a:srgbClr val="21049A"/>
                </a:solidFill>
              </a:rPr>
              <a:t>задача</a:t>
            </a:r>
            <a:r>
              <a:rPr lang="ru-RU" sz="4500"/>
              <a:t> </a:t>
            </a:r>
          </a:p>
        </p:txBody>
      </p:sp>
      <p:sp>
        <p:nvSpPr>
          <p:cNvPr id="51207" name="Rectangle 7"/>
          <p:cNvSpPr>
            <a:spLocks noChangeArrowheads="1"/>
          </p:cNvSpPr>
          <p:nvPr/>
        </p:nvSpPr>
        <p:spPr bwMode="auto">
          <a:xfrm>
            <a:off x="6443663" y="765175"/>
            <a:ext cx="2532062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4500" b="1">
                <a:solidFill>
                  <a:srgbClr val="21049A"/>
                </a:solidFill>
              </a:rPr>
              <a:t>рассказ</a:t>
            </a:r>
            <a:r>
              <a:rPr lang="ru-RU" sz="4500"/>
              <a:t> </a:t>
            </a:r>
          </a:p>
        </p:txBody>
      </p:sp>
      <p:sp>
        <p:nvSpPr>
          <p:cNvPr id="51208" name="Rectangle 8"/>
          <p:cNvSpPr>
            <a:spLocks noChangeArrowheads="1"/>
          </p:cNvSpPr>
          <p:nvPr/>
        </p:nvSpPr>
        <p:spPr bwMode="auto">
          <a:xfrm>
            <a:off x="179388" y="2708275"/>
            <a:ext cx="160655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4500" b="1">
                <a:solidFill>
                  <a:srgbClr val="027202"/>
                </a:solidFill>
              </a:rPr>
              <a:t>Петь</a:t>
            </a:r>
            <a:r>
              <a:rPr lang="ru-RU"/>
              <a:t> </a:t>
            </a:r>
          </a:p>
        </p:txBody>
      </p:sp>
      <p:sp>
        <p:nvSpPr>
          <p:cNvPr id="15367" name="Rectangle 9"/>
          <p:cNvSpPr>
            <a:spLocks noChangeArrowheads="1"/>
          </p:cNvSpPr>
          <p:nvPr/>
        </p:nvSpPr>
        <p:spPr bwMode="auto">
          <a:xfrm>
            <a:off x="1476375" y="2708275"/>
            <a:ext cx="2879725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4500" b="1">
                <a:solidFill>
                  <a:srgbClr val="027202"/>
                </a:solidFill>
              </a:rPr>
              <a:t> решение</a:t>
            </a:r>
            <a:r>
              <a:rPr lang="ru-RU"/>
              <a:t> </a:t>
            </a:r>
          </a:p>
        </p:txBody>
      </p:sp>
      <p:sp>
        <p:nvSpPr>
          <p:cNvPr id="51210" name="Rectangle 10"/>
          <p:cNvSpPr>
            <a:spLocks noChangeArrowheads="1"/>
          </p:cNvSpPr>
          <p:nvPr/>
        </p:nvSpPr>
        <p:spPr bwMode="auto">
          <a:xfrm>
            <a:off x="4211638" y="2708275"/>
            <a:ext cx="5083175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4500" b="1">
                <a:solidFill>
                  <a:srgbClr val="027202"/>
                </a:solidFill>
              </a:rPr>
              <a:t>рисовать ходить</a:t>
            </a:r>
            <a:r>
              <a:rPr lang="ru-RU"/>
              <a:t> </a:t>
            </a:r>
          </a:p>
        </p:txBody>
      </p:sp>
      <p:sp>
        <p:nvSpPr>
          <p:cNvPr id="15369" name="Rectangle 11"/>
          <p:cNvSpPr>
            <a:spLocks noChangeArrowheads="1"/>
          </p:cNvSpPr>
          <p:nvPr/>
        </p:nvSpPr>
        <p:spPr bwMode="auto">
          <a:xfrm>
            <a:off x="250825" y="4508500"/>
            <a:ext cx="3090863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4500" b="1">
                <a:solidFill>
                  <a:srgbClr val="E30803"/>
                </a:solidFill>
              </a:rPr>
              <a:t>Движение</a:t>
            </a:r>
            <a:r>
              <a:rPr lang="ru-RU"/>
              <a:t> </a:t>
            </a:r>
          </a:p>
        </p:txBody>
      </p:sp>
      <p:sp>
        <p:nvSpPr>
          <p:cNvPr id="51212" name="Rectangle 12"/>
          <p:cNvSpPr>
            <a:spLocks noChangeArrowheads="1"/>
          </p:cNvSpPr>
          <p:nvPr/>
        </p:nvSpPr>
        <p:spPr bwMode="auto">
          <a:xfrm>
            <a:off x="3276600" y="4508500"/>
            <a:ext cx="60198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4500" b="1">
                <a:solidFill>
                  <a:srgbClr val="E30803"/>
                </a:solidFill>
              </a:rPr>
              <a:t>мажор минор форте</a:t>
            </a:r>
            <a:r>
              <a:rPr lang="ru-RU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5" grpId="0"/>
      <p:bldP spid="51207" grpId="0"/>
      <p:bldP spid="51208" grpId="0"/>
      <p:bldP spid="512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333375"/>
            <a:ext cx="8229600" cy="1252538"/>
          </a:xfrm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  <a:latin typeface="Candara" pitchFamily="34" charset="0"/>
              </a:rPr>
              <a:t>Тема урока</a:t>
            </a:r>
            <a:r>
              <a:rPr lang="ru-RU" smtClean="0">
                <a:solidFill>
                  <a:srgbClr val="FF3300"/>
                </a:solidFill>
                <a:latin typeface="Candara" pitchFamily="34" charset="0"/>
              </a:rPr>
              <a:t/>
            </a:r>
            <a:br>
              <a:rPr lang="ru-RU" smtClean="0">
                <a:solidFill>
                  <a:srgbClr val="FF3300"/>
                </a:solidFill>
                <a:latin typeface="Candara" pitchFamily="34" charset="0"/>
              </a:rPr>
            </a:br>
            <a:endParaRPr lang="ru-RU" smtClean="0">
              <a:solidFill>
                <a:srgbClr val="FF3300"/>
              </a:solidFill>
              <a:latin typeface="Candara" pitchFamily="34" charset="0"/>
            </a:endParaRPr>
          </a:p>
        </p:txBody>
      </p:sp>
      <p:sp>
        <p:nvSpPr>
          <p:cNvPr id="16386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ru-RU" b="1" smtClean="0">
              <a:solidFill>
                <a:schemeClr val="accent1"/>
              </a:solidFill>
              <a:latin typeface="Candara" pitchFamily="34" charset="0"/>
            </a:endParaRPr>
          </a:p>
        </p:txBody>
      </p:sp>
      <p:sp>
        <p:nvSpPr>
          <p:cNvPr id="72708" name="WordArt 4"/>
          <p:cNvSpPr>
            <a:spLocks noChangeArrowheads="1" noChangeShapeType="1" noTextEdit="1"/>
          </p:cNvSpPr>
          <p:nvPr/>
        </p:nvSpPr>
        <p:spPr bwMode="auto">
          <a:xfrm>
            <a:off x="684213" y="2349500"/>
            <a:ext cx="7416800" cy="16589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Решение задач на движение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2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2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 animBg="1"/>
      <p:bldP spid="7270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>
              <a:latin typeface="Candara" pitchFamily="34" charset="0"/>
            </a:endParaRPr>
          </a:p>
        </p:txBody>
      </p:sp>
      <p:sp>
        <p:nvSpPr>
          <p:cNvPr id="17410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>
              <a:latin typeface="Candara" pitchFamily="34" charset="0"/>
            </a:endParaRPr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395288" y="260350"/>
            <a:ext cx="7566025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5000" b="1">
                <a:solidFill>
                  <a:srgbClr val="21049A"/>
                </a:solidFill>
              </a:rPr>
              <a:t>Формулы вычисления </a:t>
            </a:r>
          </a:p>
          <a:p>
            <a:pPr algn="just"/>
            <a:r>
              <a:rPr lang="ru-RU" sz="5000" b="1">
                <a:solidFill>
                  <a:srgbClr val="21049A"/>
                </a:solidFill>
              </a:rPr>
              <a:t>скорости, времени, </a:t>
            </a:r>
          </a:p>
          <a:p>
            <a:pPr algn="just"/>
            <a:r>
              <a:rPr lang="ru-RU" sz="5000" b="1">
                <a:solidFill>
                  <a:srgbClr val="21049A"/>
                </a:solidFill>
              </a:rPr>
              <a:t>расстояния</a:t>
            </a:r>
          </a:p>
        </p:txBody>
      </p:sp>
      <p:sp>
        <p:nvSpPr>
          <p:cNvPr id="52229" name="Rectangle 5"/>
          <p:cNvSpPr>
            <a:spLocks noChangeArrowheads="1"/>
          </p:cNvSpPr>
          <p:nvPr/>
        </p:nvSpPr>
        <p:spPr bwMode="auto">
          <a:xfrm>
            <a:off x="323850" y="2708275"/>
            <a:ext cx="8396288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4500" b="1">
                <a:solidFill>
                  <a:srgbClr val="027202"/>
                </a:solidFill>
              </a:rPr>
              <a:t>Составление схем к задачам</a:t>
            </a:r>
          </a:p>
        </p:txBody>
      </p:sp>
      <p:sp>
        <p:nvSpPr>
          <p:cNvPr id="52230" name="Rectangle 6"/>
          <p:cNvSpPr>
            <a:spLocks noChangeArrowheads="1"/>
          </p:cNvSpPr>
          <p:nvPr/>
        </p:nvSpPr>
        <p:spPr bwMode="auto">
          <a:xfrm>
            <a:off x="323850" y="3500438"/>
            <a:ext cx="7958138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4500" b="1">
                <a:solidFill>
                  <a:srgbClr val="E30803"/>
                </a:solidFill>
              </a:rPr>
              <a:t>Разные  способы решения </a:t>
            </a:r>
          </a:p>
          <a:p>
            <a:r>
              <a:rPr lang="ru-RU" sz="4500" b="1">
                <a:solidFill>
                  <a:srgbClr val="E30803"/>
                </a:solidFill>
              </a:rPr>
              <a:t>задач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8" grpId="0"/>
      <p:bldP spid="52229" grpId="0"/>
      <p:bldP spid="522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>
              <a:latin typeface="Candara" pitchFamily="34" charset="0"/>
            </a:endParaRPr>
          </a:p>
        </p:txBody>
      </p:sp>
      <p:sp>
        <p:nvSpPr>
          <p:cNvPr id="18434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>
              <a:latin typeface="Candara" pitchFamily="34" charset="0"/>
            </a:endParaRPr>
          </a:p>
        </p:txBody>
      </p:sp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2124075" y="900113"/>
            <a:ext cx="841375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7000" b="1">
                <a:solidFill>
                  <a:srgbClr val="CC0000"/>
                </a:solidFill>
              </a:rPr>
              <a:t>V</a:t>
            </a:r>
            <a:r>
              <a:rPr lang="ru-RU"/>
              <a:t> </a:t>
            </a:r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7235825" y="252413"/>
            <a:ext cx="841375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7000" b="1">
                <a:solidFill>
                  <a:srgbClr val="CC0000"/>
                </a:solidFill>
              </a:rPr>
              <a:t>S</a:t>
            </a:r>
            <a:r>
              <a:rPr lang="ru-RU"/>
              <a:t> </a:t>
            </a:r>
          </a:p>
        </p:txBody>
      </p:sp>
      <p:sp>
        <p:nvSpPr>
          <p:cNvPr id="62470" name="Rectangle 6"/>
          <p:cNvSpPr>
            <a:spLocks noChangeArrowheads="1"/>
          </p:cNvSpPr>
          <p:nvPr/>
        </p:nvSpPr>
        <p:spPr bwMode="auto">
          <a:xfrm>
            <a:off x="5795963" y="4068763"/>
            <a:ext cx="1470025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7000"/>
              <a:t> </a:t>
            </a:r>
            <a:r>
              <a:rPr lang="en-US" sz="7000" b="1">
                <a:solidFill>
                  <a:srgbClr val="CC0000"/>
                </a:solidFill>
              </a:rPr>
              <a:t>t</a:t>
            </a:r>
            <a:r>
              <a:rPr lang="ru-RU" sz="7000"/>
              <a:t>   </a:t>
            </a:r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611188" y="4508500"/>
            <a:ext cx="1089025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7000" b="1"/>
              <a:t>м</a:t>
            </a:r>
            <a:r>
              <a:rPr lang="ru-RU" sz="7000"/>
              <a:t> </a:t>
            </a:r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6659563" y="5373688"/>
            <a:ext cx="1349375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7000" b="1"/>
              <a:t>км</a:t>
            </a:r>
            <a:r>
              <a:rPr lang="ru-RU"/>
              <a:t> </a:t>
            </a:r>
          </a:p>
        </p:txBody>
      </p:sp>
      <p:sp>
        <p:nvSpPr>
          <p:cNvPr id="62473" name="Rectangle 9"/>
          <p:cNvSpPr>
            <a:spLocks noChangeArrowheads="1"/>
          </p:cNvSpPr>
          <p:nvPr/>
        </p:nvSpPr>
        <p:spPr bwMode="auto">
          <a:xfrm>
            <a:off x="7235825" y="3348038"/>
            <a:ext cx="1582738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7000" b="1"/>
              <a:t>см</a:t>
            </a:r>
            <a:r>
              <a:rPr lang="ru-RU" sz="7000"/>
              <a:t> </a:t>
            </a:r>
          </a:p>
        </p:txBody>
      </p:sp>
      <p:sp>
        <p:nvSpPr>
          <p:cNvPr id="62474" name="Rectangle 10"/>
          <p:cNvSpPr>
            <a:spLocks noChangeArrowheads="1"/>
          </p:cNvSpPr>
          <p:nvPr/>
        </p:nvSpPr>
        <p:spPr bwMode="auto">
          <a:xfrm>
            <a:off x="971550" y="2413000"/>
            <a:ext cx="198755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7000" b="1"/>
              <a:t>мин</a:t>
            </a:r>
            <a:r>
              <a:rPr lang="ru-RU"/>
              <a:t> </a:t>
            </a:r>
          </a:p>
        </p:txBody>
      </p:sp>
      <p:sp>
        <p:nvSpPr>
          <p:cNvPr id="62475" name="Rectangle 11"/>
          <p:cNvSpPr>
            <a:spLocks noChangeArrowheads="1"/>
          </p:cNvSpPr>
          <p:nvPr/>
        </p:nvSpPr>
        <p:spPr bwMode="auto">
          <a:xfrm>
            <a:off x="4211638" y="5221288"/>
            <a:ext cx="925512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7000" b="1"/>
              <a:t>с</a:t>
            </a:r>
            <a:r>
              <a:rPr lang="ru-RU" sz="7000"/>
              <a:t> </a:t>
            </a:r>
          </a:p>
        </p:txBody>
      </p:sp>
      <p:sp>
        <p:nvSpPr>
          <p:cNvPr id="62476" name="Rectangle 12"/>
          <p:cNvSpPr>
            <a:spLocks noChangeArrowheads="1"/>
          </p:cNvSpPr>
          <p:nvPr/>
        </p:nvSpPr>
        <p:spPr bwMode="auto">
          <a:xfrm>
            <a:off x="6732588" y="2339975"/>
            <a:ext cx="763587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7000" b="1"/>
              <a:t>ч</a:t>
            </a:r>
            <a:r>
              <a:rPr lang="ru-RU"/>
              <a:t> </a:t>
            </a:r>
          </a:p>
        </p:txBody>
      </p:sp>
      <p:sp>
        <p:nvSpPr>
          <p:cNvPr id="62477" name="Rectangle 13"/>
          <p:cNvSpPr>
            <a:spLocks noChangeArrowheads="1"/>
          </p:cNvSpPr>
          <p:nvPr/>
        </p:nvSpPr>
        <p:spPr bwMode="auto">
          <a:xfrm>
            <a:off x="1979613" y="3933825"/>
            <a:ext cx="317500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7000" b="1"/>
              <a:t>м/мин	</a:t>
            </a:r>
            <a:r>
              <a:rPr lang="ru-RU" sz="7000"/>
              <a:t> </a:t>
            </a:r>
          </a:p>
        </p:txBody>
      </p:sp>
      <p:sp>
        <p:nvSpPr>
          <p:cNvPr id="62478" name="Rectangle 14"/>
          <p:cNvSpPr>
            <a:spLocks noChangeArrowheads="1"/>
          </p:cNvSpPr>
          <p:nvPr/>
        </p:nvSpPr>
        <p:spPr bwMode="auto">
          <a:xfrm>
            <a:off x="3995738" y="3068638"/>
            <a:ext cx="2297112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7000" b="1"/>
              <a:t>км/ч</a:t>
            </a:r>
            <a:r>
              <a:rPr lang="ru-RU" sz="7000"/>
              <a:t> </a:t>
            </a:r>
          </a:p>
        </p:txBody>
      </p:sp>
      <p:sp>
        <p:nvSpPr>
          <p:cNvPr id="62479" name="Rectangle 15"/>
          <p:cNvSpPr>
            <a:spLocks noChangeArrowheads="1"/>
          </p:cNvSpPr>
          <p:nvPr/>
        </p:nvSpPr>
        <p:spPr bwMode="auto">
          <a:xfrm>
            <a:off x="4643438" y="1916113"/>
            <a:ext cx="232410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7000" b="1"/>
              <a:t>см/с</a:t>
            </a:r>
            <a:r>
              <a:rPr lang="ru-RU" sz="700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16559E-6 L -0.15625 0.00069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01 -0.0007 L -0.2842 -0.31592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624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" y="-15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84 -0.09482 L -0.10348 -0.14732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624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" y="-2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06198E-6 L 0.42483 -0.44126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624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" y="-22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382 0.04279 L -0.72327 0.32586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624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5" y="14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427 -0.04117 L -0.56684 -0.12512 " pathEditMode="relative" rAng="0" ptsTypes="AA">
                                      <p:cBhvr>
                                        <p:cTn id="16" dur="500" fill="hold"/>
                                        <p:tgtEl>
                                          <p:spTgt spid="624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6" y="-42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84089E-6 L 0.35781 -0.29417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624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9" y="-147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54394E-6 L -0.14461 -0.42021 " pathEditMode="relative" rAng="0" ptsTypes="AA">
                                      <p:cBhvr>
                                        <p:cTn id="20" dur="500" fill="hold"/>
                                        <p:tgtEl>
                                          <p:spTgt spid="624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" y="-21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618 -0.00971 L -0.59219 -0.03076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8" y="-11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8.78816E-7 L -0.26302 -0.20906 " pathEditMode="relative" rAng="0" ptsTypes="AA">
                                      <p:cBhvr>
                                        <p:cTn id="24" dur="500" fill="hold"/>
                                        <p:tgtEl>
                                          <p:spTgt spid="624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" y="-105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879 0.09505 L 0.22986 0.20005 " pathEditMode="relative" ptsTypes="AA">
                                      <p:cBhvr>
                                        <p:cTn id="26" dur="500" fill="hold"/>
                                        <p:tgtEl>
                                          <p:spTgt spid="624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85 0.09528 L -0.12048 0.22109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624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" y="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8" grpId="0"/>
      <p:bldP spid="62469" grpId="0"/>
      <p:bldP spid="62470" grpId="0"/>
      <p:bldP spid="62471" grpId="0"/>
      <p:bldP spid="62472" grpId="0"/>
      <p:bldP spid="62473" grpId="0"/>
      <p:bldP spid="62474" grpId="0"/>
      <p:bldP spid="62475" grpId="0"/>
      <p:bldP spid="62476" grpId="0"/>
      <p:bldP spid="62477" grpId="0"/>
      <p:bldP spid="62478" grpId="0"/>
      <p:bldP spid="6247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smtClean="0">
              <a:latin typeface="Candara" pitchFamily="34" charset="0"/>
            </a:endParaRPr>
          </a:p>
        </p:txBody>
      </p:sp>
      <p:sp>
        <p:nvSpPr>
          <p:cNvPr id="40963" name="Rectangle 3"/>
          <p:cNvSpPr>
            <a:spLocks noGrp="1"/>
          </p:cNvSpPr>
          <p:nvPr>
            <p:ph type="body" idx="4294967295"/>
          </p:nvPr>
        </p:nvSpPr>
        <p:spPr>
          <a:xfrm>
            <a:off x="4140200" y="260350"/>
            <a:ext cx="4168775" cy="6597650"/>
          </a:xfrm>
        </p:spPr>
        <p:txBody>
          <a:bodyPr/>
          <a:lstStyle/>
          <a:p>
            <a:pPr eaLnBrk="1" hangingPunct="1">
              <a:buFont typeface="Symbol" pitchFamily="18" charset="2"/>
              <a:buNone/>
            </a:pPr>
            <a:r>
              <a:rPr lang="ru-RU" sz="4000" b="1" smtClean="0">
                <a:solidFill>
                  <a:schemeClr val="tx1"/>
                </a:solidFill>
                <a:latin typeface="Candara" pitchFamily="34" charset="0"/>
              </a:rPr>
              <a:t>			5км/ч</a:t>
            </a:r>
          </a:p>
          <a:p>
            <a:pPr eaLnBrk="1" hangingPunct="1">
              <a:buFont typeface="Symbol" pitchFamily="18" charset="2"/>
              <a:buNone/>
            </a:pPr>
            <a:endParaRPr lang="ru-RU" sz="4000" b="1" smtClean="0">
              <a:solidFill>
                <a:schemeClr val="tx1"/>
              </a:solidFill>
              <a:latin typeface="Candara" pitchFamily="34" charset="0"/>
            </a:endParaRPr>
          </a:p>
          <a:p>
            <a:pPr eaLnBrk="1" hangingPunct="1">
              <a:buFont typeface="Symbol" pitchFamily="18" charset="2"/>
              <a:buNone/>
            </a:pPr>
            <a:r>
              <a:rPr lang="ru-RU" sz="4000" b="1" smtClean="0">
                <a:solidFill>
                  <a:schemeClr val="tx1"/>
                </a:solidFill>
                <a:latin typeface="Candara" pitchFamily="34" charset="0"/>
              </a:rPr>
              <a:t>			700км/ч</a:t>
            </a:r>
          </a:p>
          <a:p>
            <a:pPr eaLnBrk="1" hangingPunct="1">
              <a:buFont typeface="Symbol" pitchFamily="18" charset="2"/>
              <a:buNone/>
            </a:pPr>
            <a:endParaRPr lang="ru-RU" sz="4000" b="1" smtClean="0">
              <a:solidFill>
                <a:schemeClr val="tx1"/>
              </a:solidFill>
              <a:latin typeface="Candara" pitchFamily="34" charset="0"/>
            </a:endParaRPr>
          </a:p>
          <a:p>
            <a:pPr eaLnBrk="1" hangingPunct="1">
              <a:buFont typeface="Symbol" pitchFamily="18" charset="2"/>
              <a:buNone/>
            </a:pPr>
            <a:r>
              <a:rPr lang="ru-RU" sz="4000" b="1" smtClean="0">
                <a:solidFill>
                  <a:schemeClr val="tx1"/>
                </a:solidFill>
                <a:latin typeface="Candara" pitchFamily="34" charset="0"/>
              </a:rPr>
              <a:t>			100км/ч</a:t>
            </a:r>
          </a:p>
          <a:p>
            <a:pPr eaLnBrk="1" hangingPunct="1">
              <a:buFont typeface="Symbol" pitchFamily="18" charset="2"/>
              <a:buNone/>
            </a:pPr>
            <a:endParaRPr lang="ru-RU" sz="4000" b="1" smtClean="0">
              <a:solidFill>
                <a:schemeClr val="tx1"/>
              </a:solidFill>
              <a:latin typeface="Candara" pitchFamily="34" charset="0"/>
            </a:endParaRPr>
          </a:p>
          <a:p>
            <a:pPr eaLnBrk="1" hangingPunct="1">
              <a:buFont typeface="Symbol" pitchFamily="18" charset="2"/>
              <a:buNone/>
            </a:pPr>
            <a:r>
              <a:rPr lang="ru-RU" sz="4000" b="1" smtClean="0">
                <a:solidFill>
                  <a:schemeClr val="tx1"/>
                </a:solidFill>
                <a:latin typeface="Candara" pitchFamily="34" charset="0"/>
              </a:rPr>
              <a:t>			45км/ч</a:t>
            </a:r>
          </a:p>
          <a:p>
            <a:pPr eaLnBrk="1" hangingPunct="1">
              <a:buFont typeface="Symbol" pitchFamily="18" charset="2"/>
              <a:buNone/>
            </a:pPr>
            <a:endParaRPr lang="ru-RU" sz="4000" b="1" smtClean="0">
              <a:solidFill>
                <a:schemeClr val="tx1"/>
              </a:solidFill>
              <a:latin typeface="Candara" pitchFamily="34" charset="0"/>
            </a:endParaRPr>
          </a:p>
          <a:p>
            <a:pPr eaLnBrk="1" hangingPunct="1">
              <a:buFont typeface="Symbol" pitchFamily="18" charset="2"/>
              <a:buNone/>
            </a:pPr>
            <a:r>
              <a:rPr lang="ru-RU" sz="4000" b="1" smtClean="0">
                <a:solidFill>
                  <a:schemeClr val="tx1"/>
                </a:solidFill>
                <a:latin typeface="Candara" pitchFamily="34" charset="0"/>
              </a:rPr>
              <a:t>			60км/ч</a:t>
            </a:r>
          </a:p>
          <a:p>
            <a:pPr eaLnBrk="1" hangingPunct="1">
              <a:buFont typeface="Symbol" pitchFamily="18" charset="2"/>
              <a:buNone/>
            </a:pPr>
            <a:endParaRPr lang="ru-RU" sz="4000" b="1" smtClean="0">
              <a:solidFill>
                <a:schemeClr val="tx1"/>
              </a:solidFill>
              <a:latin typeface="Candara" pitchFamily="34" charset="0"/>
            </a:endParaRPr>
          </a:p>
        </p:txBody>
      </p:sp>
      <p:pic>
        <p:nvPicPr>
          <p:cNvPr id="308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88913"/>
            <a:ext cx="1873250" cy="121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1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1412875"/>
            <a:ext cx="1871662" cy="140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188" y="2781300"/>
            <a:ext cx="1871662" cy="1403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3087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1188" y="4149725"/>
            <a:ext cx="1871662" cy="136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8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1188" y="5373688"/>
            <a:ext cx="1873250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88913"/>
            <a:ext cx="1873250" cy="121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37796 -0.83927 " pathEditMode="relative" ptsTypes="AA">
                                      <p:cBhvr>
                                        <p:cTn id="26" dur="2000" fill="hold"/>
                                        <p:tgtEl>
                                          <p:spTgt spid="409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36232 -0.41952 " pathEditMode="relative" ptsTypes="AA">
                                      <p:cBhvr>
                                        <p:cTn id="30" dur="2000" fill="hold"/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37014 -0.01064 " pathEditMode="relative" ptsTypes="AA">
                                      <p:cBhvr>
                                        <p:cTn id="34" dur="2000" fill="hold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36232 0.37743 " pathEditMode="relative" ptsTypes="AA">
                                      <p:cBhvr>
                                        <p:cTn id="38" dur="20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37014 0.81822 " pathEditMode="relative" ptsTypes="AA">
                                      <p:cBhvr>
                                        <p:cTn id="42" dur="20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611188" y="188913"/>
            <a:ext cx="7921625" cy="739775"/>
          </a:xfrm>
          <a:prstGeom prst="rect">
            <a:avLst/>
          </a:prstGeom>
          <a:noFill/>
          <a:ln w="38100">
            <a:solidFill>
              <a:srgbClr val="0000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>
                <a:solidFill>
                  <a:srgbClr val="027202"/>
                </a:solidFill>
              </a:rPr>
              <a:t>Как найти скорость?</a:t>
            </a:r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395288" y="1052513"/>
            <a:ext cx="2546350" cy="1082675"/>
          </a:xfrm>
          <a:prstGeom prst="rect">
            <a:avLst/>
          </a:prstGeom>
          <a:solidFill>
            <a:srgbClr val="FFCC99"/>
          </a:solidFill>
          <a:ln w="76200" cmpd="tri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 b="1">
                <a:solidFill>
                  <a:srgbClr val="FF0000"/>
                </a:solidFill>
                <a:latin typeface="Courier New" pitchFamily="49" charset="0"/>
              </a:rPr>
              <a:t>V</a:t>
            </a:r>
            <a:r>
              <a:rPr lang="en-US" sz="6000" b="1">
                <a:latin typeface="Courier New" pitchFamily="49" charset="0"/>
              </a:rPr>
              <a:t>=S</a:t>
            </a:r>
            <a:r>
              <a:rPr lang="ru-RU" sz="6000" b="1">
                <a:latin typeface="Courier New" pitchFamily="49" charset="0"/>
              </a:rPr>
              <a:t>:</a:t>
            </a:r>
            <a:r>
              <a:rPr lang="en-US" sz="6000" b="1">
                <a:latin typeface="Courier New" pitchFamily="49" charset="0"/>
              </a:rPr>
              <a:t>t</a:t>
            </a: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3276600" y="1052513"/>
            <a:ext cx="2546350" cy="1082675"/>
          </a:xfrm>
          <a:prstGeom prst="rect">
            <a:avLst/>
          </a:prstGeom>
          <a:solidFill>
            <a:srgbClr val="FFCC99"/>
          </a:solidFill>
          <a:ln w="76200" cmpd="tri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 b="1">
                <a:solidFill>
                  <a:srgbClr val="FF0000"/>
                </a:solidFill>
                <a:latin typeface="Courier New" pitchFamily="49" charset="0"/>
              </a:rPr>
              <a:t>V</a:t>
            </a:r>
            <a:r>
              <a:rPr lang="en-US" sz="6000" b="1">
                <a:latin typeface="Courier New" pitchFamily="49" charset="0"/>
              </a:rPr>
              <a:t>=S</a:t>
            </a:r>
            <a:r>
              <a:rPr lang="ru-RU" sz="6000" b="1">
                <a:latin typeface="Courier New" pitchFamily="49" charset="0"/>
                <a:cs typeface="Courier New" pitchFamily="49" charset="0"/>
              </a:rPr>
              <a:t>∙</a:t>
            </a:r>
            <a:r>
              <a:rPr lang="en-US" sz="6000" b="1">
                <a:latin typeface="Courier New" pitchFamily="49" charset="0"/>
                <a:cs typeface="Courier New" pitchFamily="49" charset="0"/>
              </a:rPr>
              <a:t>t</a:t>
            </a: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6156325" y="1052513"/>
            <a:ext cx="2597150" cy="1082675"/>
          </a:xfrm>
          <a:prstGeom prst="rect">
            <a:avLst/>
          </a:prstGeom>
          <a:solidFill>
            <a:srgbClr val="FFCC99"/>
          </a:solidFill>
          <a:ln w="76200" cmpd="tri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 b="1">
                <a:solidFill>
                  <a:srgbClr val="FF0000"/>
                </a:solidFill>
                <a:latin typeface="Courier New" pitchFamily="49" charset="0"/>
              </a:rPr>
              <a:t>V</a:t>
            </a:r>
            <a:r>
              <a:rPr lang="en-US" sz="6000" b="1">
                <a:latin typeface="Courier New" pitchFamily="49" charset="0"/>
              </a:rPr>
              <a:t>=t</a:t>
            </a:r>
            <a:r>
              <a:rPr lang="ru-RU" sz="6000" b="1">
                <a:latin typeface="Courier New" pitchFamily="49" charset="0"/>
              </a:rPr>
              <a:t>:</a:t>
            </a:r>
            <a:r>
              <a:rPr lang="en-US" sz="6000" b="1"/>
              <a:t>S</a:t>
            </a:r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684213" y="2205038"/>
            <a:ext cx="7921625" cy="739775"/>
          </a:xfrm>
          <a:prstGeom prst="rect">
            <a:avLst/>
          </a:prstGeom>
          <a:noFill/>
          <a:ln w="38100">
            <a:solidFill>
              <a:srgbClr val="0000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>
                <a:solidFill>
                  <a:srgbClr val="027202"/>
                </a:solidFill>
              </a:rPr>
              <a:t>Как найти расстояние?</a:t>
            </a: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6227763" y="3068638"/>
            <a:ext cx="2546350" cy="1082675"/>
          </a:xfrm>
          <a:prstGeom prst="rect">
            <a:avLst/>
          </a:prstGeom>
          <a:solidFill>
            <a:srgbClr val="CCFFFF"/>
          </a:solidFill>
          <a:ln w="76200" cmpd="tri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 b="1">
                <a:solidFill>
                  <a:srgbClr val="FF0000"/>
                </a:solidFill>
                <a:latin typeface="Courier New" pitchFamily="49" charset="0"/>
              </a:rPr>
              <a:t>S</a:t>
            </a:r>
            <a:r>
              <a:rPr lang="en-US" sz="6000" b="1">
                <a:latin typeface="Courier New" pitchFamily="49" charset="0"/>
              </a:rPr>
              <a:t>=t</a:t>
            </a:r>
            <a:r>
              <a:rPr lang="ru-RU" sz="6000" b="1">
                <a:latin typeface="Courier New" pitchFamily="49" charset="0"/>
              </a:rPr>
              <a:t>:</a:t>
            </a:r>
            <a:r>
              <a:rPr lang="en-US" sz="6000" b="1">
                <a:latin typeface="Courier New" pitchFamily="49" charset="0"/>
              </a:rPr>
              <a:t>V</a:t>
            </a:r>
            <a:endParaRPr lang="ru-RU" sz="6000" b="1">
              <a:latin typeface="Courier New" pitchFamily="49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276600" y="3068638"/>
            <a:ext cx="2546350" cy="1082675"/>
          </a:xfrm>
          <a:prstGeom prst="rect">
            <a:avLst/>
          </a:prstGeom>
          <a:solidFill>
            <a:srgbClr val="CCFFFF"/>
          </a:solidFill>
          <a:ln w="76200" cmpd="tri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 b="1">
                <a:solidFill>
                  <a:srgbClr val="FF0000"/>
                </a:solidFill>
                <a:latin typeface="Courier New" pitchFamily="49" charset="0"/>
              </a:rPr>
              <a:t>S</a:t>
            </a:r>
            <a:r>
              <a:rPr lang="en-US" sz="6000" b="1">
                <a:latin typeface="Courier New" pitchFamily="49" charset="0"/>
              </a:rPr>
              <a:t>=V·t</a:t>
            </a:r>
            <a:endParaRPr lang="ru-RU" sz="6000" b="1">
              <a:latin typeface="Courier New" pitchFamily="49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68313" y="3068638"/>
            <a:ext cx="2546350" cy="1082675"/>
          </a:xfrm>
          <a:prstGeom prst="rect">
            <a:avLst/>
          </a:prstGeom>
          <a:solidFill>
            <a:srgbClr val="CCFFFF"/>
          </a:solidFill>
          <a:ln w="76200" cmpd="tri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 b="1">
                <a:solidFill>
                  <a:srgbClr val="FF0000"/>
                </a:solidFill>
                <a:latin typeface="Courier New" pitchFamily="49" charset="0"/>
              </a:rPr>
              <a:t>S</a:t>
            </a:r>
            <a:r>
              <a:rPr lang="en-US" sz="6000" b="1">
                <a:latin typeface="Courier New" pitchFamily="49" charset="0"/>
              </a:rPr>
              <a:t>=V</a:t>
            </a:r>
            <a:r>
              <a:rPr lang="ru-RU" sz="6000" b="1">
                <a:latin typeface="Courier New" pitchFamily="49" charset="0"/>
              </a:rPr>
              <a:t>:</a:t>
            </a:r>
            <a:r>
              <a:rPr lang="en-US" sz="6000" b="1">
                <a:latin typeface="Courier New" pitchFamily="49" charset="0"/>
              </a:rPr>
              <a:t>t</a:t>
            </a:r>
            <a:endParaRPr lang="ru-RU" sz="6000" b="1">
              <a:latin typeface="Courier New" pitchFamily="49" charset="0"/>
            </a:endParaRPr>
          </a:p>
        </p:txBody>
      </p:sp>
      <p:sp>
        <p:nvSpPr>
          <p:cNvPr id="20496" name="Text Box 16"/>
          <p:cNvSpPr txBox="1">
            <a:spLocks noChangeArrowheads="1"/>
          </p:cNvSpPr>
          <p:nvPr/>
        </p:nvSpPr>
        <p:spPr bwMode="auto">
          <a:xfrm>
            <a:off x="755650" y="4292600"/>
            <a:ext cx="7921625" cy="739775"/>
          </a:xfrm>
          <a:prstGeom prst="rect">
            <a:avLst/>
          </a:prstGeom>
          <a:noFill/>
          <a:ln w="38100">
            <a:solidFill>
              <a:srgbClr val="0000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>
                <a:solidFill>
                  <a:srgbClr val="027202"/>
                </a:solidFill>
              </a:rPr>
              <a:t>Как найти время?</a:t>
            </a: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3276600" y="5157788"/>
            <a:ext cx="2546350" cy="1082675"/>
          </a:xfrm>
          <a:prstGeom prst="rect">
            <a:avLst/>
          </a:prstGeom>
          <a:solidFill>
            <a:srgbClr val="FF99CC"/>
          </a:solidFill>
          <a:ln w="76200" cmpd="tri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 b="1">
                <a:solidFill>
                  <a:srgbClr val="FF0000"/>
                </a:solidFill>
                <a:latin typeface="Courier New" pitchFamily="49" charset="0"/>
              </a:rPr>
              <a:t>t</a:t>
            </a:r>
            <a:r>
              <a:rPr lang="en-US" sz="6000" b="1">
                <a:latin typeface="Courier New" pitchFamily="49" charset="0"/>
              </a:rPr>
              <a:t>=V</a:t>
            </a:r>
            <a:r>
              <a:rPr lang="ru-RU" sz="6000" b="1">
                <a:latin typeface="Courier New" pitchFamily="49" charset="0"/>
              </a:rPr>
              <a:t>:</a:t>
            </a:r>
            <a:r>
              <a:rPr lang="en-US" sz="6000" b="1">
                <a:latin typeface="Courier New" pitchFamily="49" charset="0"/>
              </a:rPr>
              <a:t>S</a:t>
            </a:r>
            <a:endParaRPr lang="ru-RU" sz="6000" b="1">
              <a:latin typeface="Courier New" pitchFamily="49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95288" y="5157788"/>
            <a:ext cx="2546350" cy="1082675"/>
          </a:xfrm>
          <a:prstGeom prst="rect">
            <a:avLst/>
          </a:prstGeom>
          <a:solidFill>
            <a:srgbClr val="FF99CC"/>
          </a:solidFill>
          <a:ln w="76200" cmpd="tri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 b="1">
                <a:solidFill>
                  <a:srgbClr val="FF0000"/>
                </a:solidFill>
                <a:latin typeface="Courier New" pitchFamily="49" charset="0"/>
              </a:rPr>
              <a:t>t</a:t>
            </a:r>
            <a:r>
              <a:rPr lang="en-US" sz="6000" b="1">
                <a:latin typeface="Courier New" pitchFamily="49" charset="0"/>
              </a:rPr>
              <a:t>=S</a:t>
            </a:r>
            <a:r>
              <a:rPr lang="ru-RU" sz="6000" b="1">
                <a:latin typeface="Courier New" pitchFamily="49" charset="0"/>
                <a:cs typeface="Courier New" pitchFamily="49" charset="0"/>
              </a:rPr>
              <a:t>∙</a:t>
            </a:r>
            <a:r>
              <a:rPr lang="en-US" sz="6000" b="1">
                <a:latin typeface="Courier New" pitchFamily="49" charset="0"/>
                <a:cs typeface="Courier New" pitchFamily="49" charset="0"/>
              </a:rPr>
              <a:t>V</a:t>
            </a:r>
            <a:endParaRPr lang="ru-RU" sz="60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6156325" y="5157788"/>
            <a:ext cx="2546350" cy="1082675"/>
          </a:xfrm>
          <a:prstGeom prst="rect">
            <a:avLst/>
          </a:prstGeom>
          <a:solidFill>
            <a:srgbClr val="FF99CC"/>
          </a:solidFill>
          <a:ln w="76200" cmpd="tri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 b="1">
                <a:solidFill>
                  <a:srgbClr val="FF0000"/>
                </a:solidFill>
                <a:latin typeface="Courier New" pitchFamily="49" charset="0"/>
              </a:rPr>
              <a:t>t</a:t>
            </a:r>
            <a:r>
              <a:rPr lang="en-US" sz="6000" b="1">
                <a:latin typeface="Courier New" pitchFamily="49" charset="0"/>
              </a:rPr>
              <a:t>=S</a:t>
            </a:r>
            <a:r>
              <a:rPr lang="ru-RU" sz="6000" b="1">
                <a:latin typeface="Courier New" pitchFamily="49" charset="0"/>
              </a:rPr>
              <a:t>:</a:t>
            </a:r>
            <a:r>
              <a:rPr lang="en-US" sz="6000" b="1">
                <a:latin typeface="Courier New" pitchFamily="49" charset="0"/>
              </a:rPr>
              <a:t>V</a:t>
            </a:r>
            <a:endParaRPr lang="ru-RU" sz="6000" b="1">
              <a:latin typeface="Courier New" pitchFamily="49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2.91397E-6 L 0.32534 -0.0053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59019E-6 L -0.3125 -0.00555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8" grpId="0" animBg="1"/>
      <p:bldP spid="39941" grpId="0" animBg="1"/>
      <p:bldP spid="39941" grpId="1" animBg="1"/>
      <p:bldP spid="2" grpId="0" animBg="1"/>
      <p:bldP spid="2" grpId="1" animBg="1"/>
      <p:bldP spid="3" grpId="0" animBg="1"/>
      <p:bldP spid="3" grpId="1" animBg="1"/>
      <p:bldP spid="20492" grpId="0" animBg="1"/>
      <p:bldP spid="40964" grpId="0" animBg="1"/>
      <p:bldP spid="40964" grpId="1" animBg="1"/>
      <p:bldP spid="4" grpId="0" animBg="1"/>
      <p:bldP spid="5" grpId="0" animBg="1"/>
      <p:bldP spid="5" grpId="1" animBg="1"/>
      <p:bldP spid="20496" grpId="0" animBg="1"/>
      <p:bldP spid="41988" grpId="0" animBg="1"/>
      <p:bldP spid="41988" grpId="1" animBg="1"/>
      <p:bldP spid="6" grpId="0" animBg="1"/>
      <p:bldP spid="6" grpId="1" animBg="1"/>
      <p:bldP spid="7" grpId="0" animBg="1"/>
      <p:bldP spid="7" grpId="1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4338</TotalTime>
  <Words>300</Words>
  <Application>Microsoft Office PowerPoint</Application>
  <PresentationFormat>Экран (4:3)</PresentationFormat>
  <Paragraphs>117</Paragraphs>
  <Slides>16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Шаблон оформления</vt:lpstr>
      </vt:variant>
      <vt:variant>
        <vt:i4>6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16</vt:i4>
      </vt:variant>
    </vt:vector>
  </HeadingPairs>
  <TitlesOfParts>
    <vt:vector size="30" baseType="lpstr">
      <vt:lpstr>Arial</vt:lpstr>
      <vt:lpstr>Symbol</vt:lpstr>
      <vt:lpstr>Calibri</vt:lpstr>
      <vt:lpstr>Vijaya</vt:lpstr>
      <vt:lpstr>Candara</vt:lpstr>
      <vt:lpstr>Times New Roman</vt:lpstr>
      <vt:lpstr>Courier New</vt:lpstr>
      <vt:lpstr>Monotype Corsiva</vt:lpstr>
      <vt:lpstr>Волна</vt:lpstr>
      <vt:lpstr>Волна</vt:lpstr>
      <vt:lpstr>Волна</vt:lpstr>
      <vt:lpstr>Волна</vt:lpstr>
      <vt:lpstr>Волна</vt:lpstr>
      <vt:lpstr>Волна</vt:lpstr>
      <vt:lpstr>Урок математики  4 класс</vt:lpstr>
      <vt:lpstr>Слайд 2</vt:lpstr>
      <vt:lpstr>Слайд 3</vt:lpstr>
      <vt:lpstr>Слайд 4</vt:lpstr>
      <vt:lpstr>Тема урока </vt:lpstr>
      <vt:lpstr>Слайд 6</vt:lpstr>
      <vt:lpstr>Слайд 7</vt:lpstr>
      <vt:lpstr>Слайд 8</vt:lpstr>
      <vt:lpstr>Слайд 9</vt:lpstr>
      <vt:lpstr>     Два лыжника вышли с двух стартов, расстояние между которыми 50 км. Скорость первого лыжника 7 км/ч, а        скорость второго – 8 км/ч. Чему равно       расстояние между лыжниками через  2 часа?   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school</dc:creator>
  <cp:lastModifiedBy>Елена</cp:lastModifiedBy>
  <cp:revision>94</cp:revision>
  <dcterms:created xsi:type="dcterms:W3CDTF">2012-07-19T13:08:23Z</dcterms:created>
  <dcterms:modified xsi:type="dcterms:W3CDTF">2013-03-30T13:03:06Z</dcterms:modified>
</cp:coreProperties>
</file>