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96" r:id="rId3"/>
    <p:sldId id="297" r:id="rId4"/>
    <p:sldId id="312" r:id="rId5"/>
    <p:sldId id="298" r:id="rId6"/>
    <p:sldId id="299" r:id="rId7"/>
    <p:sldId id="300" r:id="rId8"/>
    <p:sldId id="301" r:id="rId9"/>
    <p:sldId id="313" r:id="rId10"/>
    <p:sldId id="302" r:id="rId11"/>
    <p:sldId id="304" r:id="rId12"/>
    <p:sldId id="308" r:id="rId13"/>
    <p:sldId id="293" r:id="rId14"/>
    <p:sldId id="286" r:id="rId15"/>
    <p:sldId id="289" r:id="rId1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162" autoAdjust="0"/>
  </p:normalViewPr>
  <p:slideViewPr>
    <p:cSldViewPr snapToGrid="0">
      <p:cViewPr varScale="1">
        <p:scale>
          <a:sx n="56" d="100"/>
          <a:sy n="56" d="100"/>
        </p:scale>
        <p:origin x="-942" y="-9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4" d="100"/>
          <a:sy n="54" d="100"/>
        </p:scale>
        <p:origin x="288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4E2A95-205F-4890-B1AD-092195E9EA64}" type="datetimeFigureOut">
              <a:rPr lang="ru-RU" smtClean="0"/>
              <a:pPr/>
              <a:t>30.03.2020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EAA477-BADD-4C0F-8EE3-D98BA124A5BC}" type="slidenum">
              <a:rPr lang="ru-RU" smtClean="0"/>
              <a:pPr/>
              <a:t>‹#›</a:t>
            </a:fld>
            <a:endParaRPr lang="ru-RU"/>
          </a:p>
        </p:txBody>
      </p:sp>
    </p:spTree>
    <p:extLst>
      <p:ext uri="{BB962C8B-B14F-4D97-AF65-F5344CB8AC3E}">
        <p14:creationId xmlns:p14="http://schemas.microsoft.com/office/powerpoint/2010/main" val="2071190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smtClean="0"/>
          </a:p>
        </p:txBody>
      </p:sp>
      <p:sp>
        <p:nvSpPr>
          <p:cNvPr id="44036"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Franklin Gothic Book" panose="020B0503020102020204" pitchFamily="34" charset="0"/>
              </a:defRPr>
            </a:lvl1pPr>
            <a:lvl2pPr marL="742950" indent="-285750">
              <a:defRPr>
                <a:solidFill>
                  <a:schemeClr val="tx1"/>
                </a:solidFill>
                <a:latin typeface="Franklin Gothic Book" panose="020B0503020102020204" pitchFamily="34" charset="0"/>
              </a:defRPr>
            </a:lvl2pPr>
            <a:lvl3pPr marL="1143000" indent="-228600">
              <a:defRPr>
                <a:solidFill>
                  <a:schemeClr val="tx1"/>
                </a:solidFill>
                <a:latin typeface="Franklin Gothic Book" panose="020B0503020102020204" pitchFamily="34" charset="0"/>
              </a:defRPr>
            </a:lvl3pPr>
            <a:lvl4pPr marL="1600200" indent="-228600">
              <a:defRPr>
                <a:solidFill>
                  <a:schemeClr val="tx1"/>
                </a:solidFill>
                <a:latin typeface="Franklin Gothic Book" panose="020B0503020102020204" pitchFamily="34" charset="0"/>
              </a:defRPr>
            </a:lvl4pPr>
            <a:lvl5pPr marL="2057400" indent="-228600">
              <a:defRPr>
                <a:solidFill>
                  <a:schemeClr val="tx1"/>
                </a:solidFill>
                <a:latin typeface="Franklin Gothic Book" panose="020B0503020102020204" pitchFamily="34" charset="0"/>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defRPr>
            </a:lvl9pPr>
          </a:lstStyle>
          <a:p>
            <a:fld id="{DEB4D21C-BFA2-41B8-A23F-5895825D1FD5}" type="slidenum">
              <a:rPr lang="ru-RU">
                <a:latin typeface="Calibri" panose="020F0502020204030204" pitchFamily="34" charset="0"/>
              </a:rPr>
              <a:pPr/>
              <a:t>4</a:t>
            </a:fld>
            <a:endParaRPr lang="ru-RU">
              <a:latin typeface="Calibri" panose="020F0502020204030204" pitchFamily="34" charset="0"/>
            </a:endParaRPr>
          </a:p>
        </p:txBody>
      </p:sp>
    </p:spTree>
    <p:extLst>
      <p:ext uri="{BB962C8B-B14F-4D97-AF65-F5344CB8AC3E}">
        <p14:creationId xmlns:p14="http://schemas.microsoft.com/office/powerpoint/2010/main" val="3662613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ru-RU" smtClean="0"/>
          </a:p>
        </p:txBody>
      </p:sp>
      <p:sp>
        <p:nvSpPr>
          <p:cNvPr id="4506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Franklin Gothic Book" panose="020B0503020102020204" pitchFamily="34" charset="0"/>
              </a:defRPr>
            </a:lvl1pPr>
            <a:lvl2pPr marL="742950" indent="-285750">
              <a:defRPr>
                <a:solidFill>
                  <a:schemeClr val="tx1"/>
                </a:solidFill>
                <a:latin typeface="Franklin Gothic Book" panose="020B0503020102020204" pitchFamily="34" charset="0"/>
              </a:defRPr>
            </a:lvl2pPr>
            <a:lvl3pPr marL="1143000" indent="-228600">
              <a:defRPr>
                <a:solidFill>
                  <a:schemeClr val="tx1"/>
                </a:solidFill>
                <a:latin typeface="Franklin Gothic Book" panose="020B0503020102020204" pitchFamily="34" charset="0"/>
              </a:defRPr>
            </a:lvl3pPr>
            <a:lvl4pPr marL="1600200" indent="-228600">
              <a:defRPr>
                <a:solidFill>
                  <a:schemeClr val="tx1"/>
                </a:solidFill>
                <a:latin typeface="Franklin Gothic Book" panose="020B0503020102020204" pitchFamily="34" charset="0"/>
              </a:defRPr>
            </a:lvl4pPr>
            <a:lvl5pPr marL="2057400" indent="-228600">
              <a:defRPr>
                <a:solidFill>
                  <a:schemeClr val="tx1"/>
                </a:solidFill>
                <a:latin typeface="Franklin Gothic Book" panose="020B0503020102020204" pitchFamily="34" charset="0"/>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defRPr>
            </a:lvl9pPr>
          </a:lstStyle>
          <a:p>
            <a:fld id="{AF4DDF87-438A-4227-A553-DE6899A46F08}" type="slidenum">
              <a:rPr lang="ru-RU">
                <a:latin typeface="Calibri" panose="020F0502020204030204" pitchFamily="34" charset="0"/>
              </a:rPr>
              <a:pPr/>
              <a:t>11</a:t>
            </a:fld>
            <a:endParaRPr lang="ru-RU">
              <a:latin typeface="Calibri" panose="020F0502020204030204" pitchFamily="34" charset="0"/>
            </a:endParaRPr>
          </a:p>
        </p:txBody>
      </p:sp>
    </p:spTree>
    <p:extLst>
      <p:ext uri="{BB962C8B-B14F-4D97-AF65-F5344CB8AC3E}">
        <p14:creationId xmlns:p14="http://schemas.microsoft.com/office/powerpoint/2010/main" val="2025870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081E777-527B-416D-A943-514151FB1FDD}" type="datetimeFigureOut">
              <a:rPr lang="ru-RU" smtClean="0"/>
              <a:pPr/>
              <a:t>30.03.2020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E83445-5781-4DDC-A40D-A5B0B90A25E2}" type="slidenum">
              <a:rPr lang="ru-RU" smtClean="0"/>
              <a:pPr/>
              <a:t>‹#›</a:t>
            </a:fld>
            <a:endParaRPr lang="ru-RU"/>
          </a:p>
        </p:txBody>
      </p:sp>
    </p:spTree>
    <p:extLst>
      <p:ext uri="{BB962C8B-B14F-4D97-AF65-F5344CB8AC3E}">
        <p14:creationId xmlns:p14="http://schemas.microsoft.com/office/powerpoint/2010/main" val="40918078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081E777-527B-416D-A943-514151FB1FDD}" type="datetimeFigureOut">
              <a:rPr lang="ru-RU" smtClean="0"/>
              <a:pPr/>
              <a:t>30.03.2020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E83445-5781-4DDC-A40D-A5B0B90A25E2}" type="slidenum">
              <a:rPr lang="ru-RU" smtClean="0"/>
              <a:pPr/>
              <a:t>‹#›</a:t>
            </a:fld>
            <a:endParaRPr lang="ru-RU"/>
          </a:p>
        </p:txBody>
      </p:sp>
    </p:spTree>
    <p:extLst>
      <p:ext uri="{BB962C8B-B14F-4D97-AF65-F5344CB8AC3E}">
        <p14:creationId xmlns:p14="http://schemas.microsoft.com/office/powerpoint/2010/main" val="134193159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081E777-527B-416D-A943-514151FB1FDD}" type="datetimeFigureOut">
              <a:rPr lang="ru-RU" smtClean="0"/>
              <a:pPr/>
              <a:t>30.03.2020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E83445-5781-4DDC-A40D-A5B0B90A25E2}" type="slidenum">
              <a:rPr lang="ru-RU" smtClean="0"/>
              <a:pPr/>
              <a:t>‹#›</a:t>
            </a:fld>
            <a:endParaRPr lang="ru-RU"/>
          </a:p>
        </p:txBody>
      </p:sp>
    </p:spTree>
    <p:extLst>
      <p:ext uri="{BB962C8B-B14F-4D97-AF65-F5344CB8AC3E}">
        <p14:creationId xmlns:p14="http://schemas.microsoft.com/office/powerpoint/2010/main" val="289528067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081E777-527B-416D-A943-514151FB1FDD}" type="datetimeFigureOut">
              <a:rPr lang="ru-RU" smtClean="0"/>
              <a:pPr/>
              <a:t>30.03.2020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E83445-5781-4DDC-A40D-A5B0B90A25E2}" type="slidenum">
              <a:rPr lang="ru-RU" smtClean="0"/>
              <a:pPr/>
              <a:t>‹#›</a:t>
            </a:fld>
            <a:endParaRPr lang="ru-RU"/>
          </a:p>
        </p:txBody>
      </p:sp>
    </p:spTree>
    <p:extLst>
      <p:ext uri="{BB962C8B-B14F-4D97-AF65-F5344CB8AC3E}">
        <p14:creationId xmlns:p14="http://schemas.microsoft.com/office/powerpoint/2010/main" val="15203891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081E777-527B-416D-A943-514151FB1FDD}" type="datetimeFigureOut">
              <a:rPr lang="ru-RU" smtClean="0"/>
              <a:pPr/>
              <a:t>30.03.2020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BE83445-5781-4DDC-A40D-A5B0B90A25E2}" type="slidenum">
              <a:rPr lang="ru-RU" smtClean="0"/>
              <a:pPr/>
              <a:t>‹#›</a:t>
            </a:fld>
            <a:endParaRPr lang="ru-RU"/>
          </a:p>
        </p:txBody>
      </p:sp>
    </p:spTree>
    <p:extLst>
      <p:ext uri="{BB962C8B-B14F-4D97-AF65-F5344CB8AC3E}">
        <p14:creationId xmlns:p14="http://schemas.microsoft.com/office/powerpoint/2010/main" val="406918707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081E777-527B-416D-A943-514151FB1FDD}" type="datetimeFigureOut">
              <a:rPr lang="ru-RU" smtClean="0"/>
              <a:pPr/>
              <a:t>30.03.2020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BE83445-5781-4DDC-A40D-A5B0B90A25E2}" type="slidenum">
              <a:rPr lang="ru-RU" smtClean="0"/>
              <a:pPr/>
              <a:t>‹#›</a:t>
            </a:fld>
            <a:endParaRPr lang="ru-RU"/>
          </a:p>
        </p:txBody>
      </p:sp>
    </p:spTree>
    <p:extLst>
      <p:ext uri="{BB962C8B-B14F-4D97-AF65-F5344CB8AC3E}">
        <p14:creationId xmlns:p14="http://schemas.microsoft.com/office/powerpoint/2010/main" val="26467303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081E777-527B-416D-A943-514151FB1FDD}" type="datetimeFigureOut">
              <a:rPr lang="ru-RU" smtClean="0"/>
              <a:pPr/>
              <a:t>30.03.2020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BE83445-5781-4DDC-A40D-A5B0B90A25E2}" type="slidenum">
              <a:rPr lang="ru-RU" smtClean="0"/>
              <a:pPr/>
              <a:t>‹#›</a:t>
            </a:fld>
            <a:endParaRPr lang="ru-RU"/>
          </a:p>
        </p:txBody>
      </p:sp>
    </p:spTree>
    <p:extLst>
      <p:ext uri="{BB962C8B-B14F-4D97-AF65-F5344CB8AC3E}">
        <p14:creationId xmlns:p14="http://schemas.microsoft.com/office/powerpoint/2010/main" val="404276583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081E777-527B-416D-A943-514151FB1FDD}" type="datetimeFigureOut">
              <a:rPr lang="ru-RU" smtClean="0"/>
              <a:pPr/>
              <a:t>30.03.2020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BE83445-5781-4DDC-A40D-A5B0B90A25E2}" type="slidenum">
              <a:rPr lang="ru-RU" smtClean="0"/>
              <a:pPr/>
              <a:t>‹#›</a:t>
            </a:fld>
            <a:endParaRPr lang="ru-RU"/>
          </a:p>
        </p:txBody>
      </p:sp>
    </p:spTree>
    <p:extLst>
      <p:ext uri="{BB962C8B-B14F-4D97-AF65-F5344CB8AC3E}">
        <p14:creationId xmlns:p14="http://schemas.microsoft.com/office/powerpoint/2010/main" val="237552410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081E777-527B-416D-A943-514151FB1FDD}" type="datetimeFigureOut">
              <a:rPr lang="ru-RU" smtClean="0"/>
              <a:pPr/>
              <a:t>30.03.2020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BE83445-5781-4DDC-A40D-A5B0B90A25E2}" type="slidenum">
              <a:rPr lang="ru-RU" smtClean="0"/>
              <a:pPr/>
              <a:t>‹#›</a:t>
            </a:fld>
            <a:endParaRPr lang="ru-RU"/>
          </a:p>
        </p:txBody>
      </p:sp>
    </p:spTree>
    <p:extLst>
      <p:ext uri="{BB962C8B-B14F-4D97-AF65-F5344CB8AC3E}">
        <p14:creationId xmlns:p14="http://schemas.microsoft.com/office/powerpoint/2010/main" val="164375978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081E777-527B-416D-A943-514151FB1FDD}" type="datetimeFigureOut">
              <a:rPr lang="ru-RU" smtClean="0"/>
              <a:pPr/>
              <a:t>30.03.2020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BE83445-5781-4DDC-A40D-A5B0B90A25E2}" type="slidenum">
              <a:rPr lang="ru-RU" smtClean="0"/>
              <a:pPr/>
              <a:t>‹#›</a:t>
            </a:fld>
            <a:endParaRPr lang="ru-RU"/>
          </a:p>
        </p:txBody>
      </p:sp>
    </p:spTree>
    <p:extLst>
      <p:ext uri="{BB962C8B-B14F-4D97-AF65-F5344CB8AC3E}">
        <p14:creationId xmlns:p14="http://schemas.microsoft.com/office/powerpoint/2010/main" val="288290690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081E777-527B-416D-A943-514151FB1FDD}" type="datetimeFigureOut">
              <a:rPr lang="ru-RU" smtClean="0"/>
              <a:pPr/>
              <a:t>30.03.2020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BE83445-5781-4DDC-A40D-A5B0B90A25E2}" type="slidenum">
              <a:rPr lang="ru-RU" smtClean="0"/>
              <a:pPr/>
              <a:t>‹#›</a:t>
            </a:fld>
            <a:endParaRPr lang="ru-RU"/>
          </a:p>
        </p:txBody>
      </p:sp>
    </p:spTree>
    <p:extLst>
      <p:ext uri="{BB962C8B-B14F-4D97-AF65-F5344CB8AC3E}">
        <p14:creationId xmlns:p14="http://schemas.microsoft.com/office/powerpoint/2010/main" val="383708294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81E777-527B-416D-A943-514151FB1FDD}" type="datetimeFigureOut">
              <a:rPr lang="ru-RU" smtClean="0"/>
              <a:pPr/>
              <a:t>30.03.2020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E83445-5781-4DDC-A40D-A5B0B90A25E2}" type="slidenum">
              <a:rPr lang="ru-RU" smtClean="0"/>
              <a:pPr/>
              <a:t>‹#›</a:t>
            </a:fld>
            <a:endParaRPr lang="ru-RU"/>
          </a:p>
        </p:txBody>
      </p:sp>
    </p:spTree>
    <p:extLst>
      <p:ext uri="{BB962C8B-B14F-4D97-AF65-F5344CB8AC3E}">
        <p14:creationId xmlns:p14="http://schemas.microsoft.com/office/powerpoint/2010/main" val="13581516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3.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49574" y="310488"/>
            <a:ext cx="10892852" cy="923330"/>
          </a:xfrm>
          <a:prstGeom prst="rect">
            <a:avLst/>
          </a:prstGeom>
        </p:spPr>
        <p:txBody>
          <a:bodyPr wrap="square">
            <a:spAutoFit/>
          </a:bodyPr>
          <a:lstStyle/>
          <a:p>
            <a:pPr algn="ctr"/>
            <a:r>
              <a:rPr lang="ru-RU" b="1" dirty="0" smtClean="0">
                <a:solidFill>
                  <a:srgbClr val="002060"/>
                </a:solidFill>
                <a:latin typeface="Times New Roman" panose="02020603050405020304" pitchFamily="18" charset="0"/>
                <a:cs typeface="Times New Roman" panose="02020603050405020304" pitchFamily="18" charset="0"/>
              </a:rPr>
              <a:t>Муниципальное  бюджетное   дошкольное образовательное учреждение </a:t>
            </a:r>
          </a:p>
          <a:p>
            <a:pPr algn="ctr"/>
            <a:r>
              <a:rPr lang="ru-RU" b="1" dirty="0" err="1" smtClean="0">
                <a:solidFill>
                  <a:srgbClr val="002060"/>
                </a:solidFill>
                <a:latin typeface="Times New Roman" panose="02020603050405020304" pitchFamily="18" charset="0"/>
                <a:cs typeface="Times New Roman" panose="02020603050405020304" pitchFamily="18" charset="0"/>
              </a:rPr>
              <a:t>Ремонтненский</a:t>
            </a:r>
            <a:r>
              <a:rPr lang="ru-RU" b="1" dirty="0" smtClean="0">
                <a:solidFill>
                  <a:srgbClr val="002060"/>
                </a:solidFill>
                <a:latin typeface="Times New Roman" panose="02020603050405020304" pitchFamily="18" charset="0"/>
                <a:cs typeface="Times New Roman" panose="02020603050405020304" pitchFamily="18" charset="0"/>
              </a:rPr>
              <a:t>  детский  сад  «Солнышко»</a:t>
            </a:r>
          </a:p>
          <a:p>
            <a:pPr algn="ctr"/>
            <a:r>
              <a:rPr lang="ru-RU" dirty="0" smtClean="0"/>
              <a:t> </a:t>
            </a:r>
            <a:endParaRPr lang="ru-RU" dirty="0"/>
          </a:p>
        </p:txBody>
      </p:sp>
      <p:sp>
        <p:nvSpPr>
          <p:cNvPr id="5" name="Прямоугольник 4"/>
          <p:cNvSpPr/>
          <p:nvPr/>
        </p:nvSpPr>
        <p:spPr>
          <a:xfrm>
            <a:off x="1946224" y="1902874"/>
            <a:ext cx="8299553" cy="2862322"/>
          </a:xfrm>
          <a:prstGeom prst="rect">
            <a:avLst/>
          </a:prstGeom>
        </p:spPr>
        <p:txBody>
          <a:bodyPr wrap="square">
            <a:spAutoFit/>
          </a:bodyPr>
          <a:lstStyle/>
          <a:p>
            <a:pPr algn="ctr">
              <a:defRPr/>
            </a:pPr>
            <a:r>
              <a:rPr lang="ru-RU" sz="3600" b="1"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imes New Roman" pitchFamily="18" charset="0"/>
                <a:cs typeface="Times New Roman" pitchFamily="18" charset="0"/>
              </a:rPr>
              <a:t>Тема: </a:t>
            </a:r>
          </a:p>
          <a:p>
            <a:pPr algn="ctr">
              <a:defRPr/>
            </a:pPr>
            <a:r>
              <a:rPr lang="ru-RU" sz="3600" b="1"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imes New Roman" pitchFamily="18" charset="0"/>
                <a:cs typeface="Times New Roman" pitchFamily="18" charset="0"/>
              </a:rPr>
              <a:t>«Волшебный мир звуков»</a:t>
            </a:r>
          </a:p>
          <a:p>
            <a:pPr algn="ctr">
              <a:defRPr/>
            </a:pPr>
            <a:endParaRPr lang="ru-RU" sz="3600" b="1"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imes New Roman" pitchFamily="18" charset="0"/>
              <a:cs typeface="Times New Roman" pitchFamily="18" charset="0"/>
            </a:endParaRPr>
          </a:p>
          <a:p>
            <a:pPr algn="ctr">
              <a:defRPr/>
            </a:pPr>
            <a:r>
              <a:rPr lang="ru-RU" sz="3600" b="1"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imes New Roman" pitchFamily="18" charset="0"/>
                <a:cs typeface="Times New Roman" pitchFamily="18" charset="0"/>
              </a:rPr>
              <a:t>  С использованием методики</a:t>
            </a:r>
          </a:p>
          <a:p>
            <a:pPr algn="ctr">
              <a:defRPr/>
            </a:pPr>
            <a:r>
              <a:rPr lang="ru-RU" sz="3600" b="1"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imes New Roman" pitchFamily="18" charset="0"/>
                <a:cs typeface="Times New Roman" pitchFamily="18" charset="0"/>
              </a:rPr>
              <a:t>   </a:t>
            </a:r>
            <a:r>
              <a:rPr lang="ru-RU" sz="3600" b="1" i="1" cap="all" dirty="0" err="1">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imes New Roman" pitchFamily="18" charset="0"/>
                <a:cs typeface="Times New Roman" pitchFamily="18" charset="0"/>
              </a:rPr>
              <a:t>Н.А.Зайцева</a:t>
            </a:r>
            <a:endParaRPr lang="ru-RU" sz="3600" b="1" i="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imes New Roman" pitchFamily="18" charset="0"/>
              <a:cs typeface="Times New Roman" pitchFamily="18" charset="0"/>
            </a:endParaRPr>
          </a:p>
        </p:txBody>
      </p:sp>
      <p:sp>
        <p:nvSpPr>
          <p:cNvPr id="6" name="Прямоугольник 5"/>
          <p:cNvSpPr/>
          <p:nvPr/>
        </p:nvSpPr>
        <p:spPr>
          <a:xfrm>
            <a:off x="7748445" y="5434253"/>
            <a:ext cx="4443555" cy="1323439"/>
          </a:xfrm>
          <a:prstGeom prst="rect">
            <a:avLst/>
          </a:prstGeom>
        </p:spPr>
        <p:txBody>
          <a:bodyPr wrap="square">
            <a:spAutoFit/>
          </a:bodyPr>
          <a:lstStyle/>
          <a:p>
            <a:r>
              <a:rPr lang="ru-RU" altLang="ru-RU" sz="2000" b="1" i="1" dirty="0" smtClean="0">
                <a:solidFill>
                  <a:srgbClr val="002060"/>
                </a:solidFill>
                <a:latin typeface="Times New Roman" panose="02020603050405020304" pitchFamily="18" charset="0"/>
                <a:cs typeface="Times New Roman" panose="02020603050405020304" pitchFamily="18" charset="0"/>
              </a:rPr>
              <a:t>Бессарабова  Елена Анатольевна</a:t>
            </a:r>
          </a:p>
          <a:p>
            <a:r>
              <a:rPr lang="ru-RU" altLang="ru-RU" sz="2000" b="1" i="1" dirty="0" smtClean="0">
                <a:solidFill>
                  <a:srgbClr val="002060"/>
                </a:solidFill>
                <a:latin typeface="Times New Roman" panose="02020603050405020304" pitchFamily="18" charset="0"/>
                <a:cs typeface="Times New Roman" panose="02020603050405020304" pitchFamily="18" charset="0"/>
              </a:rPr>
              <a:t>                  Воспитатель </a:t>
            </a:r>
          </a:p>
          <a:p>
            <a:r>
              <a:rPr lang="ru-RU" altLang="ru-RU" sz="2000" b="1" i="1" dirty="0" smtClean="0">
                <a:solidFill>
                  <a:srgbClr val="002060"/>
                </a:solidFill>
                <a:latin typeface="Times New Roman" panose="02020603050405020304" pitchFamily="18" charset="0"/>
                <a:cs typeface="Times New Roman" panose="02020603050405020304" pitchFamily="18" charset="0"/>
              </a:rPr>
              <a:t>1 квалификационная категория </a:t>
            </a:r>
          </a:p>
          <a:p>
            <a:r>
              <a:rPr lang="ru-RU" altLang="ru-RU" sz="2000" b="1" i="1" dirty="0" smtClean="0">
                <a:solidFill>
                  <a:srgbClr val="002060"/>
                </a:solidFill>
                <a:latin typeface="Times New Roman" panose="02020603050405020304" pitchFamily="18" charset="0"/>
                <a:cs typeface="Times New Roman" panose="02020603050405020304" pitchFamily="18" charset="0"/>
              </a:rPr>
              <a:t>                          </a:t>
            </a:r>
            <a:r>
              <a:rPr lang="ru-RU" altLang="ru-RU" sz="2000" i="1" dirty="0" smtClean="0">
                <a:solidFill>
                  <a:srgbClr val="002060"/>
                </a:solidFill>
                <a:latin typeface="Times New Roman" panose="02020603050405020304" pitchFamily="18" charset="0"/>
                <a:cs typeface="Times New Roman" panose="02020603050405020304" pitchFamily="18" charset="0"/>
              </a:rPr>
              <a:t>2019 г.</a:t>
            </a:r>
            <a:endParaRPr lang="ru-RU" altLang="ru-RU" sz="2000" i="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0807323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descr="I:\ОПЫТ РАБОТЫ\ФОТО\SAM_577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12600" y="1167896"/>
            <a:ext cx="5073800" cy="357103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969984" y="197442"/>
            <a:ext cx="6252033" cy="461665"/>
          </a:xfrm>
          <a:prstGeom prst="rect">
            <a:avLst/>
          </a:prstGeom>
          <a:noFill/>
        </p:spPr>
        <p:txBody>
          <a:bodyPr wrap="none" rtlCol="0">
            <a:spAutoFit/>
          </a:bodyPr>
          <a:lstStyle/>
          <a:p>
            <a:r>
              <a:rPr lang="ru-RU" sz="2400" b="1" dirty="0" smtClean="0">
                <a:solidFill>
                  <a:srgbClr val="002060"/>
                </a:solidFill>
                <a:latin typeface="Monotype Corsiva" panose="03010101010201010101" pitchFamily="66" charset="0"/>
              </a:rPr>
              <a:t>Прописывание слов по таблице и </a:t>
            </a:r>
            <a:r>
              <a:rPr lang="ru-RU" sz="2400" b="1" dirty="0" err="1" smtClean="0">
                <a:solidFill>
                  <a:srgbClr val="002060"/>
                </a:solidFill>
                <a:latin typeface="Monotype Corsiva" panose="03010101010201010101" pitchFamily="66" charset="0"/>
              </a:rPr>
              <a:t>пропевание</a:t>
            </a:r>
            <a:r>
              <a:rPr lang="ru-RU" sz="2400" b="1" dirty="0" smtClean="0">
                <a:solidFill>
                  <a:srgbClr val="002060"/>
                </a:solidFill>
                <a:latin typeface="Monotype Corsiva" panose="03010101010201010101" pitchFamily="66" charset="0"/>
              </a:rPr>
              <a:t> </a:t>
            </a:r>
            <a:r>
              <a:rPr lang="ru-RU" sz="2400" b="1" dirty="0" err="1" smtClean="0">
                <a:solidFill>
                  <a:srgbClr val="002060"/>
                </a:solidFill>
                <a:latin typeface="Monotype Corsiva" panose="03010101010201010101" pitchFamily="66" charset="0"/>
              </a:rPr>
              <a:t>попевок</a:t>
            </a:r>
            <a:endParaRPr lang="ru-RU" sz="2400" b="1" dirty="0">
              <a:solidFill>
                <a:srgbClr val="002060"/>
              </a:solidFill>
              <a:latin typeface="Monotype Corsiva" panose="03010101010201010101" pitchFamily="66" charset="0"/>
            </a:endParaRPr>
          </a:p>
        </p:txBody>
      </p:sp>
      <p:pic>
        <p:nvPicPr>
          <p:cNvPr id="4" name="Picture 2" descr="C:\Users\Elena\Desktop\IMG_20180517_09421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19731" y="2824681"/>
            <a:ext cx="5604095" cy="358517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2901172"/>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22530"/>
                                        </p:tgtEl>
                                        <p:attrNameLst>
                                          <p:attrName>style.visibility</p:attrName>
                                        </p:attrNameLst>
                                      </p:cBhvr>
                                      <p:to>
                                        <p:strVal val="visible"/>
                                      </p:to>
                                    </p:set>
                                    <p:animEffect transition="in" filter="blinds(horizontal)">
                                      <p:cBhvr>
                                        <p:cTn id="11" dur="500"/>
                                        <p:tgtEl>
                                          <p:spTgt spid="22530"/>
                                        </p:tgtEl>
                                      </p:cBhvr>
                                    </p:animEffect>
                                  </p:childTnLst>
                                </p:cTn>
                              </p:par>
                              <p:par>
                                <p:cTn id="12" presetID="3" presetClass="entr" presetSubtype="1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linds(horizontal)">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954502" y="147782"/>
            <a:ext cx="2282997" cy="584775"/>
          </a:xfrm>
          <a:prstGeom prst="rect">
            <a:avLst/>
          </a:prstGeom>
          <a:noFill/>
        </p:spPr>
        <p:txBody>
          <a:bodyPr wrap="none" rtlCol="0">
            <a:spAutoFit/>
          </a:bodyPr>
          <a:lstStyle/>
          <a:p>
            <a:r>
              <a:rPr lang="ru-RU" sz="2400" b="1" dirty="0" smtClean="0">
                <a:solidFill>
                  <a:srgbClr val="002060"/>
                </a:solidFill>
                <a:latin typeface="Monotype Corsiva" panose="03010101010201010101" pitchFamily="66" charset="0"/>
              </a:rPr>
              <a:t>Складываем</a:t>
            </a:r>
            <a:r>
              <a:rPr lang="ru-RU" sz="3200" b="1" dirty="0" smtClean="0">
                <a:solidFill>
                  <a:srgbClr val="002060"/>
                </a:solidFill>
                <a:latin typeface="Monotype Corsiva" panose="03010101010201010101" pitchFamily="66" charset="0"/>
              </a:rPr>
              <a:t> </a:t>
            </a:r>
            <a:r>
              <a:rPr lang="ru-RU" sz="2400" b="1" dirty="0" smtClean="0">
                <a:solidFill>
                  <a:srgbClr val="002060"/>
                </a:solidFill>
                <a:latin typeface="Monotype Corsiva" panose="03010101010201010101" pitchFamily="66" charset="0"/>
              </a:rPr>
              <a:t>слова</a:t>
            </a:r>
            <a:endParaRPr lang="ru-RU" sz="2400" b="1" dirty="0">
              <a:solidFill>
                <a:srgbClr val="002060"/>
              </a:solidFill>
              <a:latin typeface="Monotype Corsiva" panose="03010101010201010101" pitchFamily="66" charset="0"/>
            </a:endParaRPr>
          </a:p>
        </p:txBody>
      </p:sp>
      <p:pic>
        <p:nvPicPr>
          <p:cNvPr id="4" name="Picture 5" descr="I:\ОПЫТ РАБОТЫ\ФОТО\SAM_572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9239" y="910369"/>
            <a:ext cx="4076706" cy="277276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6" name="Picture 3" descr="C:\Users\Elena\Desktop\SAM_573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110412" y="3866200"/>
            <a:ext cx="4082199" cy="287648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7" name="Picture 3" descr="I:\ОПЫТ РАБОТЫ\ФОТО\SAM_574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611599" y="3860942"/>
            <a:ext cx="4174838" cy="288174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8" name="Picture 4" descr="I:\ОПЫТ РАБОТЫ\ФОТО\SAM_5751.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332970" y="910369"/>
            <a:ext cx="3962400" cy="277091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5243223"/>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linds(horizontal)">
                                      <p:cBhvr>
                                        <p:cTn id="11" dur="500"/>
                                        <p:tgtEl>
                                          <p:spTgt spid="4"/>
                                        </p:tgtEl>
                                      </p:cBhvr>
                                    </p:animEffect>
                                  </p:childTnLst>
                                </p:cTn>
                              </p:par>
                              <p:par>
                                <p:cTn id="12" presetID="3" presetClass="entr" presetSubtype="10"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linds(horizontal)">
                                      <p:cBhvr>
                                        <p:cTn id="14" dur="500"/>
                                        <p:tgtEl>
                                          <p:spTgt spid="8"/>
                                        </p:tgtEl>
                                      </p:cBhvr>
                                    </p:animEffect>
                                  </p:childTnLst>
                                </p:cTn>
                              </p:par>
                            </p:childTnLst>
                          </p:cTn>
                        </p:par>
                        <p:par>
                          <p:cTn id="15" fill="hold">
                            <p:stCondLst>
                              <p:cond delay="1000"/>
                            </p:stCondLst>
                            <p:childTnLst>
                              <p:par>
                                <p:cTn id="16" presetID="3" presetClass="entr" presetSubtype="1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linds(horizontal)">
                                      <p:cBhvr>
                                        <p:cTn id="18" dur="500"/>
                                        <p:tgtEl>
                                          <p:spTgt spid="7"/>
                                        </p:tgtEl>
                                      </p:cBhvr>
                                    </p:animEffect>
                                  </p:childTnLst>
                                </p:cTn>
                              </p:par>
                              <p:par>
                                <p:cTn id="19" presetID="3" presetClass="entr" presetSubtype="1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linds(horizontal)">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Elena\Desktop\SAM_8130.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6954512" y="1039047"/>
            <a:ext cx="4472848" cy="552496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4098" name="Picture 2" descr="G:\DCIM\100PHOTO\SAM_813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8964" y="597528"/>
            <a:ext cx="4125754" cy="285205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058423" y="135863"/>
            <a:ext cx="4075155" cy="461665"/>
          </a:xfrm>
          <a:prstGeom prst="rect">
            <a:avLst/>
          </a:prstGeom>
          <a:noFill/>
        </p:spPr>
        <p:txBody>
          <a:bodyPr wrap="none" rtlCol="0">
            <a:spAutoFit/>
          </a:bodyPr>
          <a:lstStyle/>
          <a:p>
            <a:r>
              <a:rPr lang="ru-RU" sz="2400" b="1" dirty="0" smtClean="0">
                <a:solidFill>
                  <a:srgbClr val="002060"/>
                </a:solidFill>
                <a:latin typeface="Monotype Corsiva" panose="03010101010201010101" pitchFamily="66" charset="0"/>
              </a:rPr>
              <a:t>Игра «Что мы съели на завтрак»</a:t>
            </a:r>
            <a:endParaRPr lang="ru-RU" sz="2400" b="1" dirty="0">
              <a:solidFill>
                <a:srgbClr val="002060"/>
              </a:solidFill>
              <a:latin typeface="Monotype Corsiva" panose="03010101010201010101" pitchFamily="66" charset="0"/>
            </a:endParaRPr>
          </a:p>
        </p:txBody>
      </p:sp>
      <p:pic>
        <p:nvPicPr>
          <p:cNvPr id="5" name="Picture 4" descr="C:\Users\Elena\Desktop\Новая папка (2)\IMG_20181219_104023.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77929" y="3766240"/>
            <a:ext cx="4142213" cy="289987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45683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blinds(horizontal)">
                                      <p:cBhvr>
                                        <p:cTn id="11" dur="500"/>
                                        <p:tgtEl>
                                          <p:spTgt spid="4098"/>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linds(horizontal)">
                                      <p:cBhvr>
                                        <p:cTn id="15" dur="500"/>
                                        <p:tgtEl>
                                          <p:spTgt spid="5"/>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blinds(horizontal)">
                                      <p:cBhvr>
                                        <p:cTn id="19"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5801" y="206290"/>
            <a:ext cx="11706131" cy="2246769"/>
          </a:xfrm>
          <a:prstGeom prst="rect">
            <a:avLst/>
          </a:prstGeom>
          <a:noFill/>
        </p:spPr>
        <p:txBody>
          <a:bodyPr wrap="square" rtlCol="0">
            <a:spAutoFit/>
          </a:bodyPr>
          <a:lstStyle/>
          <a:p>
            <a:pPr algn="just"/>
            <a:r>
              <a:rPr lang="ru-RU" sz="2800" b="1" dirty="0" smtClean="0">
                <a:solidFill>
                  <a:srgbClr val="002060"/>
                </a:solidFill>
                <a:latin typeface="Monotype Corsiva" panose="03010101010201010101" pitchFamily="66" charset="0"/>
              </a:rPr>
              <a:t>	Ясно одно, что готовить ребёнка к школе нужно! Все, чему мы научим его сейчас, а главное – чему он научится сам –поможет ему быть успешным в школе!</a:t>
            </a:r>
          </a:p>
          <a:p>
            <a:pPr algn="just"/>
            <a:r>
              <a:rPr lang="ru-RU" sz="2800" b="1" dirty="0" smtClean="0">
                <a:solidFill>
                  <a:srgbClr val="002060"/>
                </a:solidFill>
                <a:latin typeface="Monotype Corsiva" panose="03010101010201010101" pitchFamily="66" charset="0"/>
              </a:rPr>
              <a:t>Ребёнок, отлично, подготовленный к школе, не только хорошо учится, но и отлично </a:t>
            </a:r>
          </a:p>
          <a:p>
            <a:pPr algn="just"/>
            <a:r>
              <a:rPr lang="ru-RU" sz="2800" b="1" dirty="0" smtClean="0">
                <a:solidFill>
                  <a:srgbClr val="002060"/>
                </a:solidFill>
                <a:latin typeface="Monotype Corsiva" panose="03010101010201010101" pitchFamily="66" charset="0"/>
              </a:rPr>
              <a:t>общается со сверстниками. Он радует  учителей и родителей своими  успехами!</a:t>
            </a:r>
          </a:p>
          <a:p>
            <a:endParaRPr lang="ru-RU" sz="2800" b="1" dirty="0">
              <a:solidFill>
                <a:srgbClr val="002060"/>
              </a:solidFill>
              <a:latin typeface="Monotype Corsiva" panose="03010101010201010101" pitchFamily="66" charset="0"/>
            </a:endParaRPr>
          </a:p>
        </p:txBody>
      </p:sp>
      <p:pic>
        <p:nvPicPr>
          <p:cNvPr id="5" name="Picture 5" descr="I:\ОПЫТ РАБОТЫ\ФОТО\SAM_574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307533" y="2440455"/>
            <a:ext cx="5576935" cy="399655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103640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13958" y="193964"/>
            <a:ext cx="6164084" cy="461665"/>
          </a:xfrm>
          <a:prstGeom prst="rect">
            <a:avLst/>
          </a:prstGeom>
          <a:noFill/>
        </p:spPr>
        <p:txBody>
          <a:bodyPr wrap="square">
            <a:spAutoFit/>
          </a:bodyPr>
          <a:lstStyle/>
          <a:p>
            <a:pPr>
              <a:defRPr/>
            </a:pPr>
            <a:r>
              <a:rPr lang="ru-RU" sz="2400" dirty="0">
                <a:ln w="12700">
                  <a:solidFill>
                    <a:schemeClr val="tx2">
                      <a:satMod val="155000"/>
                    </a:schemeClr>
                  </a:solidFill>
                  <a:prstDash val="solid"/>
                </a:ln>
                <a:solidFill>
                  <a:srgbClr val="002060"/>
                </a:solidFill>
                <a:latin typeface="Monotype Corsiva" pitchFamily="66" charset="0"/>
                <a:cs typeface="Times New Roman" panose="02020603050405020304" pitchFamily="18" charset="0"/>
              </a:rPr>
              <a:t>Взаимодействие</a:t>
            </a:r>
            <a:r>
              <a:rPr lang="ru-RU" sz="2400" b="1" dirty="0">
                <a:ln w="12700">
                  <a:solidFill>
                    <a:schemeClr val="tx2">
                      <a:satMod val="155000"/>
                    </a:schemeClr>
                  </a:solidFill>
                  <a:prstDash val="solid"/>
                </a:ln>
                <a:solidFill>
                  <a:srgbClr val="002060"/>
                </a:solidFill>
                <a:latin typeface="Monotype Corsiva" pitchFamily="66" charset="0"/>
                <a:cs typeface="Times New Roman" panose="02020603050405020304" pitchFamily="18" charset="0"/>
              </a:rPr>
              <a:t>  </a:t>
            </a:r>
            <a:r>
              <a:rPr lang="ru-RU" sz="2400" b="1" dirty="0" smtClean="0">
                <a:ln w="12700">
                  <a:solidFill>
                    <a:schemeClr val="tx2">
                      <a:satMod val="155000"/>
                    </a:schemeClr>
                  </a:solidFill>
                  <a:prstDash val="solid"/>
                </a:ln>
                <a:solidFill>
                  <a:srgbClr val="002060"/>
                </a:solidFill>
                <a:latin typeface="Monotype Corsiva" pitchFamily="66" charset="0"/>
                <a:cs typeface="Times New Roman" panose="02020603050405020304" pitchFamily="18" charset="0"/>
              </a:rPr>
              <a:t>с педагог</a:t>
            </a:r>
            <a:r>
              <a:rPr lang="ru-RU" sz="2400" dirty="0" smtClean="0">
                <a:ln w="12700">
                  <a:solidFill>
                    <a:schemeClr val="tx2">
                      <a:satMod val="155000"/>
                    </a:schemeClr>
                  </a:solidFill>
                  <a:prstDash val="solid"/>
                </a:ln>
                <a:solidFill>
                  <a:srgbClr val="002060"/>
                </a:solidFill>
                <a:latin typeface="Monotype Corsiva" pitchFamily="66" charset="0"/>
                <a:cs typeface="Times New Roman" panose="02020603050405020304" pitchFamily="18" charset="0"/>
              </a:rPr>
              <a:t>ами и родителями</a:t>
            </a:r>
            <a:endParaRPr lang="ru-RU" sz="2400" dirty="0">
              <a:ln w="12700">
                <a:solidFill>
                  <a:schemeClr val="tx2">
                    <a:satMod val="155000"/>
                  </a:schemeClr>
                </a:solidFill>
                <a:prstDash val="solid"/>
              </a:ln>
              <a:solidFill>
                <a:srgbClr val="002060"/>
              </a:solidFill>
              <a:latin typeface="Monotype Corsiva" pitchFamily="66" charset="0"/>
              <a:cs typeface="Times New Roman" panose="02020603050405020304" pitchFamily="18" charset="0"/>
            </a:endParaRPr>
          </a:p>
        </p:txBody>
      </p:sp>
      <p:sp>
        <p:nvSpPr>
          <p:cNvPr id="5" name="Прямоугольник 4"/>
          <p:cNvSpPr/>
          <p:nvPr/>
        </p:nvSpPr>
        <p:spPr>
          <a:xfrm>
            <a:off x="2153617" y="4916216"/>
            <a:ext cx="365806" cy="769441"/>
          </a:xfrm>
          <a:prstGeom prst="rect">
            <a:avLst/>
          </a:prstGeom>
        </p:spPr>
        <p:txBody>
          <a:bodyPr wrap="none">
            <a:spAutoFit/>
          </a:bodyPr>
          <a:lstStyle/>
          <a:p>
            <a:pPr>
              <a:defRPr/>
            </a:pPr>
            <a:r>
              <a:rPr lang="ru-RU" dirty="0"/>
              <a:t> </a:t>
            </a:r>
            <a:r>
              <a:rPr lang="ru-RU" sz="4400" b="1" dirty="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rPr>
              <a:t> </a:t>
            </a:r>
            <a:endParaRPr lang="ru-RU" sz="4400" dirty="0">
              <a:solidFill>
                <a:srgbClr val="00B0F0"/>
              </a:solidFill>
            </a:endParaRPr>
          </a:p>
        </p:txBody>
      </p:sp>
      <p:pic>
        <p:nvPicPr>
          <p:cNvPr id="24580" name="Picture 6" descr="C:\Users\Elena\Desktop\Новая папка (2)\IMG_20180517_095703-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91556" y="797488"/>
            <a:ext cx="4337233" cy="2794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4581" name="Picture 7" descr="C:\Users\Elena\Desktop\Новая папка (2)\IMG_20180517_10031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596801" y="1137252"/>
            <a:ext cx="3496072" cy="519219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923827" y="3733348"/>
            <a:ext cx="4325335" cy="290188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2308621096"/>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24580"/>
                                        </p:tgtEl>
                                        <p:attrNameLst>
                                          <p:attrName>style.visibility</p:attrName>
                                        </p:attrNameLst>
                                      </p:cBhvr>
                                      <p:to>
                                        <p:strVal val="visible"/>
                                      </p:to>
                                    </p:set>
                                    <p:animEffect transition="in" filter="diamond(in)">
                                      <p:cBhvr>
                                        <p:cTn id="11" dur="2000"/>
                                        <p:tgtEl>
                                          <p:spTgt spid="24580"/>
                                        </p:tgtEl>
                                      </p:cBhvr>
                                    </p:animEffect>
                                  </p:childTnLst>
                                </p:cTn>
                              </p:par>
                            </p:childTnLst>
                          </p:cTn>
                        </p:par>
                        <p:par>
                          <p:cTn id="12" fill="hold">
                            <p:stCondLst>
                              <p:cond delay="2500"/>
                            </p:stCondLst>
                            <p:childTnLst>
                              <p:par>
                                <p:cTn id="13" presetID="8" presetClass="entr" presetSubtype="16" fill="hold" nodeType="afterEffect">
                                  <p:stCondLst>
                                    <p:cond delay="0"/>
                                  </p:stCondLst>
                                  <p:childTnLst>
                                    <p:set>
                                      <p:cBhvr>
                                        <p:cTn id="14" dur="1" fill="hold">
                                          <p:stCondLst>
                                            <p:cond delay="0"/>
                                          </p:stCondLst>
                                        </p:cTn>
                                        <p:tgtEl>
                                          <p:spTgt spid="24581"/>
                                        </p:tgtEl>
                                        <p:attrNameLst>
                                          <p:attrName>style.visibility</p:attrName>
                                        </p:attrNameLst>
                                      </p:cBhvr>
                                      <p:to>
                                        <p:strVal val="visible"/>
                                      </p:to>
                                    </p:set>
                                    <p:animEffect transition="in" filter="diamond(in)">
                                      <p:cBhvr>
                                        <p:cTn id="15" dur="2000"/>
                                        <p:tgtEl>
                                          <p:spTgt spid="24581"/>
                                        </p:tgtEl>
                                      </p:cBhvr>
                                    </p:animEffect>
                                  </p:childTnLst>
                                </p:cTn>
                              </p:par>
                            </p:childTnLst>
                          </p:cTn>
                        </p:par>
                        <p:par>
                          <p:cTn id="16" fill="hold">
                            <p:stCondLst>
                              <p:cond delay="4500"/>
                            </p:stCondLst>
                            <p:childTnLst>
                              <p:par>
                                <p:cTn id="17" presetID="8" presetClass="entr" presetSubtype="1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amond(in)">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7" name="Picture 3" descr="C:\Users\Elena\Desktop\IMG_20180517_09460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2374" y="1243578"/>
            <a:ext cx="6933583" cy="411777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7294076" y="1775234"/>
            <a:ext cx="4897924" cy="3693319"/>
          </a:xfrm>
          <a:prstGeom prst="rect">
            <a:avLst/>
          </a:prstGeom>
          <a:noFill/>
        </p:spPr>
        <p:txBody>
          <a:bodyPr wrap="square" rtlCol="0">
            <a:spAutoFit/>
          </a:bodyPr>
          <a:lstStyle/>
          <a:p>
            <a:r>
              <a:rPr lang="ru-RU" sz="2400" b="1" i="1" dirty="0" smtClean="0">
                <a:solidFill>
                  <a:srgbClr val="002060"/>
                </a:solidFill>
                <a:latin typeface="Times New Roman" pitchFamily="18" charset="0"/>
                <a:cs typeface="Times New Roman" pitchFamily="18" charset="0"/>
              </a:rPr>
              <a:t>Как хорошо уметь читать!</a:t>
            </a:r>
            <a:endParaRPr lang="ru-RU" sz="2400" dirty="0" smtClean="0">
              <a:solidFill>
                <a:srgbClr val="002060"/>
              </a:solidFill>
              <a:latin typeface="Times New Roman" pitchFamily="18" charset="0"/>
              <a:cs typeface="Times New Roman" pitchFamily="18" charset="0"/>
            </a:endParaRPr>
          </a:p>
          <a:p>
            <a:r>
              <a:rPr lang="ru-RU" sz="2400" b="1" i="1" dirty="0" smtClean="0">
                <a:solidFill>
                  <a:srgbClr val="002060"/>
                </a:solidFill>
                <a:latin typeface="Times New Roman" pitchFamily="18" charset="0"/>
                <a:cs typeface="Times New Roman" pitchFamily="18" charset="0"/>
              </a:rPr>
              <a:t>Не надо к маме приставать, </a:t>
            </a:r>
            <a:endParaRPr lang="ru-RU" sz="2400" dirty="0" smtClean="0">
              <a:solidFill>
                <a:srgbClr val="002060"/>
              </a:solidFill>
              <a:latin typeface="Times New Roman" pitchFamily="18" charset="0"/>
              <a:cs typeface="Times New Roman" pitchFamily="18" charset="0"/>
            </a:endParaRPr>
          </a:p>
          <a:p>
            <a:r>
              <a:rPr lang="ru-RU" sz="2400" b="1" i="1" dirty="0" smtClean="0">
                <a:solidFill>
                  <a:srgbClr val="002060"/>
                </a:solidFill>
                <a:latin typeface="Times New Roman" pitchFamily="18" charset="0"/>
                <a:cs typeface="Times New Roman" pitchFamily="18" charset="0"/>
              </a:rPr>
              <a:t>Не надо бабушку трясти: «Прочти, пожалуйста, прочти!» </a:t>
            </a:r>
            <a:endParaRPr lang="ru-RU" sz="2400" dirty="0" smtClean="0">
              <a:solidFill>
                <a:srgbClr val="002060"/>
              </a:solidFill>
              <a:latin typeface="Times New Roman" pitchFamily="18" charset="0"/>
              <a:cs typeface="Times New Roman" pitchFamily="18" charset="0"/>
            </a:endParaRPr>
          </a:p>
          <a:p>
            <a:r>
              <a:rPr lang="ru-RU" sz="2400" b="1" i="1" dirty="0" smtClean="0">
                <a:solidFill>
                  <a:srgbClr val="002060"/>
                </a:solidFill>
                <a:latin typeface="Times New Roman" pitchFamily="18" charset="0"/>
                <a:cs typeface="Times New Roman" pitchFamily="18" charset="0"/>
              </a:rPr>
              <a:t>Не надо умолять сестрицу: «Ну, прочитай ещё страницу». </a:t>
            </a:r>
            <a:endParaRPr lang="ru-RU" sz="2400" dirty="0" smtClean="0">
              <a:solidFill>
                <a:srgbClr val="002060"/>
              </a:solidFill>
              <a:latin typeface="Times New Roman" pitchFamily="18" charset="0"/>
              <a:cs typeface="Times New Roman" pitchFamily="18" charset="0"/>
            </a:endParaRPr>
          </a:p>
          <a:p>
            <a:r>
              <a:rPr lang="ru-RU" sz="2400" b="1" i="1" dirty="0" smtClean="0">
                <a:solidFill>
                  <a:srgbClr val="002060"/>
                </a:solidFill>
                <a:latin typeface="Times New Roman" pitchFamily="18" charset="0"/>
                <a:cs typeface="Times New Roman" pitchFamily="18" charset="0"/>
              </a:rPr>
              <a:t>Не надо звать, не надо ждать, </a:t>
            </a:r>
            <a:endParaRPr lang="ru-RU" sz="2400" dirty="0" smtClean="0">
              <a:solidFill>
                <a:srgbClr val="002060"/>
              </a:solidFill>
              <a:latin typeface="Times New Roman" pitchFamily="18" charset="0"/>
              <a:cs typeface="Times New Roman" pitchFamily="18" charset="0"/>
            </a:endParaRPr>
          </a:p>
          <a:p>
            <a:r>
              <a:rPr lang="ru-RU" sz="2400" b="1" i="1" dirty="0" smtClean="0">
                <a:solidFill>
                  <a:srgbClr val="002060"/>
                </a:solidFill>
                <a:latin typeface="Times New Roman" pitchFamily="18" charset="0"/>
                <a:cs typeface="Times New Roman" pitchFamily="18" charset="0"/>
              </a:rPr>
              <a:t>А можно взять и почитать!</a:t>
            </a:r>
          </a:p>
          <a:p>
            <a:r>
              <a:rPr lang="ru-RU" sz="2400" b="1" dirty="0" smtClean="0">
                <a:solidFill>
                  <a:srgbClr val="002060"/>
                </a:solidFill>
                <a:latin typeface="Monotype Corsiva" panose="03010101010201010101" pitchFamily="66" charset="0"/>
              </a:rPr>
              <a:t>                                 Валентин </a:t>
            </a:r>
            <a:r>
              <a:rPr lang="ru-RU" sz="2400" b="1" dirty="0">
                <a:solidFill>
                  <a:srgbClr val="002060"/>
                </a:solidFill>
                <a:latin typeface="Monotype Corsiva" panose="03010101010201010101" pitchFamily="66" charset="0"/>
              </a:rPr>
              <a:t>Берестов</a:t>
            </a:r>
            <a:endParaRPr lang="ru-RU" sz="2400" b="1" dirty="0" smtClean="0">
              <a:solidFill>
                <a:srgbClr val="002060"/>
              </a:solidFill>
              <a:latin typeface="Monotype Corsiva" panose="03010101010201010101" pitchFamily="66" charset="0"/>
              <a:cs typeface="Times New Roman" pitchFamily="18" charset="0"/>
            </a:endParaRPr>
          </a:p>
          <a:p>
            <a:endParaRPr lang="ru-RU" dirty="0"/>
          </a:p>
        </p:txBody>
      </p:sp>
    </p:spTree>
    <p:extLst>
      <p:ext uri="{BB962C8B-B14F-4D97-AF65-F5344CB8AC3E}">
        <p14:creationId xmlns:p14="http://schemas.microsoft.com/office/powerpoint/2010/main" val="3923557634"/>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62467"/>
                                        </p:tgtEl>
                                        <p:attrNameLst>
                                          <p:attrName>style.visibility</p:attrName>
                                        </p:attrNameLst>
                                      </p:cBhvr>
                                      <p:to>
                                        <p:strVal val="visible"/>
                                      </p:to>
                                    </p:set>
                                    <p:animEffect transition="in" filter="diamond(in)">
                                      <p:cBhvr>
                                        <p:cTn id="7" dur="2000"/>
                                        <p:tgtEl>
                                          <p:spTgt spid="62467"/>
                                        </p:tgtEl>
                                      </p:cBhvr>
                                    </p:animEffect>
                                  </p:childTnLst>
                                </p:cTn>
                              </p:par>
                            </p:childTnLst>
                          </p:cTn>
                        </p:par>
                        <p:par>
                          <p:cTn id="8" fill="hold">
                            <p:stCondLst>
                              <p:cond delay="2000"/>
                            </p:stCondLst>
                            <p:childTnLst>
                              <p:par>
                                <p:cTn id="9" presetID="5"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heckerboard(across)">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0" y="130141"/>
            <a:ext cx="1146278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342900" indent="-342900">
              <a:defRPr>
                <a:solidFill>
                  <a:schemeClr val="tx1"/>
                </a:solidFill>
                <a:latin typeface="Franklin Gothic Book" panose="020B0503020102020204" pitchFamily="34" charset="0"/>
              </a:defRPr>
            </a:lvl1pPr>
            <a:lvl2pPr marL="742950" indent="-285750">
              <a:defRPr>
                <a:solidFill>
                  <a:schemeClr val="tx1"/>
                </a:solidFill>
                <a:latin typeface="Franklin Gothic Book" panose="020B0503020102020204" pitchFamily="34" charset="0"/>
              </a:defRPr>
            </a:lvl2pPr>
            <a:lvl3pPr marL="1143000" indent="-228600">
              <a:defRPr>
                <a:solidFill>
                  <a:schemeClr val="tx1"/>
                </a:solidFill>
                <a:latin typeface="Franklin Gothic Book" panose="020B0503020102020204" pitchFamily="34" charset="0"/>
              </a:defRPr>
            </a:lvl3pPr>
            <a:lvl4pPr marL="1600200" indent="-228600">
              <a:defRPr>
                <a:solidFill>
                  <a:schemeClr val="tx1"/>
                </a:solidFill>
                <a:latin typeface="Franklin Gothic Book" panose="020B0503020102020204" pitchFamily="34" charset="0"/>
              </a:defRPr>
            </a:lvl4pPr>
            <a:lvl5pPr marL="2057400" indent="-228600">
              <a:defRPr>
                <a:solidFill>
                  <a:schemeClr val="tx1"/>
                </a:solidFill>
                <a:latin typeface="Franklin Gothic Book" panose="020B0503020102020204" pitchFamily="34" charset="0"/>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defRPr>
            </a:lvl9pPr>
          </a:lstStyle>
          <a:p>
            <a:pPr algn="just" eaLnBrk="1" hangingPunct="1"/>
            <a:r>
              <a:rPr lang="ru-RU" sz="4800" dirty="0">
                <a:solidFill>
                  <a:srgbClr val="002060"/>
                </a:solidFill>
                <a:latin typeface="Times New Roman" panose="02020603050405020304" pitchFamily="18" charset="0"/>
                <a:cs typeface="Times New Roman" panose="02020603050405020304" pitchFamily="18" charset="0"/>
              </a:rPr>
              <a:t>  </a:t>
            </a:r>
            <a:r>
              <a:rPr lang="ru-RU" sz="2000" b="1" dirty="0" smtClean="0">
                <a:solidFill>
                  <a:srgbClr val="002060"/>
                </a:solidFill>
                <a:latin typeface="Times New Roman" panose="02020603050405020304" pitchFamily="18" charset="0"/>
                <a:cs typeface="Times New Roman" panose="02020603050405020304" pitchFamily="18" charset="0"/>
              </a:rPr>
              <a:t> </a:t>
            </a:r>
            <a:endParaRPr lang="ru-RU" sz="2000" dirty="0" smtClean="0">
              <a:solidFill>
                <a:srgbClr val="002060"/>
              </a:solidFill>
              <a:latin typeface="Times New Roman" panose="02020603050405020304" pitchFamily="18" charset="0"/>
              <a:cs typeface="Times New Roman" panose="02020603050405020304" pitchFamily="18" charset="0"/>
            </a:endParaRPr>
          </a:p>
          <a:p>
            <a:pPr algn="just" eaLnBrk="1" hangingPunct="1">
              <a:lnSpc>
                <a:spcPct val="120000"/>
              </a:lnSpc>
            </a:pPr>
            <a:endParaRPr lang="ru-RU" altLang="ru-RU" sz="2000" dirty="0">
              <a:solidFill>
                <a:srgbClr val="002060"/>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62962" y="235224"/>
            <a:ext cx="11875129" cy="6432530"/>
          </a:xfrm>
          <a:prstGeom prst="rect">
            <a:avLst/>
          </a:prstGeom>
          <a:noFill/>
        </p:spPr>
        <p:txBody>
          <a:bodyPr wrap="square" rtlCol="0">
            <a:spAutoFit/>
          </a:bodyPr>
          <a:lstStyle/>
          <a:p>
            <a:pPr marL="342900" indent="-342900" eaLnBrk="0" fontAlgn="base" hangingPunct="0"/>
            <a:r>
              <a:rPr lang="ru-RU" sz="2000" b="1" dirty="0" smtClean="0">
                <a:solidFill>
                  <a:srgbClr val="002060"/>
                </a:solidFill>
                <a:latin typeface="Times New Roman" panose="02020603050405020304" pitchFamily="18" charset="0"/>
                <a:cs typeface="Times New Roman" panose="02020603050405020304" pitchFamily="18" charset="0"/>
              </a:rPr>
              <a:t>Цель: </a:t>
            </a:r>
            <a:r>
              <a:rPr lang="ru-RU" sz="2000" dirty="0" smtClean="0">
                <a:solidFill>
                  <a:srgbClr val="002060"/>
                </a:solidFill>
                <a:latin typeface="Times New Roman" panose="02020603050405020304" pitchFamily="18" charset="0"/>
                <a:cs typeface="Times New Roman" panose="02020603050405020304" pitchFamily="18" charset="0"/>
              </a:rPr>
              <a:t>Обучение детей дошкольного возраста чтению по складам с переходом к чтению целыми словами, далее предложениями.  </a:t>
            </a:r>
          </a:p>
          <a:p>
            <a:pPr marL="342900" indent="-342900" eaLnBrk="0" fontAlgn="base" hangingPunct="0"/>
            <a:endParaRPr lang="ru-RU" sz="2000" dirty="0" smtClean="0">
              <a:solidFill>
                <a:srgbClr val="002060"/>
              </a:solidFill>
              <a:latin typeface="Times New Roman" panose="02020603050405020304" pitchFamily="18" charset="0"/>
              <a:cs typeface="Times New Roman" panose="02020603050405020304" pitchFamily="18" charset="0"/>
            </a:endParaRPr>
          </a:p>
          <a:p>
            <a:pPr marL="342900" lvl="0" indent="-342900" eaLnBrk="0" fontAlgn="base" hangingPunct="0"/>
            <a:r>
              <a:rPr lang="ru-RU" sz="2000" b="1" dirty="0" smtClean="0">
                <a:solidFill>
                  <a:srgbClr val="002060"/>
                </a:solidFill>
                <a:latin typeface="Times New Roman" pitchFamily="18" charset="0"/>
                <a:cs typeface="Times New Roman" pitchFamily="18" charset="0"/>
              </a:rPr>
              <a:t>Задачи:</a:t>
            </a:r>
          </a:p>
          <a:p>
            <a:pPr marL="342900" lvl="0" indent="-342900" eaLnBrk="0" fontAlgn="base" hangingPunct="0">
              <a:buAutoNum type="arabicPeriod"/>
            </a:pPr>
            <a:r>
              <a:rPr lang="ru-RU" sz="2000" b="1" dirty="0" smtClean="0">
                <a:solidFill>
                  <a:srgbClr val="002060"/>
                </a:solidFill>
                <a:latin typeface="Times New Roman" pitchFamily="18" charset="0"/>
                <a:cs typeface="Times New Roman" pitchFamily="18" charset="0"/>
              </a:rPr>
              <a:t>Образовательные: </a:t>
            </a:r>
          </a:p>
          <a:p>
            <a:pPr marL="342900" lvl="0" indent="-342900" eaLnBrk="0" fontAlgn="base" hangingPunct="0">
              <a:buFont typeface="Wingdings" pitchFamily="2" charset="2"/>
              <a:buChar char="§"/>
            </a:pPr>
            <a:r>
              <a:rPr lang="ru-RU" sz="2000" dirty="0" smtClean="0">
                <a:solidFill>
                  <a:srgbClr val="002060"/>
                </a:solidFill>
                <a:latin typeface="Times New Roman" pitchFamily="18" charset="0"/>
                <a:cs typeface="Times New Roman" pitchFamily="18" charset="0"/>
              </a:rPr>
              <a:t>Познакомить детей с кубиками и таблицами, научить различать кубики по цвету, звучанию, величине, классифицировать их.</a:t>
            </a:r>
          </a:p>
          <a:p>
            <a:pPr lvl="0" eaLnBrk="0" fontAlgn="base" hangingPunct="0">
              <a:buFont typeface="Wingdings" pitchFamily="2" charset="2"/>
              <a:buChar char="§"/>
            </a:pPr>
            <a:r>
              <a:rPr lang="ru-RU" sz="2000" dirty="0" smtClean="0">
                <a:solidFill>
                  <a:srgbClr val="002060"/>
                </a:solidFill>
                <a:latin typeface="Times New Roman" pitchFamily="18" charset="0"/>
                <a:cs typeface="Times New Roman" pitchFamily="18" charset="0"/>
              </a:rPr>
              <a:t>    Учить читать по складам.</a:t>
            </a:r>
          </a:p>
          <a:p>
            <a:pPr lvl="0" eaLnBrk="0" fontAlgn="base" hangingPunct="0">
              <a:buFont typeface="Wingdings" pitchFamily="2" charset="2"/>
              <a:buChar char="§"/>
            </a:pPr>
            <a:r>
              <a:rPr lang="ru-RU" sz="2000" dirty="0" smtClean="0">
                <a:solidFill>
                  <a:srgbClr val="002060"/>
                </a:solidFill>
                <a:latin typeface="Times New Roman" pitchFamily="18" charset="0"/>
                <a:cs typeface="Times New Roman" pitchFamily="18" charset="0"/>
              </a:rPr>
              <a:t>    Учить «писать» слова (собирать) из кубиков и по таблицам.</a:t>
            </a:r>
          </a:p>
          <a:p>
            <a:pPr lvl="0" eaLnBrk="0" fontAlgn="base" hangingPunct="0">
              <a:buFont typeface="Wingdings" pitchFamily="2" charset="2"/>
              <a:buChar char="§"/>
            </a:pPr>
            <a:r>
              <a:rPr lang="ru-RU" sz="2000" dirty="0" smtClean="0">
                <a:solidFill>
                  <a:srgbClr val="002060"/>
                </a:solidFill>
                <a:latin typeface="Times New Roman" pitchFamily="18" charset="0"/>
                <a:cs typeface="Times New Roman" pitchFamily="18" charset="0"/>
              </a:rPr>
              <a:t>    Способствовать обогащению словарного запаса и развитию речи ребёнка.</a:t>
            </a:r>
          </a:p>
          <a:p>
            <a:pPr lvl="0" eaLnBrk="0" fontAlgn="base" hangingPunct="0"/>
            <a:endParaRPr lang="ru-RU" sz="2000" dirty="0" smtClean="0">
              <a:solidFill>
                <a:srgbClr val="002060"/>
              </a:solidFill>
              <a:latin typeface="Times New Roman" pitchFamily="18" charset="0"/>
              <a:cs typeface="Times New Roman" pitchFamily="18" charset="0"/>
            </a:endParaRPr>
          </a:p>
          <a:p>
            <a:pPr lvl="0" eaLnBrk="0" fontAlgn="base" hangingPunct="0"/>
            <a:r>
              <a:rPr lang="ru-RU" sz="2000" b="1" dirty="0" smtClean="0">
                <a:solidFill>
                  <a:srgbClr val="002060"/>
                </a:solidFill>
                <a:latin typeface="Times New Roman" pitchFamily="18" charset="0"/>
                <a:cs typeface="Times New Roman" pitchFamily="18" charset="0"/>
              </a:rPr>
              <a:t>2</a:t>
            </a:r>
            <a:r>
              <a:rPr lang="ru-RU" sz="2000" dirty="0" smtClean="0">
                <a:solidFill>
                  <a:srgbClr val="002060"/>
                </a:solidFill>
                <a:latin typeface="Times New Roman" pitchFamily="18" charset="0"/>
                <a:cs typeface="Times New Roman" pitchFamily="18" charset="0"/>
              </a:rPr>
              <a:t>. </a:t>
            </a:r>
            <a:r>
              <a:rPr lang="ru-RU" sz="2000" b="1" dirty="0" smtClean="0">
                <a:solidFill>
                  <a:srgbClr val="002060"/>
                </a:solidFill>
                <a:latin typeface="Times New Roman" pitchFamily="18" charset="0"/>
                <a:cs typeface="Times New Roman" pitchFamily="18" charset="0"/>
              </a:rPr>
              <a:t>Развивающие: </a:t>
            </a:r>
          </a:p>
          <a:p>
            <a:pPr lvl="0" eaLnBrk="0" fontAlgn="base" hangingPunct="0">
              <a:buFont typeface="Wingdings" pitchFamily="2" charset="2"/>
              <a:buChar char="§"/>
            </a:pPr>
            <a:r>
              <a:rPr lang="ru-RU" sz="2000" dirty="0" smtClean="0">
                <a:latin typeface="Times New Roman" pitchFamily="18" charset="0"/>
                <a:cs typeface="Times New Roman" pitchFamily="18" charset="0"/>
              </a:rPr>
              <a:t>  </a:t>
            </a:r>
            <a:r>
              <a:rPr lang="ru-RU" sz="2000" dirty="0" smtClean="0">
                <a:solidFill>
                  <a:srgbClr val="002060"/>
                </a:solidFill>
                <a:latin typeface="Times New Roman" pitchFamily="18" charset="0"/>
                <a:cs typeface="Times New Roman" pitchFamily="18" charset="0"/>
              </a:rPr>
              <a:t>Развивать внимание, память, воображение, логическое мышление, мелкую моторику рук.</a:t>
            </a:r>
          </a:p>
          <a:p>
            <a:pPr lvl="0" eaLnBrk="0" fontAlgn="base" hangingPunct="0">
              <a:buFont typeface="Wingdings" pitchFamily="2" charset="2"/>
              <a:buChar char="§"/>
            </a:pPr>
            <a:r>
              <a:rPr lang="ru-RU" sz="2000" dirty="0" smtClean="0">
                <a:solidFill>
                  <a:srgbClr val="002060"/>
                </a:solidFill>
                <a:latin typeface="Times New Roman" pitchFamily="18" charset="0"/>
                <a:cs typeface="Times New Roman" pitchFamily="18" charset="0"/>
              </a:rPr>
              <a:t>  Развивать фонематический и музыкальный слух. </a:t>
            </a:r>
          </a:p>
          <a:p>
            <a:pPr lvl="0" eaLnBrk="0" fontAlgn="base" hangingPunct="0">
              <a:buFont typeface="Wingdings" pitchFamily="2" charset="2"/>
              <a:buChar char="§"/>
            </a:pPr>
            <a:endParaRPr lang="ru-RU" sz="2000" dirty="0" smtClean="0">
              <a:solidFill>
                <a:srgbClr val="002060"/>
              </a:solidFill>
              <a:latin typeface="Times New Roman" pitchFamily="18" charset="0"/>
              <a:cs typeface="Times New Roman" pitchFamily="18" charset="0"/>
            </a:endParaRPr>
          </a:p>
          <a:p>
            <a:pPr lvl="0" eaLnBrk="0" fontAlgn="base" hangingPunct="0"/>
            <a:r>
              <a:rPr lang="ru-RU" sz="2000" b="1" dirty="0" smtClean="0">
                <a:solidFill>
                  <a:srgbClr val="002060"/>
                </a:solidFill>
                <a:latin typeface="Times New Roman" pitchFamily="18" charset="0"/>
                <a:cs typeface="Times New Roman" pitchFamily="18" charset="0"/>
              </a:rPr>
              <a:t>3. Воспитательные: </a:t>
            </a:r>
          </a:p>
          <a:p>
            <a:pPr lvl="0" eaLnBrk="0" fontAlgn="base" hangingPunct="0">
              <a:buFont typeface="Wingdings" pitchFamily="2" charset="2"/>
              <a:buChar char="§"/>
            </a:pPr>
            <a:r>
              <a:rPr lang="ru-RU" sz="2400" dirty="0" smtClean="0">
                <a:solidFill>
                  <a:srgbClr val="002060"/>
                </a:solidFill>
                <a:latin typeface="Times New Roman" pitchFamily="18" charset="0"/>
                <a:cs typeface="Times New Roman" pitchFamily="18" charset="0"/>
              </a:rPr>
              <a:t> </a:t>
            </a:r>
            <a:r>
              <a:rPr lang="ru-RU" sz="2000" dirty="0" smtClean="0">
                <a:solidFill>
                  <a:srgbClr val="002060"/>
                </a:solidFill>
                <a:latin typeface="Times New Roman" pitchFamily="18" charset="0"/>
                <a:cs typeface="Times New Roman" pitchFamily="18" charset="0"/>
              </a:rPr>
              <a:t>Воспитывать интерес к чтению, любовь к родному языку.</a:t>
            </a:r>
          </a:p>
          <a:p>
            <a:pPr lvl="0" eaLnBrk="0" fontAlgn="base" hangingPunct="0">
              <a:buFont typeface="Wingdings" pitchFamily="2" charset="2"/>
              <a:buChar char="§"/>
            </a:pPr>
            <a:r>
              <a:rPr lang="ru-RU" sz="2000" dirty="0" smtClean="0">
                <a:solidFill>
                  <a:srgbClr val="002060"/>
                </a:solidFill>
                <a:latin typeface="Times New Roman" pitchFamily="18" charset="0"/>
                <a:cs typeface="Times New Roman" pitchFamily="18" charset="0"/>
              </a:rPr>
              <a:t> Воспитывать самостоятельность.</a:t>
            </a:r>
          </a:p>
          <a:p>
            <a:pPr lvl="0" eaLnBrk="0" fontAlgn="base" hangingPunct="0"/>
            <a:endParaRPr lang="ru-RU" sz="2400" dirty="0" smtClean="0">
              <a:solidFill>
                <a:srgbClr val="002060"/>
              </a:solidFill>
              <a:latin typeface="Times New Roman" pitchFamily="18" charset="0"/>
              <a:cs typeface="Times New Roman" pitchFamily="18" charset="0"/>
            </a:endParaRPr>
          </a:p>
          <a:p>
            <a:r>
              <a:rPr lang="ru-RU" sz="2400" dirty="0" smtClean="0">
                <a:solidFill>
                  <a:srgbClr val="002060"/>
                </a:solidFill>
                <a:latin typeface="Times New Roman" pitchFamily="18" charset="0"/>
                <a:cs typeface="Times New Roman" pitchFamily="18" charset="0"/>
              </a:rPr>
              <a:t>  </a:t>
            </a:r>
            <a:endParaRPr lang="ru-RU" sz="24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357699332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12290"/>
                                        </p:tgtEl>
                                        <p:attrNameLst>
                                          <p:attrName>style.visibility</p:attrName>
                                        </p:attrNameLst>
                                      </p:cBhvr>
                                      <p:to>
                                        <p:strVal val="visible"/>
                                      </p:to>
                                    </p:set>
                                    <p:anim calcmode="lin" valueType="num">
                                      <p:cBhvr>
                                        <p:cTn id="7" dur="500" fill="hold"/>
                                        <p:tgtEl>
                                          <p:spTgt spid="12290"/>
                                        </p:tgtEl>
                                        <p:attrNameLst>
                                          <p:attrName>ppt_w</p:attrName>
                                        </p:attrNameLst>
                                      </p:cBhvr>
                                      <p:tavLst>
                                        <p:tav tm="0">
                                          <p:val>
                                            <p:fltVal val="0"/>
                                          </p:val>
                                        </p:tav>
                                        <p:tav tm="100000">
                                          <p:val>
                                            <p:strVal val="#ppt_w"/>
                                          </p:val>
                                        </p:tav>
                                      </p:tavLst>
                                    </p:anim>
                                    <p:anim calcmode="lin" valueType="num">
                                      <p:cBhvr>
                                        <p:cTn id="8" dur="500" fill="hold"/>
                                        <p:tgtEl>
                                          <p:spTgt spid="1229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1000"/>
                                        <p:tgtEl>
                                          <p:spTgt spid="5">
                                            <p:txEl>
                                              <p:pRg st="0" end="0"/>
                                            </p:txEl>
                                          </p:spTgt>
                                        </p:tgtEl>
                                      </p:cBhvr>
                                    </p:animEffect>
                                    <p:anim calcmode="lin" valueType="num">
                                      <p:cBhvr>
                                        <p:cTn id="13"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5">
                                            <p:txEl>
                                              <p:pRg st="2" end="2"/>
                                            </p:txEl>
                                          </p:spTgt>
                                        </p:tgtEl>
                                        <p:attrNameLst>
                                          <p:attrName>style.visibility</p:attrName>
                                        </p:attrNameLst>
                                      </p:cBhvr>
                                      <p:to>
                                        <p:strVal val="visible"/>
                                      </p:to>
                                    </p:set>
                                    <p:animEffect transition="in" filter="fade">
                                      <p:cBhvr>
                                        <p:cTn id="18" dur="1000"/>
                                        <p:tgtEl>
                                          <p:spTgt spid="5">
                                            <p:txEl>
                                              <p:pRg st="2" end="2"/>
                                            </p:txEl>
                                          </p:spTgt>
                                        </p:tgtEl>
                                      </p:cBhvr>
                                    </p:animEffect>
                                    <p:anim calcmode="lin" valueType="num">
                                      <p:cBhvr>
                                        <p:cTn id="1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7" presetClass="entr" presetSubtype="0" fill="hold" nodeType="afterEffect">
                                  <p:stCondLst>
                                    <p:cond delay="0"/>
                                  </p:stCondLst>
                                  <p:childTnLst>
                                    <p:set>
                                      <p:cBhvr>
                                        <p:cTn id="23" dur="1" fill="hold">
                                          <p:stCondLst>
                                            <p:cond delay="0"/>
                                          </p:stCondLst>
                                        </p:cTn>
                                        <p:tgtEl>
                                          <p:spTgt spid="5">
                                            <p:txEl>
                                              <p:pRg st="3" end="3"/>
                                            </p:txEl>
                                          </p:spTgt>
                                        </p:tgtEl>
                                        <p:attrNameLst>
                                          <p:attrName>style.visibility</p:attrName>
                                        </p:attrNameLst>
                                      </p:cBhvr>
                                      <p:to>
                                        <p:strVal val="visible"/>
                                      </p:to>
                                    </p:set>
                                    <p:animEffect transition="in" filter="fade">
                                      <p:cBhvr>
                                        <p:cTn id="24" dur="1000"/>
                                        <p:tgtEl>
                                          <p:spTgt spid="5">
                                            <p:txEl>
                                              <p:pRg st="3" end="3"/>
                                            </p:txEl>
                                          </p:spTgt>
                                        </p:tgtEl>
                                      </p:cBhvr>
                                    </p:animEffect>
                                    <p:anim calcmode="lin" valueType="num">
                                      <p:cBhvr>
                                        <p:cTn id="25"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nodeType="after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1000"/>
                                        <p:tgtEl>
                                          <p:spTgt spid="5">
                                            <p:txEl>
                                              <p:pRg st="4" end="4"/>
                                            </p:txEl>
                                          </p:spTgt>
                                        </p:tgtEl>
                                      </p:cBhvr>
                                    </p:animEffect>
                                    <p:anim calcmode="lin" valueType="num">
                                      <p:cBhvr>
                                        <p:cTn id="31"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2"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7" presetClass="entr" presetSubtype="0" fill="hold" nodeType="afterEffect">
                                  <p:stCondLst>
                                    <p:cond delay="0"/>
                                  </p:stCondLst>
                                  <p:childTnLst>
                                    <p:set>
                                      <p:cBhvr>
                                        <p:cTn id="35" dur="1" fill="hold">
                                          <p:stCondLst>
                                            <p:cond delay="0"/>
                                          </p:stCondLst>
                                        </p:cTn>
                                        <p:tgtEl>
                                          <p:spTgt spid="5">
                                            <p:txEl>
                                              <p:pRg st="5" end="5"/>
                                            </p:txEl>
                                          </p:spTgt>
                                        </p:tgtEl>
                                        <p:attrNameLst>
                                          <p:attrName>style.visibility</p:attrName>
                                        </p:attrNameLst>
                                      </p:cBhvr>
                                      <p:to>
                                        <p:strVal val="visible"/>
                                      </p:to>
                                    </p:set>
                                    <p:animEffect transition="in" filter="fade">
                                      <p:cBhvr>
                                        <p:cTn id="36" dur="1000"/>
                                        <p:tgtEl>
                                          <p:spTgt spid="5">
                                            <p:txEl>
                                              <p:pRg st="5" end="5"/>
                                            </p:txEl>
                                          </p:spTgt>
                                        </p:tgtEl>
                                      </p:cBhvr>
                                    </p:animEffect>
                                    <p:anim calcmode="lin" valueType="num">
                                      <p:cBhvr>
                                        <p:cTn id="37"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par>
                          <p:cTn id="39" fill="hold">
                            <p:stCondLst>
                              <p:cond delay="5500"/>
                            </p:stCondLst>
                            <p:childTnLst>
                              <p:par>
                                <p:cTn id="40" presetID="47" presetClass="entr" presetSubtype="0" fill="hold" nodeType="after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fade">
                                      <p:cBhvr>
                                        <p:cTn id="42" dur="1000"/>
                                        <p:tgtEl>
                                          <p:spTgt spid="5">
                                            <p:txEl>
                                              <p:pRg st="6" end="6"/>
                                            </p:txEl>
                                          </p:spTgt>
                                        </p:tgtEl>
                                      </p:cBhvr>
                                    </p:animEffect>
                                    <p:anim calcmode="lin" valueType="num">
                                      <p:cBhvr>
                                        <p:cTn id="43"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par>
                          <p:cTn id="45" fill="hold">
                            <p:stCondLst>
                              <p:cond delay="6500"/>
                            </p:stCondLst>
                            <p:childTnLst>
                              <p:par>
                                <p:cTn id="46" presetID="47" presetClass="entr" presetSubtype="0" fill="hold" nodeType="afterEffect">
                                  <p:stCondLst>
                                    <p:cond delay="0"/>
                                  </p:stCondLst>
                                  <p:childTnLst>
                                    <p:set>
                                      <p:cBhvr>
                                        <p:cTn id="47" dur="1" fill="hold">
                                          <p:stCondLst>
                                            <p:cond delay="0"/>
                                          </p:stCondLst>
                                        </p:cTn>
                                        <p:tgtEl>
                                          <p:spTgt spid="5">
                                            <p:txEl>
                                              <p:pRg st="7" end="7"/>
                                            </p:txEl>
                                          </p:spTgt>
                                        </p:tgtEl>
                                        <p:attrNameLst>
                                          <p:attrName>style.visibility</p:attrName>
                                        </p:attrNameLst>
                                      </p:cBhvr>
                                      <p:to>
                                        <p:strVal val="visible"/>
                                      </p:to>
                                    </p:set>
                                    <p:animEffect transition="in" filter="fade">
                                      <p:cBhvr>
                                        <p:cTn id="48" dur="1000"/>
                                        <p:tgtEl>
                                          <p:spTgt spid="5">
                                            <p:txEl>
                                              <p:pRg st="7" end="7"/>
                                            </p:txEl>
                                          </p:spTgt>
                                        </p:tgtEl>
                                      </p:cBhvr>
                                    </p:animEffect>
                                    <p:anim calcmode="lin" valueType="num">
                                      <p:cBhvr>
                                        <p:cTn id="49"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50" dur="1000" fill="hold"/>
                                        <p:tgtEl>
                                          <p:spTgt spid="5">
                                            <p:txEl>
                                              <p:pRg st="7" end="7"/>
                                            </p:txEl>
                                          </p:spTgt>
                                        </p:tgtEl>
                                        <p:attrNameLst>
                                          <p:attrName>ppt_y</p:attrName>
                                        </p:attrNameLst>
                                      </p:cBhvr>
                                      <p:tavLst>
                                        <p:tav tm="0">
                                          <p:val>
                                            <p:strVal val="#ppt_y-.1"/>
                                          </p:val>
                                        </p:tav>
                                        <p:tav tm="100000">
                                          <p:val>
                                            <p:strVal val="#ppt_y"/>
                                          </p:val>
                                        </p:tav>
                                      </p:tavLst>
                                    </p:anim>
                                  </p:childTnLst>
                                </p:cTn>
                              </p:par>
                            </p:childTnLst>
                          </p:cTn>
                        </p:par>
                        <p:par>
                          <p:cTn id="51" fill="hold">
                            <p:stCondLst>
                              <p:cond delay="7500"/>
                            </p:stCondLst>
                            <p:childTnLst>
                              <p:par>
                                <p:cTn id="52" presetID="47" presetClass="entr" presetSubtype="0" fill="hold" nodeType="afterEffect">
                                  <p:stCondLst>
                                    <p:cond delay="0"/>
                                  </p:stCondLst>
                                  <p:childTnLst>
                                    <p:set>
                                      <p:cBhvr>
                                        <p:cTn id="53" dur="1" fill="hold">
                                          <p:stCondLst>
                                            <p:cond delay="0"/>
                                          </p:stCondLst>
                                        </p:cTn>
                                        <p:tgtEl>
                                          <p:spTgt spid="5">
                                            <p:txEl>
                                              <p:pRg st="9" end="9"/>
                                            </p:txEl>
                                          </p:spTgt>
                                        </p:tgtEl>
                                        <p:attrNameLst>
                                          <p:attrName>style.visibility</p:attrName>
                                        </p:attrNameLst>
                                      </p:cBhvr>
                                      <p:to>
                                        <p:strVal val="visible"/>
                                      </p:to>
                                    </p:set>
                                    <p:animEffect transition="in" filter="fade">
                                      <p:cBhvr>
                                        <p:cTn id="54" dur="1000"/>
                                        <p:tgtEl>
                                          <p:spTgt spid="5">
                                            <p:txEl>
                                              <p:pRg st="9" end="9"/>
                                            </p:txEl>
                                          </p:spTgt>
                                        </p:tgtEl>
                                      </p:cBhvr>
                                    </p:animEffect>
                                    <p:anim calcmode="lin" valueType="num">
                                      <p:cBhvr>
                                        <p:cTn id="55" dur="1000" fill="hold"/>
                                        <p:tgtEl>
                                          <p:spTgt spid="5">
                                            <p:txEl>
                                              <p:pRg st="9" end="9"/>
                                            </p:txEl>
                                          </p:spTgt>
                                        </p:tgtEl>
                                        <p:attrNameLst>
                                          <p:attrName>ppt_x</p:attrName>
                                        </p:attrNameLst>
                                      </p:cBhvr>
                                      <p:tavLst>
                                        <p:tav tm="0">
                                          <p:val>
                                            <p:strVal val="#ppt_x"/>
                                          </p:val>
                                        </p:tav>
                                        <p:tav tm="100000">
                                          <p:val>
                                            <p:strVal val="#ppt_x"/>
                                          </p:val>
                                        </p:tav>
                                      </p:tavLst>
                                    </p:anim>
                                    <p:anim calcmode="lin" valueType="num">
                                      <p:cBhvr>
                                        <p:cTn id="56" dur="1000" fill="hold"/>
                                        <p:tgtEl>
                                          <p:spTgt spid="5">
                                            <p:txEl>
                                              <p:pRg st="9" end="9"/>
                                            </p:txEl>
                                          </p:spTgt>
                                        </p:tgtEl>
                                        <p:attrNameLst>
                                          <p:attrName>ppt_y</p:attrName>
                                        </p:attrNameLst>
                                      </p:cBhvr>
                                      <p:tavLst>
                                        <p:tav tm="0">
                                          <p:val>
                                            <p:strVal val="#ppt_y-.1"/>
                                          </p:val>
                                        </p:tav>
                                        <p:tav tm="100000">
                                          <p:val>
                                            <p:strVal val="#ppt_y"/>
                                          </p:val>
                                        </p:tav>
                                      </p:tavLst>
                                    </p:anim>
                                  </p:childTnLst>
                                </p:cTn>
                              </p:par>
                            </p:childTnLst>
                          </p:cTn>
                        </p:par>
                        <p:par>
                          <p:cTn id="57" fill="hold">
                            <p:stCondLst>
                              <p:cond delay="8500"/>
                            </p:stCondLst>
                            <p:childTnLst>
                              <p:par>
                                <p:cTn id="58" presetID="47" presetClass="entr" presetSubtype="0" fill="hold" nodeType="afterEffect">
                                  <p:stCondLst>
                                    <p:cond delay="0"/>
                                  </p:stCondLst>
                                  <p:childTnLst>
                                    <p:set>
                                      <p:cBhvr>
                                        <p:cTn id="59" dur="1" fill="hold">
                                          <p:stCondLst>
                                            <p:cond delay="0"/>
                                          </p:stCondLst>
                                        </p:cTn>
                                        <p:tgtEl>
                                          <p:spTgt spid="5">
                                            <p:txEl>
                                              <p:pRg st="10" end="10"/>
                                            </p:txEl>
                                          </p:spTgt>
                                        </p:tgtEl>
                                        <p:attrNameLst>
                                          <p:attrName>style.visibility</p:attrName>
                                        </p:attrNameLst>
                                      </p:cBhvr>
                                      <p:to>
                                        <p:strVal val="visible"/>
                                      </p:to>
                                    </p:set>
                                    <p:animEffect transition="in" filter="fade">
                                      <p:cBhvr>
                                        <p:cTn id="60" dur="1000"/>
                                        <p:tgtEl>
                                          <p:spTgt spid="5">
                                            <p:txEl>
                                              <p:pRg st="10" end="10"/>
                                            </p:txEl>
                                          </p:spTgt>
                                        </p:tgtEl>
                                      </p:cBhvr>
                                    </p:animEffect>
                                    <p:anim calcmode="lin" valueType="num">
                                      <p:cBhvr>
                                        <p:cTn id="61" dur="1000" fill="hold"/>
                                        <p:tgtEl>
                                          <p:spTgt spid="5">
                                            <p:txEl>
                                              <p:pRg st="10" end="10"/>
                                            </p:txEl>
                                          </p:spTgt>
                                        </p:tgtEl>
                                        <p:attrNameLst>
                                          <p:attrName>ppt_x</p:attrName>
                                        </p:attrNameLst>
                                      </p:cBhvr>
                                      <p:tavLst>
                                        <p:tav tm="0">
                                          <p:val>
                                            <p:strVal val="#ppt_x"/>
                                          </p:val>
                                        </p:tav>
                                        <p:tav tm="100000">
                                          <p:val>
                                            <p:strVal val="#ppt_x"/>
                                          </p:val>
                                        </p:tav>
                                      </p:tavLst>
                                    </p:anim>
                                    <p:anim calcmode="lin" valueType="num">
                                      <p:cBhvr>
                                        <p:cTn id="62" dur="1000" fill="hold"/>
                                        <p:tgtEl>
                                          <p:spTgt spid="5">
                                            <p:txEl>
                                              <p:pRg st="10" end="10"/>
                                            </p:txEl>
                                          </p:spTgt>
                                        </p:tgtEl>
                                        <p:attrNameLst>
                                          <p:attrName>ppt_y</p:attrName>
                                        </p:attrNameLst>
                                      </p:cBhvr>
                                      <p:tavLst>
                                        <p:tav tm="0">
                                          <p:val>
                                            <p:strVal val="#ppt_y-.1"/>
                                          </p:val>
                                        </p:tav>
                                        <p:tav tm="100000">
                                          <p:val>
                                            <p:strVal val="#ppt_y"/>
                                          </p:val>
                                        </p:tav>
                                      </p:tavLst>
                                    </p:anim>
                                  </p:childTnLst>
                                </p:cTn>
                              </p:par>
                            </p:childTnLst>
                          </p:cTn>
                        </p:par>
                        <p:par>
                          <p:cTn id="63" fill="hold">
                            <p:stCondLst>
                              <p:cond delay="9500"/>
                            </p:stCondLst>
                            <p:childTnLst>
                              <p:par>
                                <p:cTn id="64" presetID="47" presetClass="entr" presetSubtype="0" fill="hold" nodeType="afterEffect">
                                  <p:stCondLst>
                                    <p:cond delay="0"/>
                                  </p:stCondLst>
                                  <p:childTnLst>
                                    <p:set>
                                      <p:cBhvr>
                                        <p:cTn id="65" dur="1" fill="hold">
                                          <p:stCondLst>
                                            <p:cond delay="0"/>
                                          </p:stCondLst>
                                        </p:cTn>
                                        <p:tgtEl>
                                          <p:spTgt spid="5">
                                            <p:txEl>
                                              <p:pRg st="11" end="11"/>
                                            </p:txEl>
                                          </p:spTgt>
                                        </p:tgtEl>
                                        <p:attrNameLst>
                                          <p:attrName>style.visibility</p:attrName>
                                        </p:attrNameLst>
                                      </p:cBhvr>
                                      <p:to>
                                        <p:strVal val="visible"/>
                                      </p:to>
                                    </p:set>
                                    <p:animEffect transition="in" filter="fade">
                                      <p:cBhvr>
                                        <p:cTn id="66" dur="1000"/>
                                        <p:tgtEl>
                                          <p:spTgt spid="5">
                                            <p:txEl>
                                              <p:pRg st="11" end="11"/>
                                            </p:txEl>
                                          </p:spTgt>
                                        </p:tgtEl>
                                      </p:cBhvr>
                                    </p:animEffect>
                                    <p:anim calcmode="lin" valueType="num">
                                      <p:cBhvr>
                                        <p:cTn id="67" dur="1000" fill="hold"/>
                                        <p:tgtEl>
                                          <p:spTgt spid="5">
                                            <p:txEl>
                                              <p:pRg st="11" end="11"/>
                                            </p:txEl>
                                          </p:spTgt>
                                        </p:tgtEl>
                                        <p:attrNameLst>
                                          <p:attrName>ppt_x</p:attrName>
                                        </p:attrNameLst>
                                      </p:cBhvr>
                                      <p:tavLst>
                                        <p:tav tm="0">
                                          <p:val>
                                            <p:strVal val="#ppt_x"/>
                                          </p:val>
                                        </p:tav>
                                        <p:tav tm="100000">
                                          <p:val>
                                            <p:strVal val="#ppt_x"/>
                                          </p:val>
                                        </p:tav>
                                      </p:tavLst>
                                    </p:anim>
                                    <p:anim calcmode="lin" valueType="num">
                                      <p:cBhvr>
                                        <p:cTn id="68" dur="1000" fill="hold"/>
                                        <p:tgtEl>
                                          <p:spTgt spid="5">
                                            <p:txEl>
                                              <p:pRg st="11" end="11"/>
                                            </p:txEl>
                                          </p:spTgt>
                                        </p:tgtEl>
                                        <p:attrNameLst>
                                          <p:attrName>ppt_y</p:attrName>
                                        </p:attrNameLst>
                                      </p:cBhvr>
                                      <p:tavLst>
                                        <p:tav tm="0">
                                          <p:val>
                                            <p:strVal val="#ppt_y-.1"/>
                                          </p:val>
                                        </p:tav>
                                        <p:tav tm="100000">
                                          <p:val>
                                            <p:strVal val="#ppt_y"/>
                                          </p:val>
                                        </p:tav>
                                      </p:tavLst>
                                    </p:anim>
                                  </p:childTnLst>
                                </p:cTn>
                              </p:par>
                            </p:childTnLst>
                          </p:cTn>
                        </p:par>
                        <p:par>
                          <p:cTn id="69" fill="hold">
                            <p:stCondLst>
                              <p:cond delay="10500"/>
                            </p:stCondLst>
                            <p:childTnLst>
                              <p:par>
                                <p:cTn id="70" presetID="47" presetClass="entr" presetSubtype="0" fill="hold" nodeType="afterEffect">
                                  <p:stCondLst>
                                    <p:cond delay="0"/>
                                  </p:stCondLst>
                                  <p:childTnLst>
                                    <p:set>
                                      <p:cBhvr>
                                        <p:cTn id="71" dur="1" fill="hold">
                                          <p:stCondLst>
                                            <p:cond delay="0"/>
                                          </p:stCondLst>
                                        </p:cTn>
                                        <p:tgtEl>
                                          <p:spTgt spid="5">
                                            <p:txEl>
                                              <p:pRg st="13" end="13"/>
                                            </p:txEl>
                                          </p:spTgt>
                                        </p:tgtEl>
                                        <p:attrNameLst>
                                          <p:attrName>style.visibility</p:attrName>
                                        </p:attrNameLst>
                                      </p:cBhvr>
                                      <p:to>
                                        <p:strVal val="visible"/>
                                      </p:to>
                                    </p:set>
                                    <p:animEffect transition="in" filter="fade">
                                      <p:cBhvr>
                                        <p:cTn id="72" dur="1000"/>
                                        <p:tgtEl>
                                          <p:spTgt spid="5">
                                            <p:txEl>
                                              <p:pRg st="13" end="13"/>
                                            </p:txEl>
                                          </p:spTgt>
                                        </p:tgtEl>
                                      </p:cBhvr>
                                    </p:animEffect>
                                    <p:anim calcmode="lin" valueType="num">
                                      <p:cBhvr>
                                        <p:cTn id="73" dur="1000" fill="hold"/>
                                        <p:tgtEl>
                                          <p:spTgt spid="5">
                                            <p:txEl>
                                              <p:pRg st="13" end="13"/>
                                            </p:txEl>
                                          </p:spTgt>
                                        </p:tgtEl>
                                        <p:attrNameLst>
                                          <p:attrName>ppt_x</p:attrName>
                                        </p:attrNameLst>
                                      </p:cBhvr>
                                      <p:tavLst>
                                        <p:tav tm="0">
                                          <p:val>
                                            <p:strVal val="#ppt_x"/>
                                          </p:val>
                                        </p:tav>
                                        <p:tav tm="100000">
                                          <p:val>
                                            <p:strVal val="#ppt_x"/>
                                          </p:val>
                                        </p:tav>
                                      </p:tavLst>
                                    </p:anim>
                                    <p:anim calcmode="lin" valueType="num">
                                      <p:cBhvr>
                                        <p:cTn id="74" dur="1000" fill="hold"/>
                                        <p:tgtEl>
                                          <p:spTgt spid="5">
                                            <p:txEl>
                                              <p:pRg st="13" end="13"/>
                                            </p:txEl>
                                          </p:spTgt>
                                        </p:tgtEl>
                                        <p:attrNameLst>
                                          <p:attrName>ppt_y</p:attrName>
                                        </p:attrNameLst>
                                      </p:cBhvr>
                                      <p:tavLst>
                                        <p:tav tm="0">
                                          <p:val>
                                            <p:strVal val="#ppt_y-.1"/>
                                          </p:val>
                                        </p:tav>
                                        <p:tav tm="100000">
                                          <p:val>
                                            <p:strVal val="#ppt_y"/>
                                          </p:val>
                                        </p:tav>
                                      </p:tavLst>
                                    </p:anim>
                                  </p:childTnLst>
                                </p:cTn>
                              </p:par>
                            </p:childTnLst>
                          </p:cTn>
                        </p:par>
                        <p:par>
                          <p:cTn id="75" fill="hold">
                            <p:stCondLst>
                              <p:cond delay="11500"/>
                            </p:stCondLst>
                            <p:childTnLst>
                              <p:par>
                                <p:cTn id="76" presetID="47" presetClass="entr" presetSubtype="0" fill="hold" nodeType="afterEffect">
                                  <p:stCondLst>
                                    <p:cond delay="0"/>
                                  </p:stCondLst>
                                  <p:childTnLst>
                                    <p:set>
                                      <p:cBhvr>
                                        <p:cTn id="77" dur="1" fill="hold">
                                          <p:stCondLst>
                                            <p:cond delay="0"/>
                                          </p:stCondLst>
                                        </p:cTn>
                                        <p:tgtEl>
                                          <p:spTgt spid="5">
                                            <p:txEl>
                                              <p:pRg st="14" end="14"/>
                                            </p:txEl>
                                          </p:spTgt>
                                        </p:tgtEl>
                                        <p:attrNameLst>
                                          <p:attrName>style.visibility</p:attrName>
                                        </p:attrNameLst>
                                      </p:cBhvr>
                                      <p:to>
                                        <p:strVal val="visible"/>
                                      </p:to>
                                    </p:set>
                                    <p:animEffect transition="in" filter="fade">
                                      <p:cBhvr>
                                        <p:cTn id="78" dur="1000"/>
                                        <p:tgtEl>
                                          <p:spTgt spid="5">
                                            <p:txEl>
                                              <p:pRg st="14" end="14"/>
                                            </p:txEl>
                                          </p:spTgt>
                                        </p:tgtEl>
                                      </p:cBhvr>
                                    </p:animEffect>
                                    <p:anim calcmode="lin" valueType="num">
                                      <p:cBhvr>
                                        <p:cTn id="79" dur="1000" fill="hold"/>
                                        <p:tgtEl>
                                          <p:spTgt spid="5">
                                            <p:txEl>
                                              <p:pRg st="14" end="14"/>
                                            </p:txEl>
                                          </p:spTgt>
                                        </p:tgtEl>
                                        <p:attrNameLst>
                                          <p:attrName>ppt_x</p:attrName>
                                        </p:attrNameLst>
                                      </p:cBhvr>
                                      <p:tavLst>
                                        <p:tav tm="0">
                                          <p:val>
                                            <p:strVal val="#ppt_x"/>
                                          </p:val>
                                        </p:tav>
                                        <p:tav tm="100000">
                                          <p:val>
                                            <p:strVal val="#ppt_x"/>
                                          </p:val>
                                        </p:tav>
                                      </p:tavLst>
                                    </p:anim>
                                    <p:anim calcmode="lin" valueType="num">
                                      <p:cBhvr>
                                        <p:cTn id="80" dur="1000" fill="hold"/>
                                        <p:tgtEl>
                                          <p:spTgt spid="5">
                                            <p:txEl>
                                              <p:pRg st="14" end="14"/>
                                            </p:txEl>
                                          </p:spTgt>
                                        </p:tgtEl>
                                        <p:attrNameLst>
                                          <p:attrName>ppt_y</p:attrName>
                                        </p:attrNameLst>
                                      </p:cBhvr>
                                      <p:tavLst>
                                        <p:tav tm="0">
                                          <p:val>
                                            <p:strVal val="#ppt_y-.1"/>
                                          </p:val>
                                        </p:tav>
                                        <p:tav tm="100000">
                                          <p:val>
                                            <p:strVal val="#ppt_y"/>
                                          </p:val>
                                        </p:tav>
                                      </p:tavLst>
                                    </p:anim>
                                  </p:childTnLst>
                                </p:cTn>
                              </p:par>
                            </p:childTnLst>
                          </p:cTn>
                        </p:par>
                        <p:par>
                          <p:cTn id="81" fill="hold">
                            <p:stCondLst>
                              <p:cond delay="12500"/>
                            </p:stCondLst>
                            <p:childTnLst>
                              <p:par>
                                <p:cTn id="82" presetID="47" presetClass="entr" presetSubtype="0" fill="hold" nodeType="afterEffect">
                                  <p:stCondLst>
                                    <p:cond delay="0"/>
                                  </p:stCondLst>
                                  <p:childTnLst>
                                    <p:set>
                                      <p:cBhvr>
                                        <p:cTn id="83" dur="1" fill="hold">
                                          <p:stCondLst>
                                            <p:cond delay="0"/>
                                          </p:stCondLst>
                                        </p:cTn>
                                        <p:tgtEl>
                                          <p:spTgt spid="5">
                                            <p:txEl>
                                              <p:pRg st="15" end="15"/>
                                            </p:txEl>
                                          </p:spTgt>
                                        </p:tgtEl>
                                        <p:attrNameLst>
                                          <p:attrName>style.visibility</p:attrName>
                                        </p:attrNameLst>
                                      </p:cBhvr>
                                      <p:to>
                                        <p:strVal val="visible"/>
                                      </p:to>
                                    </p:set>
                                    <p:animEffect transition="in" filter="fade">
                                      <p:cBhvr>
                                        <p:cTn id="84" dur="1000"/>
                                        <p:tgtEl>
                                          <p:spTgt spid="5">
                                            <p:txEl>
                                              <p:pRg st="15" end="15"/>
                                            </p:txEl>
                                          </p:spTgt>
                                        </p:tgtEl>
                                      </p:cBhvr>
                                    </p:animEffect>
                                    <p:anim calcmode="lin" valueType="num">
                                      <p:cBhvr>
                                        <p:cTn id="85" dur="1000" fill="hold"/>
                                        <p:tgtEl>
                                          <p:spTgt spid="5">
                                            <p:txEl>
                                              <p:pRg st="15" end="15"/>
                                            </p:txEl>
                                          </p:spTgt>
                                        </p:tgtEl>
                                        <p:attrNameLst>
                                          <p:attrName>ppt_x</p:attrName>
                                        </p:attrNameLst>
                                      </p:cBhvr>
                                      <p:tavLst>
                                        <p:tav tm="0">
                                          <p:val>
                                            <p:strVal val="#ppt_x"/>
                                          </p:val>
                                        </p:tav>
                                        <p:tav tm="100000">
                                          <p:val>
                                            <p:strVal val="#ppt_x"/>
                                          </p:val>
                                        </p:tav>
                                      </p:tavLst>
                                    </p:anim>
                                    <p:anim calcmode="lin" valueType="num">
                                      <p:cBhvr>
                                        <p:cTn id="86" dur="1000" fill="hold"/>
                                        <p:tgtEl>
                                          <p:spTgt spid="5">
                                            <p:txEl>
                                              <p:pRg st="15" end="1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211" y="771923"/>
            <a:ext cx="11728536" cy="5601533"/>
          </a:xfrm>
          <a:prstGeom prst="rect">
            <a:avLst/>
          </a:prstGeom>
          <a:noFill/>
        </p:spPr>
        <p:txBody>
          <a:bodyPr wrap="square" rtlCol="0">
            <a:spAutoFit/>
          </a:bodyPr>
          <a:lstStyle/>
          <a:p>
            <a:r>
              <a:rPr lang="ru-RU" dirty="0" smtClean="0"/>
              <a:t>	</a:t>
            </a:r>
            <a:r>
              <a:rPr lang="ru-RU" sz="2000" dirty="0" smtClean="0">
                <a:solidFill>
                  <a:srgbClr val="002060"/>
                </a:solidFill>
                <a:latin typeface="Times New Roman" pitchFamily="18" charset="0"/>
                <a:cs typeface="Times New Roman" pitchFamily="18" charset="0"/>
              </a:rPr>
              <a:t>Обучению письму и чтению по методике Н.А.Зайцева это игры с волшебными кубиками. По кубикам Н.А. Зайцева дети научатся читать без напряжения, без скучных уроков, играя. Игры - в свободном выборе, когда из многих кубиков или квадратиков таблицы можешь озвучивать только те, которые почему-то заинтересовали, написать слово, которое ты хочешь, исполнить песенку, которую ты выбрал, прочитать любимое слово, поломать голову над интересной задачкой: как из трёх кубиков при многих вариантах их расстановки, выбрать только один, чтобы получилось заданное слово. </a:t>
            </a:r>
          </a:p>
          <a:p>
            <a:r>
              <a:rPr lang="ru-RU" sz="2000" dirty="0" smtClean="0">
                <a:solidFill>
                  <a:srgbClr val="002060"/>
                </a:solidFill>
                <a:latin typeface="Times New Roman" pitchFamily="18" charset="0"/>
                <a:cs typeface="Times New Roman" pitchFamily="18" charset="0"/>
              </a:rPr>
              <a:t> 	Сколько надо наблюдательности, сообразительности! Работая по кубикам Н.А.Зайцева, дети узнают много интересного, развивается их внимание, память, мышление и, конечно, речь. Неоспоримым преимуществом является то, что, занимаясь по данной программе, дети постигают определённую систему закономерностей родного языка, учатся слушать звуки нашей речи, различают гласные (ударные и безударные), согласные (твёрдые и мягкие), сравнивают слова по звучанию, находят сходство и различия, делят слова на слоги, пишут на кубиках слова, употребляя грамматические правила написания, овладевают </a:t>
            </a:r>
            <a:r>
              <a:rPr lang="ru-RU" sz="2000" dirty="0" err="1" smtClean="0">
                <a:solidFill>
                  <a:srgbClr val="002060"/>
                </a:solidFill>
                <a:latin typeface="Times New Roman" pitchFamily="18" charset="0"/>
                <a:cs typeface="Times New Roman" pitchFamily="18" charset="0"/>
              </a:rPr>
              <a:t>послоговым</a:t>
            </a:r>
            <a:r>
              <a:rPr lang="ru-RU" sz="2000" dirty="0" smtClean="0">
                <a:solidFill>
                  <a:srgbClr val="002060"/>
                </a:solidFill>
                <a:latin typeface="Times New Roman" pitchFamily="18" charset="0"/>
                <a:cs typeface="Times New Roman" pitchFamily="18" charset="0"/>
              </a:rPr>
              <a:t> и слитным способами чтения, у них формируется положительный настрой на письмо.    </a:t>
            </a:r>
          </a:p>
          <a:p>
            <a:r>
              <a:rPr lang="ru-RU" sz="2000" dirty="0" smtClean="0">
                <a:solidFill>
                  <a:srgbClr val="002060"/>
                </a:solidFill>
                <a:latin typeface="Times New Roman" pitchFamily="18" charset="0"/>
                <a:cs typeface="Times New Roman" pitchFamily="18" charset="0"/>
              </a:rPr>
              <a:t> 	Дети приобретают определённую ориентировку в звуковой действительности родного языка, закладывается фундамент будущей грамотности человека. </a:t>
            </a:r>
          </a:p>
          <a:p>
            <a:endParaRPr lang="ru-RU" sz="2000" dirty="0" smtClean="0">
              <a:latin typeface="Times New Roman" pitchFamily="18" charset="0"/>
              <a:cs typeface="Times New Roman" pitchFamily="18" charset="0"/>
            </a:endParaRPr>
          </a:p>
          <a:p>
            <a:endParaRPr lang="ru-RU"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1000"/>
                                        <p:tgtEl>
                                          <p:spTgt spid="2">
                                            <p:txEl>
                                              <p:pRg st="1" end="1"/>
                                            </p:txEl>
                                          </p:spTgt>
                                        </p:tgtEl>
                                      </p:cBhvr>
                                    </p:animEffect>
                                    <p:anim calcmode="lin" valueType="num">
                                      <p:cBhvr>
                                        <p:cTn id="14"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1000"/>
                                        <p:tgtEl>
                                          <p:spTgt spid="2">
                                            <p:txEl>
                                              <p:pRg st="2" end="2"/>
                                            </p:txEl>
                                          </p:spTgt>
                                        </p:tgtEl>
                                      </p:cBhvr>
                                    </p:animEffect>
                                    <p:anim calcmode="lin" valueType="num">
                                      <p:cBhvr>
                                        <p:cTn id="2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11"/>
          <p:cNvSpPr txBox="1">
            <a:spLocks noChangeArrowheads="1"/>
          </p:cNvSpPr>
          <p:nvPr/>
        </p:nvSpPr>
        <p:spPr bwMode="auto">
          <a:xfrm>
            <a:off x="2423319" y="4764"/>
            <a:ext cx="754856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Franklin Gothic Book" panose="020B0503020102020204" pitchFamily="34" charset="0"/>
              </a:defRPr>
            </a:lvl1pPr>
            <a:lvl2pPr marL="742950" indent="-285750">
              <a:defRPr>
                <a:solidFill>
                  <a:schemeClr val="tx1"/>
                </a:solidFill>
                <a:latin typeface="Franklin Gothic Book" panose="020B0503020102020204" pitchFamily="34" charset="0"/>
              </a:defRPr>
            </a:lvl2pPr>
            <a:lvl3pPr marL="1143000" indent="-228600">
              <a:defRPr>
                <a:solidFill>
                  <a:schemeClr val="tx1"/>
                </a:solidFill>
                <a:latin typeface="Franklin Gothic Book" panose="020B0503020102020204" pitchFamily="34" charset="0"/>
              </a:defRPr>
            </a:lvl3pPr>
            <a:lvl4pPr marL="1600200" indent="-228600">
              <a:defRPr>
                <a:solidFill>
                  <a:schemeClr val="tx1"/>
                </a:solidFill>
                <a:latin typeface="Franklin Gothic Book" panose="020B0503020102020204" pitchFamily="34" charset="0"/>
              </a:defRPr>
            </a:lvl4pPr>
            <a:lvl5pPr marL="2057400" indent="-228600">
              <a:defRPr>
                <a:solidFill>
                  <a:schemeClr val="tx1"/>
                </a:solidFill>
                <a:latin typeface="Franklin Gothic Book" panose="020B0503020102020204" pitchFamily="34" charset="0"/>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defRPr>
            </a:lvl9pPr>
          </a:lstStyle>
          <a:p>
            <a:pPr algn="ctr" eaLnBrk="1" hangingPunct="1"/>
            <a:r>
              <a:rPr lang="ru-RU" altLang="ru-RU" sz="3200" b="1" dirty="0">
                <a:solidFill>
                  <a:srgbClr val="002060"/>
                </a:solidFill>
                <a:latin typeface="Times New Roman" panose="02020603050405020304" pitchFamily="18" charset="0"/>
                <a:cs typeface="Times New Roman" panose="02020603050405020304" pitchFamily="18" charset="0"/>
              </a:rPr>
              <a:t>Актуальность методики</a:t>
            </a:r>
          </a:p>
        </p:txBody>
      </p:sp>
      <p:sp>
        <p:nvSpPr>
          <p:cNvPr id="3" name="TextBox 2"/>
          <p:cNvSpPr txBox="1"/>
          <p:nvPr/>
        </p:nvSpPr>
        <p:spPr>
          <a:xfrm>
            <a:off x="323569" y="1409825"/>
            <a:ext cx="2925801" cy="461665"/>
          </a:xfrm>
          <a:prstGeom prst="rect">
            <a:avLst/>
          </a:prstGeom>
          <a:noFill/>
        </p:spPr>
        <p:txBody>
          <a:bodyPr wrap="none" rtlCol="0">
            <a:spAutoFit/>
          </a:bodyPr>
          <a:lstStyle/>
          <a:p>
            <a:r>
              <a:rPr lang="ru-RU" sz="2400" dirty="0" smtClean="0">
                <a:solidFill>
                  <a:srgbClr val="002060"/>
                </a:solidFill>
                <a:latin typeface="Monotype Corsiva" pitchFamily="66" charset="0"/>
                <a:cs typeface="Times New Roman" panose="02020603050405020304" pitchFamily="18" charset="0"/>
              </a:rPr>
              <a:t>1. </a:t>
            </a:r>
            <a:r>
              <a:rPr lang="ru-RU" sz="2400" dirty="0" err="1" smtClean="0">
                <a:solidFill>
                  <a:srgbClr val="002060"/>
                </a:solidFill>
                <a:latin typeface="Monotype Corsiva" pitchFamily="66" charset="0"/>
                <a:cs typeface="Times New Roman" panose="02020603050405020304" pitchFamily="18" charset="0"/>
              </a:rPr>
              <a:t>Здоровьесберегающая</a:t>
            </a:r>
            <a:endParaRPr lang="ru-RU" sz="2400" dirty="0">
              <a:latin typeface="Monotype Corsiva" pitchFamily="66" charset="0"/>
            </a:endParaRPr>
          </a:p>
        </p:txBody>
      </p:sp>
      <p:sp>
        <p:nvSpPr>
          <p:cNvPr id="4" name="TextBox 3"/>
          <p:cNvSpPr txBox="1"/>
          <p:nvPr/>
        </p:nvSpPr>
        <p:spPr>
          <a:xfrm>
            <a:off x="283169" y="3323512"/>
            <a:ext cx="5646097" cy="461665"/>
          </a:xfrm>
          <a:prstGeom prst="rect">
            <a:avLst/>
          </a:prstGeom>
          <a:noFill/>
        </p:spPr>
        <p:txBody>
          <a:bodyPr wrap="none" rtlCol="0">
            <a:spAutoFit/>
          </a:bodyPr>
          <a:lstStyle/>
          <a:p>
            <a:r>
              <a:rPr lang="ru-RU" sz="2400" dirty="0" smtClean="0">
                <a:solidFill>
                  <a:srgbClr val="002060"/>
                </a:solidFill>
                <a:latin typeface="Monotype Corsiva" pitchFamily="66" charset="0"/>
                <a:cs typeface="Times New Roman" panose="02020603050405020304" pitchFamily="18" charset="0"/>
              </a:rPr>
              <a:t>2.Интенсивное развитие психических  функций</a:t>
            </a:r>
            <a:endParaRPr lang="ru-RU" sz="2400" dirty="0">
              <a:latin typeface="Monotype Corsiva" pitchFamily="66" charset="0"/>
            </a:endParaRPr>
          </a:p>
        </p:txBody>
      </p:sp>
      <p:sp>
        <p:nvSpPr>
          <p:cNvPr id="6" name="TextBox 5"/>
          <p:cNvSpPr txBox="1"/>
          <p:nvPr/>
        </p:nvSpPr>
        <p:spPr>
          <a:xfrm>
            <a:off x="202384" y="5103158"/>
            <a:ext cx="4294765" cy="461665"/>
          </a:xfrm>
          <a:prstGeom prst="rect">
            <a:avLst/>
          </a:prstGeom>
          <a:noFill/>
        </p:spPr>
        <p:txBody>
          <a:bodyPr wrap="none" rtlCol="0">
            <a:spAutoFit/>
          </a:bodyPr>
          <a:lstStyle/>
          <a:p>
            <a:r>
              <a:rPr lang="ru-RU" sz="2400" dirty="0" smtClean="0">
                <a:solidFill>
                  <a:srgbClr val="002060"/>
                </a:solidFill>
                <a:latin typeface="Monotype Corsiva" pitchFamily="66" charset="0"/>
                <a:cs typeface="Times New Roman" panose="02020603050405020304" pitchFamily="18" charset="0"/>
              </a:rPr>
              <a:t>3.Ребенок должен достичь всего сам</a:t>
            </a:r>
            <a:endParaRPr lang="ru-RU" sz="2400" dirty="0">
              <a:latin typeface="Monotype Corsiva" pitchFamily="66" charset="0"/>
            </a:endParaRPr>
          </a:p>
        </p:txBody>
      </p:sp>
      <p:pic>
        <p:nvPicPr>
          <p:cNvPr id="3075" name="Picture 3" descr="C:\Users\Elena\Desktop\Новая папка (2)\IMG_20181219_10145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779843" y="749174"/>
            <a:ext cx="2791041" cy="212585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G:\DCIM\100PHOTO\SAM_841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73934" y="2255482"/>
            <a:ext cx="2678772" cy="225845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Users\Elena\Desktop\Новая папка (2)\IMG_20181219_10252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30601" y="4447978"/>
            <a:ext cx="2822432" cy="22336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7145291"/>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checkerboard(across)">
                                      <p:cBhvr>
                                        <p:cTn id="7" dur="500"/>
                                        <p:tgtEl>
                                          <p:spTgt spid="24578"/>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par>
                                <p:cTn id="12" presetID="3" presetClass="entr" presetSubtype="10" fill="hold" nodeType="withEffect">
                                  <p:stCondLst>
                                    <p:cond delay="0"/>
                                  </p:stCondLst>
                                  <p:childTnLst>
                                    <p:set>
                                      <p:cBhvr>
                                        <p:cTn id="13" dur="1" fill="hold">
                                          <p:stCondLst>
                                            <p:cond delay="0"/>
                                          </p:stCondLst>
                                        </p:cTn>
                                        <p:tgtEl>
                                          <p:spTgt spid="3075"/>
                                        </p:tgtEl>
                                        <p:attrNameLst>
                                          <p:attrName>style.visibility</p:attrName>
                                        </p:attrNameLst>
                                      </p:cBhvr>
                                      <p:to>
                                        <p:strVal val="visible"/>
                                      </p:to>
                                    </p:set>
                                    <p:animEffect transition="in" filter="blinds(horizontal)">
                                      <p:cBhvr>
                                        <p:cTn id="14" dur="500"/>
                                        <p:tgtEl>
                                          <p:spTgt spid="3075"/>
                                        </p:tgtEl>
                                      </p:cBhvr>
                                    </p:animEffect>
                                  </p:childTnLst>
                                </p:cTn>
                              </p:par>
                            </p:childTnLst>
                          </p:cTn>
                        </p:par>
                        <p:par>
                          <p:cTn id="15" fill="hold">
                            <p:stCondLst>
                              <p:cond delay="1000"/>
                            </p:stCondLst>
                            <p:childTnLst>
                              <p:par>
                                <p:cTn id="16" presetID="3" presetClass="entr" presetSubtype="1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linds(horizontal)">
                                      <p:cBhvr>
                                        <p:cTn id="18" dur="500"/>
                                        <p:tgtEl>
                                          <p:spTgt spid="4"/>
                                        </p:tgtEl>
                                      </p:cBhvr>
                                    </p:animEffect>
                                  </p:childTnLst>
                                </p:cTn>
                              </p:par>
                              <p:par>
                                <p:cTn id="19" presetID="3" presetClass="entr" presetSubtype="10" fill="hold" nodeType="withEffect">
                                  <p:stCondLst>
                                    <p:cond delay="0"/>
                                  </p:stCondLst>
                                  <p:childTnLst>
                                    <p:set>
                                      <p:cBhvr>
                                        <p:cTn id="20" dur="1" fill="hold">
                                          <p:stCondLst>
                                            <p:cond delay="0"/>
                                          </p:stCondLst>
                                        </p:cTn>
                                        <p:tgtEl>
                                          <p:spTgt spid="3076"/>
                                        </p:tgtEl>
                                        <p:attrNameLst>
                                          <p:attrName>style.visibility</p:attrName>
                                        </p:attrNameLst>
                                      </p:cBhvr>
                                      <p:to>
                                        <p:strVal val="visible"/>
                                      </p:to>
                                    </p:set>
                                    <p:animEffect transition="in" filter="blinds(horizontal)">
                                      <p:cBhvr>
                                        <p:cTn id="21" dur="500"/>
                                        <p:tgtEl>
                                          <p:spTgt spid="3076"/>
                                        </p:tgtEl>
                                      </p:cBhvr>
                                    </p:animEffect>
                                  </p:childTnLst>
                                </p:cTn>
                              </p:par>
                            </p:childTnLst>
                          </p:cTn>
                        </p:par>
                        <p:par>
                          <p:cTn id="22" fill="hold">
                            <p:stCondLst>
                              <p:cond delay="1500"/>
                            </p:stCondLst>
                            <p:childTnLst>
                              <p:par>
                                <p:cTn id="23" presetID="3" presetClass="entr" presetSubtype="1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linds(horizontal)">
                                      <p:cBhvr>
                                        <p:cTn id="25" dur="500"/>
                                        <p:tgtEl>
                                          <p:spTgt spid="6"/>
                                        </p:tgtEl>
                                      </p:cBhvr>
                                    </p:animEffect>
                                  </p:childTnLst>
                                </p:cTn>
                              </p:par>
                              <p:par>
                                <p:cTn id="26" presetID="3" presetClass="entr" presetSubtype="10" fill="hold" nodeType="withEffect">
                                  <p:stCondLst>
                                    <p:cond delay="0"/>
                                  </p:stCondLst>
                                  <p:childTnLst>
                                    <p:set>
                                      <p:cBhvr>
                                        <p:cTn id="27" dur="1" fill="hold">
                                          <p:stCondLst>
                                            <p:cond delay="0"/>
                                          </p:stCondLst>
                                        </p:cTn>
                                        <p:tgtEl>
                                          <p:spTgt spid="3078"/>
                                        </p:tgtEl>
                                        <p:attrNameLst>
                                          <p:attrName>style.visibility</p:attrName>
                                        </p:attrNameLst>
                                      </p:cBhvr>
                                      <p:to>
                                        <p:strVal val="visible"/>
                                      </p:to>
                                    </p:set>
                                    <p:animEffect transition="in" filter="blinds(horizontal)">
                                      <p:cBhvr>
                                        <p:cTn id="28" dur="500"/>
                                        <p:tgtEl>
                                          <p:spTgt spid="30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3" grpId="0"/>
      <p:bldP spid="4"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Box 3"/>
          <p:cNvSpPr txBox="1">
            <a:spLocks noChangeArrowheads="1"/>
          </p:cNvSpPr>
          <p:nvPr/>
        </p:nvSpPr>
        <p:spPr bwMode="auto">
          <a:xfrm>
            <a:off x="1562101" y="1341439"/>
            <a:ext cx="4730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285750" indent="-285750">
              <a:defRPr>
                <a:solidFill>
                  <a:schemeClr val="tx1"/>
                </a:solidFill>
                <a:latin typeface="Franklin Gothic Book" panose="020B0503020102020204" pitchFamily="34" charset="0"/>
              </a:defRPr>
            </a:lvl1pPr>
            <a:lvl2pPr marL="742950" indent="-285750">
              <a:defRPr>
                <a:solidFill>
                  <a:schemeClr val="tx1"/>
                </a:solidFill>
                <a:latin typeface="Franklin Gothic Book" panose="020B0503020102020204" pitchFamily="34" charset="0"/>
              </a:defRPr>
            </a:lvl2pPr>
            <a:lvl3pPr marL="1143000" indent="-228600">
              <a:defRPr>
                <a:solidFill>
                  <a:schemeClr val="tx1"/>
                </a:solidFill>
                <a:latin typeface="Franklin Gothic Book" panose="020B0503020102020204" pitchFamily="34" charset="0"/>
              </a:defRPr>
            </a:lvl3pPr>
            <a:lvl4pPr marL="1600200" indent="-228600">
              <a:defRPr>
                <a:solidFill>
                  <a:schemeClr val="tx1"/>
                </a:solidFill>
                <a:latin typeface="Franklin Gothic Book" panose="020B0503020102020204" pitchFamily="34" charset="0"/>
              </a:defRPr>
            </a:lvl4pPr>
            <a:lvl5pPr marL="2057400" indent="-228600">
              <a:defRPr>
                <a:solidFill>
                  <a:schemeClr val="tx1"/>
                </a:solidFill>
                <a:latin typeface="Franklin Gothic Book" panose="020B0503020102020204" pitchFamily="34" charset="0"/>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defRPr>
            </a:lvl9pPr>
          </a:lstStyle>
          <a:p>
            <a:pPr>
              <a:buFontTx/>
              <a:buChar char="-"/>
            </a:pPr>
            <a:endParaRPr lang="ru-RU" sz="3200">
              <a:solidFill>
                <a:srgbClr val="002060"/>
              </a:solidFill>
            </a:endParaRPr>
          </a:p>
          <a:p>
            <a:pPr>
              <a:buFontTx/>
              <a:buChar char="-"/>
            </a:pPr>
            <a:endParaRPr lang="ru-RU" sz="2400">
              <a:solidFill>
                <a:srgbClr val="002060"/>
              </a:solidFill>
            </a:endParaRPr>
          </a:p>
        </p:txBody>
      </p:sp>
      <p:sp>
        <p:nvSpPr>
          <p:cNvPr id="28676" name="Rectangle 4"/>
          <p:cNvSpPr>
            <a:spLocks noChangeArrowheads="1"/>
          </p:cNvSpPr>
          <p:nvPr/>
        </p:nvSpPr>
        <p:spPr bwMode="auto">
          <a:xfrm>
            <a:off x="2892379" y="556609"/>
            <a:ext cx="494127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tabLst>
                <a:tab pos="457200" algn="l"/>
              </a:tabLst>
              <a:defRPr>
                <a:solidFill>
                  <a:schemeClr val="tx1"/>
                </a:solidFill>
                <a:latin typeface="Franklin Gothic Book" panose="020B0503020102020204" pitchFamily="34" charset="0"/>
              </a:defRPr>
            </a:lvl1pPr>
            <a:lvl2pPr marL="742950" indent="-285750">
              <a:tabLst>
                <a:tab pos="457200" algn="l"/>
              </a:tabLst>
              <a:defRPr>
                <a:solidFill>
                  <a:schemeClr val="tx1"/>
                </a:solidFill>
                <a:latin typeface="Franklin Gothic Book" panose="020B0503020102020204" pitchFamily="34" charset="0"/>
              </a:defRPr>
            </a:lvl2pPr>
            <a:lvl3pPr marL="1143000" indent="-228600">
              <a:tabLst>
                <a:tab pos="457200" algn="l"/>
              </a:tabLst>
              <a:defRPr>
                <a:solidFill>
                  <a:schemeClr val="tx1"/>
                </a:solidFill>
                <a:latin typeface="Franklin Gothic Book" panose="020B0503020102020204" pitchFamily="34" charset="0"/>
              </a:defRPr>
            </a:lvl3pPr>
            <a:lvl4pPr marL="1600200" indent="-228600">
              <a:tabLst>
                <a:tab pos="457200" algn="l"/>
              </a:tabLst>
              <a:defRPr>
                <a:solidFill>
                  <a:schemeClr val="tx1"/>
                </a:solidFill>
                <a:latin typeface="Franklin Gothic Book" panose="020B0503020102020204" pitchFamily="34" charset="0"/>
              </a:defRPr>
            </a:lvl4pPr>
            <a:lvl5pPr marL="2057400" indent="-228600">
              <a:tabLst>
                <a:tab pos="457200" algn="l"/>
              </a:tabLst>
              <a:defRPr>
                <a:solidFill>
                  <a:schemeClr val="tx1"/>
                </a:solidFill>
                <a:latin typeface="Franklin Gothic Book" panose="020B0503020102020204" pitchFamily="34" charset="0"/>
              </a:defRPr>
            </a:lvl5pPr>
            <a:lvl6pPr marL="2514600" indent="-228600" eaLnBrk="0" fontAlgn="base" hangingPunct="0">
              <a:spcBef>
                <a:spcPct val="0"/>
              </a:spcBef>
              <a:spcAft>
                <a:spcPct val="0"/>
              </a:spcAft>
              <a:tabLst>
                <a:tab pos="457200" algn="l"/>
              </a:tabLst>
              <a:defRPr>
                <a:solidFill>
                  <a:schemeClr val="tx1"/>
                </a:solidFill>
                <a:latin typeface="Franklin Gothic Book" panose="020B0503020102020204" pitchFamily="34" charset="0"/>
              </a:defRPr>
            </a:lvl6pPr>
            <a:lvl7pPr marL="2971800" indent="-228600" eaLnBrk="0" fontAlgn="base" hangingPunct="0">
              <a:spcBef>
                <a:spcPct val="0"/>
              </a:spcBef>
              <a:spcAft>
                <a:spcPct val="0"/>
              </a:spcAft>
              <a:tabLst>
                <a:tab pos="457200" algn="l"/>
              </a:tabLst>
              <a:defRPr>
                <a:solidFill>
                  <a:schemeClr val="tx1"/>
                </a:solidFill>
                <a:latin typeface="Franklin Gothic Book" panose="020B0503020102020204" pitchFamily="34" charset="0"/>
              </a:defRPr>
            </a:lvl7pPr>
            <a:lvl8pPr marL="3429000" indent="-228600" eaLnBrk="0" fontAlgn="base" hangingPunct="0">
              <a:spcBef>
                <a:spcPct val="0"/>
              </a:spcBef>
              <a:spcAft>
                <a:spcPct val="0"/>
              </a:spcAft>
              <a:tabLst>
                <a:tab pos="457200" algn="l"/>
              </a:tabLst>
              <a:defRPr>
                <a:solidFill>
                  <a:schemeClr val="tx1"/>
                </a:solidFill>
                <a:latin typeface="Franklin Gothic Book" panose="020B0503020102020204" pitchFamily="34" charset="0"/>
              </a:defRPr>
            </a:lvl8pPr>
            <a:lvl9pPr marL="3886200" indent="-228600" eaLnBrk="0" fontAlgn="base" hangingPunct="0">
              <a:spcBef>
                <a:spcPct val="0"/>
              </a:spcBef>
              <a:spcAft>
                <a:spcPct val="0"/>
              </a:spcAft>
              <a:tabLst>
                <a:tab pos="457200" algn="l"/>
              </a:tabLst>
              <a:defRPr>
                <a:solidFill>
                  <a:schemeClr val="tx1"/>
                </a:solidFill>
                <a:latin typeface="Franklin Gothic Book" panose="020B0503020102020204" pitchFamily="34" charset="0"/>
              </a:defRPr>
            </a:lvl9pPr>
          </a:lstStyle>
          <a:p>
            <a:r>
              <a:rPr lang="ru-RU" sz="3200" b="1" dirty="0">
                <a:solidFill>
                  <a:srgbClr val="002060"/>
                </a:solidFill>
                <a:latin typeface="Times New Roman" panose="02020603050405020304" pitchFamily="18" charset="0"/>
                <a:cs typeface="Times New Roman" panose="02020603050405020304" pitchFamily="18" charset="0"/>
              </a:rPr>
              <a:t>              </a:t>
            </a:r>
            <a:r>
              <a:rPr lang="ru-RU" sz="3200" b="1" dirty="0" smtClean="0">
                <a:solidFill>
                  <a:srgbClr val="002060"/>
                </a:solidFill>
                <a:latin typeface="Times New Roman" panose="02020603050405020304" pitchFamily="18" charset="0"/>
                <a:cs typeface="Times New Roman" panose="02020603050405020304" pitchFamily="18" charset="0"/>
              </a:rPr>
              <a:t> </a:t>
            </a:r>
            <a:endParaRPr lang="ru-RU" sz="3200" b="1" dirty="0">
              <a:solidFill>
                <a:srgbClr val="002060"/>
              </a:solidFill>
              <a:latin typeface="Times New Roman" panose="02020603050405020304" pitchFamily="18" charset="0"/>
              <a:cs typeface="Times New Roman" panose="02020603050405020304" pitchFamily="18" charset="0"/>
            </a:endParaRPr>
          </a:p>
          <a:p>
            <a:endParaRPr lang="ru-RU" sz="3200" dirty="0">
              <a:solidFill>
                <a:srgbClr val="002060"/>
              </a:solidFill>
              <a:latin typeface="Times New Roman" panose="02020603050405020304" pitchFamily="18" charset="0"/>
              <a:cs typeface="Times New Roman" panose="02020603050405020304" pitchFamily="18" charset="0"/>
            </a:endParaRPr>
          </a:p>
          <a:p>
            <a:pPr>
              <a:buFontTx/>
              <a:buChar char="•"/>
            </a:pPr>
            <a:endParaRPr lang="ru-RU" sz="3200" dirty="0">
              <a:solidFill>
                <a:srgbClr val="002060"/>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8607" y="1718894"/>
            <a:ext cx="4957594" cy="354567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3" name="Рисунок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554824" y="3060760"/>
            <a:ext cx="5278056" cy="348797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8" name="TextBox 7"/>
          <p:cNvSpPr txBox="1"/>
          <p:nvPr/>
        </p:nvSpPr>
        <p:spPr>
          <a:xfrm>
            <a:off x="4200807" y="144855"/>
            <a:ext cx="2817951" cy="523220"/>
          </a:xfrm>
          <a:prstGeom prst="rect">
            <a:avLst/>
          </a:prstGeom>
          <a:noFill/>
        </p:spPr>
        <p:txBody>
          <a:bodyPr wrap="none" rtlCol="0">
            <a:spAutoFit/>
          </a:bodyPr>
          <a:lstStyle/>
          <a:p>
            <a:r>
              <a:rPr lang="ru-RU" sz="2800" b="1" dirty="0" smtClean="0">
                <a:solidFill>
                  <a:srgbClr val="002060"/>
                </a:solidFill>
                <a:latin typeface="Times New Roman" pitchFamily="18" charset="0"/>
                <a:cs typeface="Times New Roman" pitchFamily="18" charset="0"/>
              </a:rPr>
              <a:t>Методы работы</a:t>
            </a:r>
            <a:r>
              <a:rPr lang="ru-RU" dirty="0" smtClean="0"/>
              <a:t>:</a:t>
            </a:r>
            <a:endParaRPr lang="ru-RU" dirty="0"/>
          </a:p>
        </p:txBody>
      </p:sp>
      <p:sp>
        <p:nvSpPr>
          <p:cNvPr id="9" name="TextBox 8"/>
          <p:cNvSpPr txBox="1"/>
          <p:nvPr/>
        </p:nvSpPr>
        <p:spPr>
          <a:xfrm>
            <a:off x="4734963" y="697117"/>
            <a:ext cx="1579278" cy="461665"/>
          </a:xfrm>
          <a:prstGeom prst="rect">
            <a:avLst/>
          </a:prstGeom>
          <a:noFill/>
        </p:spPr>
        <p:txBody>
          <a:bodyPr wrap="none" rtlCol="0">
            <a:spAutoFit/>
          </a:bodyPr>
          <a:lstStyle/>
          <a:p>
            <a:r>
              <a:rPr lang="ru-RU" sz="2400" b="1" dirty="0" smtClean="0">
                <a:solidFill>
                  <a:srgbClr val="002060"/>
                </a:solidFill>
                <a:latin typeface="Monotype Corsiva" pitchFamily="66" charset="0"/>
                <a:cs typeface="Times New Roman" pitchFamily="18" charset="0"/>
              </a:rPr>
              <a:t>Наглядный:</a:t>
            </a:r>
            <a:endParaRPr lang="ru-RU" sz="2400" b="1" dirty="0">
              <a:solidFill>
                <a:srgbClr val="002060"/>
              </a:solidFill>
              <a:latin typeface="Monotype Corsiva" pitchFamily="66" charset="0"/>
              <a:cs typeface="Times New Roman" pitchFamily="18" charset="0"/>
            </a:endParaRPr>
          </a:p>
        </p:txBody>
      </p:sp>
    </p:spTree>
    <p:extLst>
      <p:ext uri="{BB962C8B-B14F-4D97-AF65-F5344CB8AC3E}">
        <p14:creationId xmlns:p14="http://schemas.microsoft.com/office/powerpoint/2010/main" val="1325831264"/>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8676"/>
                                        </p:tgtEl>
                                        <p:attrNameLst>
                                          <p:attrName>style.visibility</p:attrName>
                                        </p:attrNameLst>
                                      </p:cBhvr>
                                      <p:to>
                                        <p:strVal val="visible"/>
                                      </p:to>
                                    </p:set>
                                    <p:animEffect transition="in" filter="checkerboard(across)">
                                      <p:cBhvr>
                                        <p:cTn id="7" dur="500"/>
                                        <p:tgtEl>
                                          <p:spTgt spid="28676"/>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heckerboard(across)">
                                      <p:cBhvr>
                                        <p:cTn id="11" dur="500"/>
                                        <p:tgtEl>
                                          <p:spTgt spid="8"/>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Left)">
                                      <p:cBhvr>
                                        <p:cTn id="15" dur="500"/>
                                        <p:tgtEl>
                                          <p:spTgt spid="9"/>
                                        </p:tgtEl>
                                      </p:cBhvr>
                                    </p:animEffect>
                                  </p:childTnLst>
                                </p:cTn>
                              </p:par>
                            </p:childTnLst>
                          </p:cTn>
                        </p:par>
                        <p:par>
                          <p:cTn id="16" fill="hold">
                            <p:stCondLst>
                              <p:cond delay="1500"/>
                            </p:stCondLst>
                            <p:childTnLst>
                              <p:par>
                                <p:cTn id="17" presetID="8"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diamond(in)">
                                      <p:cBhvr>
                                        <p:cTn id="19" dur="2000"/>
                                        <p:tgtEl>
                                          <p:spTgt spid="6"/>
                                        </p:tgtEl>
                                      </p:cBhvr>
                                    </p:animEffect>
                                  </p:childTnLst>
                                </p:cTn>
                              </p:par>
                              <p:par>
                                <p:cTn id="20" presetID="8" presetClass="entr" presetSubtype="16"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diamond(in)">
                                      <p:cBhvr>
                                        <p:cTn id="2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1"/>
          <p:cNvSpPr txBox="1">
            <a:spLocks noChangeArrowheads="1"/>
          </p:cNvSpPr>
          <p:nvPr/>
        </p:nvSpPr>
        <p:spPr bwMode="auto">
          <a:xfrm>
            <a:off x="5400938" y="279054"/>
            <a:ext cx="13901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Franklin Gothic Book" panose="020B0503020102020204" pitchFamily="34" charset="0"/>
              </a:defRPr>
            </a:lvl1pPr>
            <a:lvl2pPr marL="742950" indent="-285750">
              <a:defRPr>
                <a:solidFill>
                  <a:schemeClr val="tx1"/>
                </a:solidFill>
                <a:latin typeface="Franklin Gothic Book" panose="020B0503020102020204" pitchFamily="34" charset="0"/>
              </a:defRPr>
            </a:lvl2pPr>
            <a:lvl3pPr marL="1143000" indent="-228600">
              <a:defRPr>
                <a:solidFill>
                  <a:schemeClr val="tx1"/>
                </a:solidFill>
                <a:latin typeface="Franklin Gothic Book" panose="020B0503020102020204" pitchFamily="34" charset="0"/>
              </a:defRPr>
            </a:lvl3pPr>
            <a:lvl4pPr marL="1600200" indent="-228600">
              <a:defRPr>
                <a:solidFill>
                  <a:schemeClr val="tx1"/>
                </a:solidFill>
                <a:latin typeface="Franklin Gothic Book" panose="020B0503020102020204" pitchFamily="34" charset="0"/>
              </a:defRPr>
            </a:lvl4pPr>
            <a:lvl5pPr marL="2057400" indent="-228600">
              <a:defRPr>
                <a:solidFill>
                  <a:schemeClr val="tx1"/>
                </a:solidFill>
                <a:latin typeface="Franklin Gothic Book" panose="020B0503020102020204" pitchFamily="34" charset="0"/>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defRPr>
            </a:lvl9pPr>
          </a:lstStyle>
          <a:p>
            <a:r>
              <a:rPr lang="ru-RU" sz="2400" b="1" dirty="0" smtClean="0">
                <a:solidFill>
                  <a:srgbClr val="002060"/>
                </a:solidFill>
                <a:latin typeface="Monotype Corsiva" pitchFamily="66" charset="0"/>
                <a:cs typeface="Times New Roman" panose="02020603050405020304" pitchFamily="18" charset="0"/>
              </a:rPr>
              <a:t>Словесный</a:t>
            </a:r>
            <a:endParaRPr lang="ru-RU" sz="2400" b="1" dirty="0">
              <a:solidFill>
                <a:srgbClr val="002060"/>
              </a:solidFill>
              <a:latin typeface="Monotype Corsiva" pitchFamily="66"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51584" y="1151485"/>
            <a:ext cx="7488832" cy="54006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3010315336"/>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checkerboard(across)">
                                      <p:cBhvr>
                                        <p:cTn id="7" dur="500"/>
                                        <p:tgtEl>
                                          <p:spTgt spid="29698"/>
                                        </p:tgtEl>
                                      </p:cBhvr>
                                    </p:animEffect>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amond(in)">
                                      <p:cBhvr>
                                        <p:cTn id="11"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1"/>
          <p:cNvSpPr txBox="1">
            <a:spLocks noChangeArrowheads="1"/>
          </p:cNvSpPr>
          <p:nvPr/>
        </p:nvSpPr>
        <p:spPr bwMode="auto">
          <a:xfrm>
            <a:off x="5154076" y="333375"/>
            <a:ext cx="188384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Franklin Gothic Book" panose="020B0503020102020204" pitchFamily="34" charset="0"/>
              </a:defRPr>
            </a:lvl1pPr>
            <a:lvl2pPr marL="742950" indent="-285750">
              <a:defRPr>
                <a:solidFill>
                  <a:schemeClr val="tx1"/>
                </a:solidFill>
                <a:latin typeface="Franklin Gothic Book" panose="020B0503020102020204" pitchFamily="34" charset="0"/>
              </a:defRPr>
            </a:lvl2pPr>
            <a:lvl3pPr marL="1143000" indent="-228600">
              <a:defRPr>
                <a:solidFill>
                  <a:schemeClr val="tx1"/>
                </a:solidFill>
                <a:latin typeface="Franklin Gothic Book" panose="020B0503020102020204" pitchFamily="34" charset="0"/>
              </a:defRPr>
            </a:lvl3pPr>
            <a:lvl4pPr marL="1600200" indent="-228600">
              <a:defRPr>
                <a:solidFill>
                  <a:schemeClr val="tx1"/>
                </a:solidFill>
                <a:latin typeface="Franklin Gothic Book" panose="020B0503020102020204" pitchFamily="34" charset="0"/>
              </a:defRPr>
            </a:lvl4pPr>
            <a:lvl5pPr marL="2057400" indent="-228600">
              <a:defRPr>
                <a:solidFill>
                  <a:schemeClr val="tx1"/>
                </a:solidFill>
                <a:latin typeface="Franklin Gothic Book" panose="020B0503020102020204" pitchFamily="34" charset="0"/>
              </a:defRPr>
            </a:lvl5pPr>
            <a:lvl6pPr marL="2514600" indent="-228600" eaLnBrk="0" fontAlgn="base" hangingPunct="0">
              <a:spcBef>
                <a:spcPct val="0"/>
              </a:spcBef>
              <a:spcAft>
                <a:spcPct val="0"/>
              </a:spcAft>
              <a:defRPr>
                <a:solidFill>
                  <a:schemeClr val="tx1"/>
                </a:solidFill>
                <a:latin typeface="Franklin Gothic Book" panose="020B0503020102020204" pitchFamily="34" charset="0"/>
              </a:defRPr>
            </a:lvl6pPr>
            <a:lvl7pPr marL="2971800" indent="-228600" eaLnBrk="0" fontAlgn="base" hangingPunct="0">
              <a:spcBef>
                <a:spcPct val="0"/>
              </a:spcBef>
              <a:spcAft>
                <a:spcPct val="0"/>
              </a:spcAft>
              <a:defRPr>
                <a:solidFill>
                  <a:schemeClr val="tx1"/>
                </a:solidFill>
                <a:latin typeface="Franklin Gothic Book" panose="020B0503020102020204" pitchFamily="34" charset="0"/>
              </a:defRPr>
            </a:lvl7pPr>
            <a:lvl8pPr marL="3429000" indent="-228600" eaLnBrk="0" fontAlgn="base" hangingPunct="0">
              <a:spcBef>
                <a:spcPct val="0"/>
              </a:spcBef>
              <a:spcAft>
                <a:spcPct val="0"/>
              </a:spcAft>
              <a:defRPr>
                <a:solidFill>
                  <a:schemeClr val="tx1"/>
                </a:solidFill>
                <a:latin typeface="Franklin Gothic Book" panose="020B0503020102020204" pitchFamily="34" charset="0"/>
              </a:defRPr>
            </a:lvl8pPr>
            <a:lvl9pPr marL="3886200" indent="-228600" eaLnBrk="0" fontAlgn="base" hangingPunct="0">
              <a:spcBef>
                <a:spcPct val="0"/>
              </a:spcBef>
              <a:spcAft>
                <a:spcPct val="0"/>
              </a:spcAft>
              <a:defRPr>
                <a:solidFill>
                  <a:schemeClr val="tx1"/>
                </a:solidFill>
                <a:latin typeface="Franklin Gothic Book" panose="020B0503020102020204" pitchFamily="34" charset="0"/>
              </a:defRPr>
            </a:lvl9pPr>
          </a:lstStyle>
          <a:p>
            <a:r>
              <a:rPr lang="ru-RU" sz="2400" b="1" dirty="0" smtClean="0">
                <a:solidFill>
                  <a:srgbClr val="002060"/>
                </a:solidFill>
                <a:latin typeface="Monotype Corsiva" pitchFamily="66" charset="0"/>
                <a:cs typeface="Times New Roman" panose="02020603050405020304" pitchFamily="18" charset="0"/>
              </a:rPr>
              <a:t>Практический</a:t>
            </a:r>
            <a:endParaRPr lang="ru-RU" sz="2400" b="1" dirty="0">
              <a:solidFill>
                <a:srgbClr val="002060"/>
              </a:solidFill>
              <a:latin typeface="Monotype Corsiva" pitchFamily="66" charset="0"/>
              <a:cs typeface="Times New Roman" panose="02020603050405020304" pitchFamily="18" charset="0"/>
            </a:endParaRPr>
          </a:p>
        </p:txBody>
      </p:sp>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43775" y="1163664"/>
            <a:ext cx="3903081" cy="508518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5866" y="1678014"/>
            <a:ext cx="5244872" cy="392268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2776704094"/>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checkerboard(across)">
                                      <p:cBhvr>
                                        <p:cTn id="7" dur="500"/>
                                        <p:tgtEl>
                                          <p:spTgt spid="30722"/>
                                        </p:tgtEl>
                                      </p:cBhvr>
                                    </p:animEffect>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amond(in)">
                                      <p:cBhvr>
                                        <p:cTn id="11" dur="2000"/>
                                        <p:tgtEl>
                                          <p:spTgt spid="4"/>
                                        </p:tgtEl>
                                      </p:cBhvr>
                                    </p:animEffect>
                                  </p:childTnLst>
                                </p:cTn>
                              </p:par>
                              <p:par>
                                <p:cTn id="12" presetID="8" presetClass="entr" presetSubtype="16"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diamond(in)">
                                      <p:cBhvr>
                                        <p:cTn id="1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C:\Users\Elena\Desktop\IMG_20180517_092325.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022842" y="868283"/>
            <a:ext cx="10270647" cy="580072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462380" y="162962"/>
            <a:ext cx="3267241" cy="461665"/>
          </a:xfrm>
          <a:prstGeom prst="rect">
            <a:avLst/>
          </a:prstGeom>
          <a:noFill/>
        </p:spPr>
        <p:txBody>
          <a:bodyPr wrap="none" rtlCol="0">
            <a:spAutoFit/>
          </a:bodyPr>
          <a:lstStyle/>
          <a:p>
            <a:r>
              <a:rPr lang="ru-RU" sz="2400" b="1" dirty="0" smtClean="0">
                <a:solidFill>
                  <a:srgbClr val="002060"/>
                </a:solidFill>
                <a:latin typeface="Monotype Corsiva" pitchFamily="66" charset="0"/>
                <a:cs typeface="Times New Roman" pitchFamily="18" charset="0"/>
              </a:rPr>
              <a:t>Учимся читать , играючи</a:t>
            </a:r>
            <a:endParaRPr lang="ru-RU" sz="2400" b="1" dirty="0">
              <a:solidFill>
                <a:srgbClr val="002060"/>
              </a:solidFill>
              <a:latin typeface="Monotype Corsiva" pitchFamily="66" charset="0"/>
              <a:cs typeface="Times New Roman" pitchFamily="18" charset="0"/>
            </a:endParaRPr>
          </a:p>
        </p:txBody>
      </p:sp>
    </p:spTree>
    <p:extLst>
      <p:ext uri="{BB962C8B-B14F-4D97-AF65-F5344CB8AC3E}">
        <p14:creationId xmlns:p14="http://schemas.microsoft.com/office/powerpoint/2010/main" val="334598176"/>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60418"/>
                                        </p:tgtEl>
                                        <p:attrNameLst>
                                          <p:attrName>style.visibility</p:attrName>
                                        </p:attrNameLst>
                                      </p:cBhvr>
                                      <p:to>
                                        <p:strVal val="visible"/>
                                      </p:to>
                                    </p:set>
                                    <p:animEffect transition="in" filter="blinds(horizontal)">
                                      <p:cBhvr>
                                        <p:cTn id="11" dur="500"/>
                                        <p:tgtEl>
                                          <p:spTgt spid="60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Elena\Desktop\Новая папка (2)\IMG_20181219_10390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7069" y="814388"/>
            <a:ext cx="3932094" cy="288977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050" name="Picture 2" descr="C:\Users\Elena\Desktop\Новая папка (2)\IMG-20181204-WA002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92866" y="814388"/>
            <a:ext cx="4022697" cy="288977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2052" name="Picture 4" descr="C:\Users\Elena\Desktop\Новая папка (2)\IMG_20181219_102113.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551030" y="3842769"/>
            <a:ext cx="4250321" cy="282103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6" name="Picture 5" descr="C:\Users\Elena\Desktop\Новая папка (2)\IMG_20181219_10223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126116" y="3861296"/>
            <a:ext cx="4217410" cy="27839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971926" y="56676"/>
            <a:ext cx="3937296" cy="461665"/>
          </a:xfrm>
          <a:prstGeom prst="rect">
            <a:avLst/>
          </a:prstGeom>
          <a:noFill/>
        </p:spPr>
        <p:txBody>
          <a:bodyPr wrap="none" rtlCol="0">
            <a:spAutoFit/>
          </a:bodyPr>
          <a:lstStyle/>
          <a:p>
            <a:r>
              <a:rPr lang="ru-RU" sz="2400" b="1" dirty="0" smtClean="0">
                <a:solidFill>
                  <a:srgbClr val="002060"/>
                </a:solidFill>
                <a:latin typeface="Monotype Corsiva" panose="03010101010201010101" pitchFamily="66" charset="0"/>
              </a:rPr>
              <a:t>Играем с волшебными кубиками</a:t>
            </a:r>
            <a:endParaRPr lang="ru-RU" sz="2400" b="1" dirty="0">
              <a:solidFill>
                <a:srgbClr val="002060"/>
              </a:solidFill>
              <a:latin typeface="Monotype Corsiva" panose="03010101010201010101" pitchFamily="66" charset="0"/>
            </a:endParaRPr>
          </a:p>
        </p:txBody>
      </p:sp>
    </p:spTree>
    <p:extLst>
      <p:ext uri="{BB962C8B-B14F-4D97-AF65-F5344CB8AC3E}">
        <p14:creationId xmlns:p14="http://schemas.microsoft.com/office/powerpoint/2010/main" val="913583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linds(horizontal)">
                                      <p:cBhvr>
                                        <p:cTn id="11" dur="500"/>
                                        <p:tgtEl>
                                          <p:spTgt spid="2"/>
                                        </p:tgtEl>
                                      </p:cBhvr>
                                    </p:animEffect>
                                  </p:childTnLst>
                                </p:cTn>
                              </p:par>
                              <p:par>
                                <p:cTn id="12" presetID="3" presetClass="entr" presetSubtype="10" fill="hold" nodeType="with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blinds(horizontal)">
                                      <p:cBhvr>
                                        <p:cTn id="14" dur="500"/>
                                        <p:tgtEl>
                                          <p:spTgt spid="2050"/>
                                        </p:tgtEl>
                                      </p:cBhvr>
                                    </p:animEffect>
                                  </p:childTnLst>
                                </p:cTn>
                              </p:par>
                            </p:childTnLst>
                          </p:cTn>
                        </p:par>
                        <p:par>
                          <p:cTn id="15" fill="hold">
                            <p:stCondLst>
                              <p:cond delay="1000"/>
                            </p:stCondLst>
                            <p:childTnLst>
                              <p:par>
                                <p:cTn id="16" presetID="3" presetClass="entr" presetSubtype="1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blinds(horizontal)">
                                      <p:cBhvr>
                                        <p:cTn id="18" dur="500"/>
                                        <p:tgtEl>
                                          <p:spTgt spid="6"/>
                                        </p:tgtEl>
                                      </p:cBhvr>
                                    </p:animEffect>
                                  </p:childTnLst>
                                </p:cTn>
                              </p:par>
                              <p:par>
                                <p:cTn id="19" presetID="3" presetClass="entr" presetSubtype="10" fill="hold" nodeType="withEffect">
                                  <p:stCondLst>
                                    <p:cond delay="0"/>
                                  </p:stCondLst>
                                  <p:childTnLst>
                                    <p:set>
                                      <p:cBhvr>
                                        <p:cTn id="20" dur="1" fill="hold">
                                          <p:stCondLst>
                                            <p:cond delay="0"/>
                                          </p:stCondLst>
                                        </p:cTn>
                                        <p:tgtEl>
                                          <p:spTgt spid="2052"/>
                                        </p:tgtEl>
                                        <p:attrNameLst>
                                          <p:attrName>style.visibility</p:attrName>
                                        </p:attrNameLst>
                                      </p:cBhvr>
                                      <p:to>
                                        <p:strVal val="visible"/>
                                      </p:to>
                                    </p:set>
                                    <p:animEffect transition="in" filter="blinds(horizontal)">
                                      <p:cBhvr>
                                        <p:cTn id="21"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1241</TotalTime>
  <Words>265</Words>
  <Application>Microsoft Office PowerPoint</Application>
  <PresentationFormat>Произвольный</PresentationFormat>
  <Paragraphs>62</Paragraphs>
  <Slides>15</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Elena</cp:lastModifiedBy>
  <cp:revision>41</cp:revision>
  <dcterms:created xsi:type="dcterms:W3CDTF">2018-12-15T09:23:53Z</dcterms:created>
  <dcterms:modified xsi:type="dcterms:W3CDTF">2020-03-30T06:15:58Z</dcterms:modified>
</cp:coreProperties>
</file>