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72" r:id="rId5"/>
    <p:sldId id="259" r:id="rId6"/>
    <p:sldId id="268" r:id="rId7"/>
    <p:sldId id="267" r:id="rId8"/>
    <p:sldId id="262" r:id="rId9"/>
    <p:sldId id="263" r:id="rId10"/>
    <p:sldId id="264" r:id="rId11"/>
    <p:sldId id="265" r:id="rId12"/>
    <p:sldId id="273" r:id="rId13"/>
    <p:sldId id="278" r:id="rId14"/>
    <p:sldId id="279" r:id="rId15"/>
    <p:sldId id="280" r:id="rId16"/>
    <p:sldId id="281" r:id="rId17"/>
    <p:sldId id="282" r:id="rId18"/>
    <p:sldId id="284" r:id="rId19"/>
    <p:sldId id="275" r:id="rId20"/>
    <p:sldId id="283" r:id="rId21"/>
    <p:sldId id="277" r:id="rId22"/>
    <p:sldId id="285" r:id="rId23"/>
    <p:sldId id="286" r:id="rId24"/>
    <p:sldId id="287" r:id="rId25"/>
    <p:sldId id="288" r:id="rId26"/>
    <p:sldId id="289" r:id="rId27"/>
    <p:sldId id="290"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164"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8E58B3-7413-498D-B609-7102E680B0F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8E1DB42-51AD-4EC2-9702-F57E8DFA1C8F}" type="datetimeFigureOut">
              <a:rPr lang="ru-RU" smtClean="0"/>
              <a:pPr/>
              <a:t>05.02.2013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28E58B3-7413-498D-B609-7102E680B0F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6000"/>
            <a:duotone>
              <a:schemeClr val="bg2">
                <a:shade val="90000"/>
                <a:satMod val="150000"/>
              </a:schemeClr>
              <a:schemeClr val="bg2">
                <a:tint val="88000"/>
                <a:satMod val="150000"/>
              </a:schemeClr>
            </a:duotone>
            <a:lum/>
          </a:blip>
          <a:srcRect/>
          <a:tile tx="0" ty="0" sx="65000" sy="65000" flip="none" algn="tl"/>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E1DB42-51AD-4EC2-9702-F57E8DFA1C8F}" type="datetimeFigureOut">
              <a:rPr lang="ru-RU" smtClean="0"/>
              <a:pPr/>
              <a:t>05.02.2013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28E58B3-7413-498D-B609-7102E680B0F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857224" y="714356"/>
            <a:ext cx="7772400" cy="2857519"/>
          </a:xfrm>
          <a:ln>
            <a:noFill/>
          </a:ln>
          <a:effectLst>
            <a:glow rad="139700">
              <a:schemeClr val="accent4">
                <a:satMod val="175000"/>
                <a:alpha val="40000"/>
              </a:schemeClr>
            </a:glow>
            <a:outerShdw blurRad="50800" dist="38100" algn="l" rotWithShape="0">
              <a:prstClr val="black">
                <a:alpha val="40000"/>
              </a:prstClr>
            </a:outerShdw>
          </a:effectLst>
          <a:scene3d>
            <a:camera prst="obliqueBottomLeft"/>
            <a:lightRig rig="threePt" dir="t"/>
          </a:scene3d>
        </p:spPr>
        <p:txBody>
          <a:bodyPr>
            <a:normAutofit/>
          </a:bodyPr>
          <a:lstStyle/>
          <a:p>
            <a:pPr algn="ctr"/>
            <a:r>
              <a:rPr lang="ru-RU" sz="3600" b="1" dirty="0" err="1" smtClean="0">
                <a:solidFill>
                  <a:schemeClr val="accent2">
                    <a:lumMod val="50000"/>
                  </a:schemeClr>
                </a:solidFill>
                <a:effectLst>
                  <a:outerShdw blurRad="38100" dist="38100" dir="2700000" algn="tl">
                    <a:srgbClr val="000000">
                      <a:alpha val="43137"/>
                    </a:srgbClr>
                  </a:outerShdw>
                </a:effectLst>
                <a:latin typeface="Georgia" pitchFamily="18" charset="0"/>
              </a:rPr>
              <a:t>Ассертивное</a:t>
            </a:r>
            <a:r>
              <a:rPr lang="ru-RU" sz="3600" b="1" dirty="0" smtClean="0">
                <a:solidFill>
                  <a:schemeClr val="accent2">
                    <a:lumMod val="50000"/>
                  </a:schemeClr>
                </a:solidFill>
                <a:effectLst>
                  <a:outerShdw blurRad="38100" dist="38100" dir="2700000" algn="tl">
                    <a:srgbClr val="000000">
                      <a:alpha val="43137"/>
                    </a:srgbClr>
                  </a:outerShdw>
                </a:effectLst>
                <a:latin typeface="Georgia" pitchFamily="18" charset="0"/>
              </a:rPr>
              <a:t>  поведение </a:t>
            </a:r>
            <a:br>
              <a:rPr lang="ru-RU" sz="3600" b="1" dirty="0" smtClean="0">
                <a:solidFill>
                  <a:schemeClr val="accent2">
                    <a:lumMod val="50000"/>
                  </a:schemeClr>
                </a:solidFill>
                <a:effectLst>
                  <a:outerShdw blurRad="38100" dist="38100" dir="2700000" algn="tl">
                    <a:srgbClr val="000000">
                      <a:alpha val="43137"/>
                    </a:srgbClr>
                  </a:outerShdw>
                </a:effectLst>
                <a:latin typeface="Georgia" pitchFamily="18" charset="0"/>
              </a:rPr>
            </a:br>
            <a:r>
              <a:rPr lang="ru-RU" sz="3600" b="1" dirty="0" smtClean="0">
                <a:solidFill>
                  <a:schemeClr val="accent2">
                    <a:lumMod val="50000"/>
                  </a:schemeClr>
                </a:solidFill>
                <a:effectLst>
                  <a:outerShdw blurRad="38100" dist="38100" dir="2700000" algn="tl">
                    <a:srgbClr val="000000">
                      <a:alpha val="43137"/>
                    </a:srgbClr>
                  </a:outerShdw>
                </a:effectLst>
                <a:latin typeface="Georgia" pitchFamily="18" charset="0"/>
              </a:rPr>
              <a:t>и  права  </a:t>
            </a:r>
            <a:r>
              <a:rPr lang="ru-RU" sz="3600" b="1" dirty="0" err="1" smtClean="0">
                <a:solidFill>
                  <a:schemeClr val="accent2">
                    <a:lumMod val="50000"/>
                  </a:schemeClr>
                </a:solidFill>
                <a:effectLst>
                  <a:outerShdw blurRad="38100" dist="38100" dir="2700000" algn="tl">
                    <a:srgbClr val="000000">
                      <a:alpha val="43137"/>
                    </a:srgbClr>
                  </a:outerShdw>
                </a:effectLst>
                <a:latin typeface="Georgia" pitchFamily="18" charset="0"/>
              </a:rPr>
              <a:t>ассертивной</a:t>
            </a:r>
            <a:r>
              <a:rPr lang="ru-RU" sz="3600" b="1" dirty="0" smtClean="0">
                <a:solidFill>
                  <a:schemeClr val="accent2">
                    <a:lumMod val="50000"/>
                  </a:schemeClr>
                </a:solidFill>
                <a:effectLst>
                  <a:outerShdw blurRad="38100" dist="38100" dir="2700000" algn="tl">
                    <a:srgbClr val="000000">
                      <a:alpha val="43137"/>
                    </a:srgbClr>
                  </a:outerShdw>
                </a:effectLst>
                <a:latin typeface="Georgia" pitchFamily="18" charset="0"/>
              </a:rPr>
              <a:t>  личности</a:t>
            </a:r>
            <a:endParaRPr lang="ru-RU" sz="3600" b="1" dirty="0">
              <a:solidFill>
                <a:schemeClr val="accent2">
                  <a:lumMod val="50000"/>
                </a:schemeClr>
              </a:solidFill>
              <a:effectLst>
                <a:outerShdw blurRad="38100" dist="38100" dir="2700000" algn="tl">
                  <a:srgbClr val="000000">
                    <a:alpha val="43137"/>
                  </a:srgbClr>
                </a:outerShdw>
              </a:effectLst>
              <a:latin typeface="Georgia" pitchFamily="18" charset="0"/>
            </a:endParaRPr>
          </a:p>
        </p:txBody>
      </p:sp>
      <p:sp>
        <p:nvSpPr>
          <p:cNvPr id="7" name="Подзаголовок 6"/>
          <p:cNvSpPr>
            <a:spLocks noGrp="1"/>
          </p:cNvSpPr>
          <p:nvPr>
            <p:ph type="subTitle" idx="1"/>
          </p:nvPr>
        </p:nvSpPr>
        <p:spPr>
          <a:xfrm>
            <a:off x="1371600" y="4572008"/>
            <a:ext cx="7343804" cy="1714512"/>
          </a:xfrm>
        </p:spPr>
        <p:txBody>
          <a:bodyPr>
            <a:normAutofit/>
          </a:bodyPr>
          <a:lstStyle/>
          <a:p>
            <a:pPr algn="r"/>
            <a:r>
              <a:rPr lang="ru-RU" sz="1600" b="1" dirty="0" smtClean="0">
                <a:solidFill>
                  <a:schemeClr val="accent2">
                    <a:lumMod val="50000"/>
                  </a:schemeClr>
                </a:solidFill>
                <a:latin typeface="Georgia" pitchFamily="18" charset="0"/>
              </a:rPr>
              <a:t>Семакина Елена  Викторовна,</a:t>
            </a:r>
          </a:p>
          <a:p>
            <a:pPr algn="r"/>
            <a:r>
              <a:rPr lang="ru-RU" sz="1600" b="1" dirty="0" smtClean="0">
                <a:solidFill>
                  <a:schemeClr val="accent2">
                    <a:lumMod val="50000"/>
                  </a:schemeClr>
                </a:solidFill>
                <a:latin typeface="Georgia" pitchFamily="18" charset="0"/>
              </a:rPr>
              <a:t>соц. педагог, педагог-психолог </a:t>
            </a:r>
          </a:p>
          <a:p>
            <a:r>
              <a:rPr lang="ru-RU" sz="1600" b="1" dirty="0" smtClean="0">
                <a:solidFill>
                  <a:schemeClr val="accent2">
                    <a:lumMod val="50000"/>
                  </a:schemeClr>
                </a:solidFill>
                <a:latin typeface="Georgia" pitchFamily="18" charset="0"/>
              </a:rPr>
              <a:t>МБОУ  ЦПМСС </a:t>
            </a:r>
          </a:p>
          <a:p>
            <a:r>
              <a:rPr lang="ru-RU" sz="1600" b="1" dirty="0" err="1" smtClean="0">
                <a:solidFill>
                  <a:schemeClr val="accent2">
                    <a:lumMod val="50000"/>
                  </a:schemeClr>
                </a:solidFill>
                <a:latin typeface="Georgia" pitchFamily="18" charset="0"/>
              </a:rPr>
              <a:t>Ленинск-Кузнецкого</a:t>
            </a:r>
            <a:r>
              <a:rPr lang="ru-RU" sz="1600" b="1" dirty="0" smtClean="0">
                <a:solidFill>
                  <a:schemeClr val="accent2">
                    <a:lumMod val="50000"/>
                  </a:schemeClr>
                </a:solidFill>
                <a:latin typeface="Georgia" pitchFamily="18" charset="0"/>
              </a:rPr>
              <a:t> района</a:t>
            </a:r>
          </a:p>
          <a:p>
            <a:pPr algn="r"/>
            <a:endParaRPr lang="ru-RU" sz="1600" b="1" dirty="0" smtClean="0">
              <a:solidFill>
                <a:schemeClr val="accent2">
                  <a:lumMod val="50000"/>
                </a:schemeClr>
              </a:solidFill>
              <a:latin typeface="Georgia"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500042"/>
            <a:ext cx="6615130" cy="571504"/>
          </a:xfrm>
        </p:spPr>
        <p:txBody>
          <a:bodyPr>
            <a:normAutofit/>
          </a:bodyPr>
          <a:lstStyle/>
          <a:p>
            <a:r>
              <a:rPr lang="ru-RU" sz="2000" b="1" dirty="0" smtClean="0">
                <a:solidFill>
                  <a:srgbClr val="002060"/>
                </a:solidFill>
                <a:latin typeface="Arial" pitchFamily="34" charset="0"/>
                <a:cs typeface="Arial" pitchFamily="34" charset="0"/>
              </a:rPr>
              <a:t>АССЕРТИВНОЕ ПОВЕДЕНИЕ</a:t>
            </a:r>
            <a:endParaRPr lang="ru-RU" sz="2000"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500034" y="1214422"/>
            <a:ext cx="8215370" cy="5643578"/>
          </a:xfrm>
        </p:spPr>
        <p:txBody>
          <a:bodyPr>
            <a:normAutofit fontScale="62500" lnSpcReduction="20000"/>
          </a:bodyPr>
          <a:lstStyle/>
          <a:p>
            <a:pPr>
              <a:buNone/>
            </a:pPr>
            <a:r>
              <a:rPr lang="ru-RU" sz="2000" b="1" dirty="0" smtClean="0">
                <a:solidFill>
                  <a:srgbClr val="002060"/>
                </a:solidFill>
                <a:latin typeface="Arial" pitchFamily="34" charset="0"/>
                <a:cs typeface="Arial" pitchFamily="34" charset="0"/>
              </a:rPr>
              <a:t>ВЕРБАЛЬНЫЕ И НЕВЕРБАЛЬНЫЕ ХАРАКТЕРИСТИКИ:</a:t>
            </a:r>
          </a:p>
          <a:p>
            <a:pPr>
              <a:buNone/>
            </a:pPr>
            <a:r>
              <a:rPr lang="ru-RU" sz="2000" b="1"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 Активное слушание</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Твердый, спокойный голос</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Прямой контакт глаз</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Прямая, сбалансированная, открытая позиция тела</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Громкость голоса, подходящая к ситуации</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Использование: «Я», «Я люблю, хочу...», «Я не хочу...»</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Фразы сотрудничества: «А что Вы думаете по этому поводу?»</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 Подчеркнутые утверждения заинтересованности: «Мне бы очень хотелось...»</a:t>
            </a:r>
          </a:p>
          <a:p>
            <a:pPr>
              <a:buNone/>
            </a:pPr>
            <a:r>
              <a:rPr lang="ru-RU" sz="1800" b="1" dirty="0" smtClean="0">
                <a:solidFill>
                  <a:srgbClr val="002060"/>
                </a:solidFill>
                <a:latin typeface="Arial" pitchFamily="34" charset="0"/>
                <a:cs typeface="Arial" pitchFamily="34" charset="0"/>
              </a:rPr>
              <a:t>ВЫГОДА: </a:t>
            </a:r>
          </a:p>
          <a:p>
            <a:pPr>
              <a:buNone/>
            </a:pPr>
            <a:r>
              <a:rPr lang="ru-RU" sz="1800" b="1"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Чем больше Вы отстаиваете себя и действуете в манере, которую Вы уважаете, тем выше Ваше самоуважение. Ваши шансы получить от жизни то, что Вы хотите, увеличиваются, если другие понимают, что Вы хотите и то, что Вы защищаете Ваши права и потребности. Если Вы прямо выражаете чувства негодования, то отрицательные эмоции не накапливаются. Не испытывая болезненного чувства застенчивости и тревоги и не тратя силы на самозащиту, Вы можете видеть, слышать и любить более легко.</a:t>
            </a:r>
          </a:p>
          <a:p>
            <a:pPr>
              <a:buNone/>
            </a:pPr>
            <a:r>
              <a:rPr lang="ru-RU" sz="1800" b="1" dirty="0" smtClean="0">
                <a:solidFill>
                  <a:srgbClr val="002060"/>
                </a:solidFill>
                <a:latin typeface="Arial" pitchFamily="34" charset="0"/>
                <a:cs typeface="Arial" pitchFamily="34" charset="0"/>
              </a:rPr>
              <a:t>РАСПЛАТА: </a:t>
            </a:r>
            <a:r>
              <a:rPr lang="ru-RU" dirty="0" smtClean="0">
                <a:solidFill>
                  <a:srgbClr val="002060"/>
                </a:solidFill>
                <a:latin typeface="Arial" pitchFamily="34" charset="0"/>
                <a:cs typeface="Arial" pitchFamily="34" charset="0"/>
              </a:rPr>
              <a:t/>
            </a:r>
            <a:br>
              <a:rPr lang="ru-RU" dirty="0" smtClean="0">
                <a:solidFill>
                  <a:srgbClr val="002060"/>
                </a:solidFill>
                <a:latin typeface="Arial" pitchFamily="34" charset="0"/>
                <a:cs typeface="Arial" pitchFamily="34" charset="0"/>
              </a:rPr>
            </a:br>
            <a:r>
              <a:rPr lang="ru-RU" dirty="0" smtClean="0">
                <a:solidFill>
                  <a:srgbClr val="002060"/>
                </a:solidFill>
                <a:latin typeface="Arial" pitchFamily="34" charset="0"/>
                <a:cs typeface="Arial" pitchFamily="34" charset="0"/>
              </a:rPr>
              <a:t>Друзья могут воспользоваться Вашим самоутверждением и могут саботировать Вашу вновь приобретенную </a:t>
            </a:r>
            <a:r>
              <a:rPr lang="ru-RU" dirty="0" err="1" smtClean="0">
                <a:solidFill>
                  <a:srgbClr val="002060"/>
                </a:solidFill>
                <a:latin typeface="Arial" pitchFamily="34" charset="0"/>
                <a:cs typeface="Arial" pitchFamily="34" charset="0"/>
              </a:rPr>
              <a:t>ассертивность</a:t>
            </a:r>
            <a:r>
              <a:rPr lang="ru-RU" dirty="0" smtClean="0">
                <a:solidFill>
                  <a:srgbClr val="002060"/>
                </a:solidFill>
                <a:latin typeface="Arial" pitchFamily="34" charset="0"/>
                <a:cs typeface="Arial" pitchFamily="34" charset="0"/>
              </a:rPr>
              <a:t>. Вы переформулируете Ваши убеждения и делаете переоценку ценностей, сформировавшихся с детства. Это может вызывать сопротивление. </a:t>
            </a:r>
          </a:p>
          <a:p>
            <a:pPr>
              <a:buNone/>
            </a:pPr>
            <a:endParaRPr lang="ru-RU" dirty="0" smtClean="0">
              <a:solidFill>
                <a:srgbClr val="002060"/>
              </a:solidFill>
              <a:latin typeface="Arial" pitchFamily="34" charset="0"/>
              <a:cs typeface="Arial" pitchFamily="34" charset="0"/>
            </a:endParaRPr>
          </a:p>
          <a:p>
            <a:pPr algn="ctr">
              <a:buNone/>
            </a:pPr>
            <a:r>
              <a:rPr lang="ru-RU" sz="3600" i="1" dirty="0" smtClean="0">
                <a:solidFill>
                  <a:srgbClr val="002060"/>
                </a:solidFill>
                <a:latin typeface="Arial" pitchFamily="34" charset="0"/>
                <a:cs typeface="Arial" pitchFamily="34" charset="0"/>
              </a:rPr>
              <a:t> </a:t>
            </a:r>
            <a:r>
              <a:rPr lang="ru-RU" sz="3600" i="1" dirty="0" err="1" smtClean="0">
                <a:solidFill>
                  <a:srgbClr val="002060"/>
                </a:solidFill>
                <a:latin typeface="Arial" pitchFamily="34" charset="0"/>
                <a:cs typeface="Arial" pitchFamily="34" charset="0"/>
              </a:rPr>
              <a:t>Ассертивные</a:t>
            </a:r>
            <a:r>
              <a:rPr lang="ru-RU" sz="3600" i="1" dirty="0" smtClean="0">
                <a:solidFill>
                  <a:srgbClr val="002060"/>
                </a:solidFill>
                <a:latin typeface="Arial" pitchFamily="34" charset="0"/>
                <a:cs typeface="Arial" pitchFamily="34" charset="0"/>
              </a:rPr>
              <a:t> люди - это уверенные в себе люди, которые просто счастливы быть самими собой</a:t>
            </a:r>
            <a:r>
              <a:rPr lang="ru-RU" dirty="0" smtClean="0"/>
              <a:t/>
            </a:r>
            <a:br>
              <a:rPr lang="ru-RU" dirty="0" smtClean="0"/>
            </a:br>
            <a:endParaRPr lang="ru-RU" dirty="0">
              <a:solidFill>
                <a:srgbClr val="002060"/>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285884"/>
          </a:xfrm>
        </p:spPr>
        <p:txBody>
          <a:bodyPr>
            <a:normAutofit/>
          </a:bodyPr>
          <a:lstStyle/>
          <a:p>
            <a:pPr algn="ctr"/>
            <a:r>
              <a:rPr lang="ru-RU" sz="2800" b="1" dirty="0" smtClean="0">
                <a:solidFill>
                  <a:schemeClr val="accent2">
                    <a:lumMod val="50000"/>
                  </a:schemeClr>
                </a:solidFill>
                <a:latin typeface="+mn-lt"/>
                <a:cs typeface="Arial" pitchFamily="34" charset="0"/>
              </a:rPr>
              <a:t>БАЗОВЫЕ ПРАВА </a:t>
            </a:r>
            <a:br>
              <a:rPr lang="ru-RU" sz="2800" b="1" dirty="0" smtClean="0">
                <a:solidFill>
                  <a:schemeClr val="accent2">
                    <a:lumMod val="50000"/>
                  </a:schemeClr>
                </a:solidFill>
                <a:latin typeface="+mn-lt"/>
                <a:cs typeface="Arial" pitchFamily="34" charset="0"/>
              </a:rPr>
            </a:br>
            <a:r>
              <a:rPr lang="ru-RU" sz="2800" b="1" dirty="0" smtClean="0">
                <a:solidFill>
                  <a:schemeClr val="accent2">
                    <a:lumMod val="50000"/>
                  </a:schemeClr>
                </a:solidFill>
                <a:latin typeface="+mn-lt"/>
                <a:cs typeface="Arial" pitchFamily="34" charset="0"/>
              </a:rPr>
              <a:t>АССЕРТИВНОЙ ЛИЧНОСТИ</a:t>
            </a:r>
            <a:endParaRPr lang="ru-RU" sz="2800" dirty="0">
              <a:solidFill>
                <a:schemeClr val="accent2">
                  <a:lumMod val="50000"/>
                </a:schemeClr>
              </a:solidFill>
              <a:latin typeface="+mn-lt"/>
              <a:cs typeface="Arial" pitchFamily="34" charset="0"/>
            </a:endParaRPr>
          </a:p>
        </p:txBody>
      </p:sp>
      <p:sp>
        <p:nvSpPr>
          <p:cNvPr id="3" name="Содержимое 2"/>
          <p:cNvSpPr>
            <a:spLocks noGrp="1"/>
          </p:cNvSpPr>
          <p:nvPr>
            <p:ph idx="1"/>
          </p:nvPr>
        </p:nvSpPr>
        <p:spPr>
          <a:xfrm>
            <a:off x="457200" y="1357298"/>
            <a:ext cx="8229600" cy="5500702"/>
          </a:xfrm>
        </p:spPr>
        <p:txBody>
          <a:bodyPr>
            <a:normAutofit fontScale="47500" lnSpcReduction="20000"/>
          </a:bodyPr>
          <a:lstStyle/>
          <a:p>
            <a:pPr>
              <a:lnSpc>
                <a:spcPct val="120000"/>
              </a:lnSpc>
              <a:buNone/>
            </a:pPr>
            <a:r>
              <a:rPr lang="ru-RU" dirty="0" smtClean="0">
                <a:solidFill>
                  <a:schemeClr val="bg2">
                    <a:lumMod val="50000"/>
                  </a:schemeClr>
                </a:solidFill>
                <a:latin typeface="Arial" pitchFamily="34" charset="0"/>
                <a:cs typeface="Arial" pitchFamily="34" charset="0"/>
              </a:rPr>
              <a:t/>
            </a:r>
            <a:br>
              <a:rPr lang="ru-RU" dirty="0" smtClean="0">
                <a:solidFill>
                  <a:schemeClr val="bg2">
                    <a:lumMod val="50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выражать свои чувства</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выражать свои мнения и убеждения</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говорить «да» или «нет»</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менять свое мнение</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сказать «Я не понимаю»</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просто быть самим собой и не подстраиваться </a:t>
            </a:r>
            <a:r>
              <a:rPr lang="en-US" sz="3400" b="1" i="1" dirty="0" smtClean="0">
                <a:solidFill>
                  <a:schemeClr val="bg1">
                    <a:lumMod val="85000"/>
                    <a:lumOff val="15000"/>
                  </a:schemeClr>
                </a:solidFill>
                <a:latin typeface="Georgia" pitchFamily="18" charset="0"/>
                <a:cs typeface="Arial" pitchFamily="34" charset="0"/>
              </a:rPr>
              <a:t> </a:t>
            </a:r>
          </a:p>
          <a:p>
            <a:pPr>
              <a:lnSpc>
                <a:spcPct val="120000"/>
              </a:lnSpc>
              <a:buFont typeface="Wingdings" pitchFamily="2" charset="2"/>
              <a:buChar char="Ø"/>
            </a:pPr>
            <a:r>
              <a:rPr lang="en-US" sz="3400" b="1" i="1" dirty="0" smtClean="0">
                <a:solidFill>
                  <a:schemeClr val="bg1">
                    <a:lumMod val="85000"/>
                    <a:lumOff val="15000"/>
                  </a:schemeClr>
                </a:solidFill>
                <a:latin typeface="Georgia" pitchFamily="18" charset="0"/>
                <a:cs typeface="Arial" pitchFamily="34" charset="0"/>
              </a:rPr>
              <a:t>                                     </a:t>
            </a:r>
            <a:r>
              <a:rPr lang="ru-RU" sz="3400" b="1" i="1" dirty="0" smtClean="0">
                <a:solidFill>
                  <a:schemeClr val="bg1">
                    <a:lumMod val="85000"/>
                    <a:lumOff val="15000"/>
                  </a:schemeClr>
                </a:solidFill>
                <a:latin typeface="Georgia" pitchFamily="18" charset="0"/>
                <a:cs typeface="Arial" pitchFamily="34" charset="0"/>
              </a:rPr>
              <a:t>под других людей</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не брать на себя ответственность за проблемы </a:t>
            </a:r>
            <a:endParaRPr lang="en-US" sz="3400" b="1" i="1" dirty="0" smtClean="0">
              <a:solidFill>
                <a:schemeClr val="bg1">
                  <a:lumMod val="85000"/>
                  <a:lumOff val="15000"/>
                </a:schemeClr>
              </a:solidFill>
              <a:latin typeface="Georgia" pitchFamily="18" charset="0"/>
              <a:cs typeface="Arial" pitchFamily="34" charset="0"/>
            </a:endParaRPr>
          </a:p>
          <a:p>
            <a:pPr>
              <a:lnSpc>
                <a:spcPct val="120000"/>
              </a:lnSpc>
              <a:buFont typeface="Wingdings" pitchFamily="2" charset="2"/>
              <a:buChar char="Ø"/>
            </a:pPr>
            <a:r>
              <a:rPr lang="en-US" sz="3400" b="1" i="1" dirty="0" smtClean="0">
                <a:solidFill>
                  <a:schemeClr val="bg1">
                    <a:lumMod val="85000"/>
                    <a:lumOff val="15000"/>
                  </a:schemeClr>
                </a:solidFill>
                <a:latin typeface="Georgia" pitchFamily="18" charset="0"/>
                <a:cs typeface="Arial" pitchFamily="34" charset="0"/>
              </a:rPr>
              <a:t>                                     </a:t>
            </a:r>
            <a:r>
              <a:rPr lang="ru-RU" sz="3400" b="1" i="1" dirty="0" smtClean="0">
                <a:solidFill>
                  <a:schemeClr val="bg1">
                    <a:lumMod val="85000"/>
                    <a:lumOff val="15000"/>
                  </a:schemeClr>
                </a:solidFill>
                <a:latin typeface="Georgia" pitchFamily="18" charset="0"/>
                <a:cs typeface="Arial" pitchFamily="34" charset="0"/>
              </a:rPr>
              <a:t>других людей</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просить о чем-то других</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устанавливать свои собственные приоритеты</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на то, чтобы меня слушали и серьезно ко мне</a:t>
            </a:r>
            <a:endParaRPr lang="en-US" sz="3400" b="1" i="1" dirty="0" smtClean="0">
              <a:solidFill>
                <a:schemeClr val="bg1">
                  <a:lumMod val="85000"/>
                  <a:lumOff val="15000"/>
                </a:schemeClr>
              </a:solidFill>
              <a:latin typeface="Georgia" pitchFamily="18" charset="0"/>
              <a:cs typeface="Arial" pitchFamily="34" charset="0"/>
            </a:endParaRPr>
          </a:p>
          <a:p>
            <a:pPr>
              <a:lnSpc>
                <a:spcPct val="120000"/>
              </a:lnSpc>
              <a:buFont typeface="Wingdings" pitchFamily="2" charset="2"/>
              <a:buChar char="Ø"/>
            </a:pPr>
            <a:r>
              <a:rPr lang="en-US" sz="3400" b="1" i="1" dirty="0" smtClean="0">
                <a:solidFill>
                  <a:schemeClr val="bg1">
                    <a:lumMod val="85000"/>
                    <a:lumOff val="15000"/>
                  </a:schemeClr>
                </a:solidFill>
                <a:latin typeface="Georgia" pitchFamily="18" charset="0"/>
                <a:cs typeface="Arial" pitchFamily="34" charset="0"/>
              </a:rPr>
              <a:t>                                </a:t>
            </a:r>
            <a:r>
              <a:rPr lang="ru-RU" sz="3400" b="1" i="1" dirty="0" smtClean="0">
                <a:solidFill>
                  <a:schemeClr val="bg1">
                    <a:lumMod val="85000"/>
                    <a:lumOff val="15000"/>
                  </a:schemeClr>
                </a:solidFill>
                <a:latin typeface="Georgia" pitchFamily="18" charset="0"/>
                <a:cs typeface="Arial" pitchFamily="34" charset="0"/>
              </a:rPr>
              <a:t> </a:t>
            </a:r>
            <a:r>
              <a:rPr lang="en-US" sz="3400" b="1" i="1" dirty="0" smtClean="0">
                <a:solidFill>
                  <a:schemeClr val="bg1">
                    <a:lumMod val="85000"/>
                    <a:lumOff val="15000"/>
                  </a:schemeClr>
                </a:solidFill>
                <a:latin typeface="Georgia" pitchFamily="18" charset="0"/>
                <a:cs typeface="Arial" pitchFamily="34" charset="0"/>
              </a:rPr>
              <a:t>    </a:t>
            </a:r>
            <a:r>
              <a:rPr lang="ru-RU" sz="3400" b="1" i="1" dirty="0" smtClean="0">
                <a:solidFill>
                  <a:schemeClr val="bg1">
                    <a:lumMod val="85000"/>
                    <a:lumOff val="15000"/>
                  </a:schemeClr>
                </a:solidFill>
                <a:latin typeface="Georgia" pitchFamily="18" charset="0"/>
                <a:cs typeface="Arial" pitchFamily="34" charset="0"/>
              </a:rPr>
              <a:t>относились</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делать ошибки и чувствовать себя комфортно, </a:t>
            </a:r>
            <a:endParaRPr lang="en-US" sz="3400" b="1" i="1" dirty="0" smtClean="0">
              <a:solidFill>
                <a:schemeClr val="bg1">
                  <a:lumMod val="85000"/>
                  <a:lumOff val="15000"/>
                </a:schemeClr>
              </a:solidFill>
              <a:latin typeface="Georgia" pitchFamily="18" charset="0"/>
              <a:cs typeface="Arial" pitchFamily="34" charset="0"/>
            </a:endParaRPr>
          </a:p>
          <a:p>
            <a:pPr>
              <a:lnSpc>
                <a:spcPct val="120000"/>
              </a:lnSpc>
              <a:buFont typeface="Wingdings" pitchFamily="2" charset="2"/>
              <a:buChar char="Ø"/>
            </a:pPr>
            <a:r>
              <a:rPr lang="en-US" sz="3400" b="1" i="1" dirty="0" smtClean="0">
                <a:solidFill>
                  <a:schemeClr val="bg1">
                    <a:lumMod val="85000"/>
                    <a:lumOff val="15000"/>
                  </a:schemeClr>
                </a:solidFill>
                <a:latin typeface="Georgia" pitchFamily="18" charset="0"/>
                <a:cs typeface="Arial" pitchFamily="34" charset="0"/>
              </a:rPr>
              <a:t>                                      </a:t>
            </a:r>
            <a:r>
              <a:rPr lang="ru-RU" sz="3400" b="1" i="1" dirty="0" smtClean="0">
                <a:solidFill>
                  <a:schemeClr val="bg1">
                    <a:lumMod val="85000"/>
                    <a:lumOff val="15000"/>
                  </a:schemeClr>
                </a:solidFill>
                <a:latin typeface="Georgia" pitchFamily="18" charset="0"/>
                <a:cs typeface="Arial" pitchFamily="34" charset="0"/>
              </a:rPr>
              <a:t>признавая их</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быть нелогичным, принимая решения</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сказать «Мне все равно»</a:t>
            </a:r>
            <a:r>
              <a:rPr lang="ru-RU" sz="3400" dirty="0" smtClean="0">
                <a:solidFill>
                  <a:schemeClr val="bg1">
                    <a:lumMod val="85000"/>
                    <a:lumOff val="15000"/>
                  </a:schemeClr>
                </a:solidFill>
                <a:latin typeface="Arial" pitchFamily="34" charset="0"/>
                <a:cs typeface="Arial" pitchFamily="34" charset="0"/>
              </a:rPr>
              <a:t/>
            </a:r>
            <a:br>
              <a:rPr lang="ru-RU" sz="3400" dirty="0" smtClean="0">
                <a:solidFill>
                  <a:schemeClr val="bg1">
                    <a:lumMod val="85000"/>
                    <a:lumOff val="15000"/>
                  </a:schemeClr>
                </a:solidFill>
                <a:latin typeface="Arial" pitchFamily="34" charset="0"/>
                <a:cs typeface="Arial" pitchFamily="34" charset="0"/>
              </a:rPr>
            </a:br>
            <a:r>
              <a:rPr lang="ru-RU" sz="3400" dirty="0" smtClean="0">
                <a:solidFill>
                  <a:schemeClr val="bg1">
                    <a:lumMod val="85000"/>
                    <a:lumOff val="15000"/>
                  </a:schemeClr>
                </a:solidFill>
                <a:latin typeface="Arial" pitchFamily="34" charset="0"/>
                <a:cs typeface="Arial" pitchFamily="34" charset="0"/>
              </a:rPr>
              <a:t>- У меня есть право </a:t>
            </a:r>
            <a:r>
              <a:rPr lang="ru-RU" sz="3400" b="1" i="1" dirty="0" smtClean="0">
                <a:solidFill>
                  <a:schemeClr val="bg1">
                    <a:lumMod val="85000"/>
                    <a:lumOff val="15000"/>
                  </a:schemeClr>
                </a:solidFill>
                <a:latin typeface="Georgia" pitchFamily="18" charset="0"/>
                <a:cs typeface="Arial" pitchFamily="34" charset="0"/>
              </a:rPr>
              <a:t>быть несчастным или счастливым</a:t>
            </a:r>
          </a:p>
          <a:p>
            <a:pPr>
              <a:lnSpc>
                <a:spcPct val="120000"/>
              </a:lnSpc>
              <a:buFont typeface="Wingdings" pitchFamily="2" charset="2"/>
              <a:buChar char="§"/>
            </a:pPr>
            <a:endParaRPr lang="ru-RU" sz="3400" dirty="0">
              <a:solidFill>
                <a:schemeClr val="bg1">
                  <a:lumMod val="85000"/>
                  <a:lumOff val="15000"/>
                </a:schemeClr>
              </a:solidFill>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00132"/>
          </a:xfrm>
        </p:spPr>
        <p:txBody>
          <a:bodyPr>
            <a:normAutofit/>
          </a:bodyPr>
          <a:lstStyle/>
          <a:p>
            <a:pPr algn="ctr"/>
            <a:r>
              <a:rPr lang="ru-RU" sz="2400" b="1" dirty="0" smtClean="0">
                <a:solidFill>
                  <a:schemeClr val="accent2">
                    <a:lumMod val="50000"/>
                  </a:schemeClr>
                </a:solidFill>
                <a:latin typeface="Georgia" pitchFamily="18" charset="0"/>
              </a:rPr>
              <a:t>Права </a:t>
            </a:r>
            <a:r>
              <a:rPr lang="ru-RU" sz="2400" b="1" dirty="0" err="1" smtClean="0">
                <a:solidFill>
                  <a:schemeClr val="accent2">
                    <a:lumMod val="50000"/>
                  </a:schemeClr>
                </a:solidFill>
                <a:latin typeface="Georgia" pitchFamily="18" charset="0"/>
              </a:rPr>
              <a:t>ассертивной</a:t>
            </a:r>
            <a:r>
              <a:rPr lang="ru-RU" sz="2400" b="1" dirty="0" smtClean="0">
                <a:solidFill>
                  <a:schemeClr val="accent2">
                    <a:lumMod val="50000"/>
                  </a:schemeClr>
                </a:solidFill>
                <a:latin typeface="Georgia" pitchFamily="18" charset="0"/>
              </a:rPr>
              <a:t>  личности </a:t>
            </a:r>
            <a:r>
              <a:rPr lang="ru-RU" sz="2400" b="1" dirty="0" smtClean="0">
                <a:solidFill>
                  <a:schemeClr val="bg2">
                    <a:lumMod val="50000"/>
                  </a:schemeClr>
                </a:solidFill>
                <a:latin typeface="Georgia" pitchFamily="18" charset="0"/>
              </a:rPr>
              <a:t>позволяют</a:t>
            </a:r>
            <a:endParaRPr lang="ru-RU" sz="2400" b="1" dirty="0">
              <a:solidFill>
                <a:schemeClr val="bg2">
                  <a:lumMod val="50000"/>
                </a:schemeClr>
              </a:solidFill>
              <a:latin typeface="Georgia" pitchFamily="18" charset="0"/>
            </a:endParaRPr>
          </a:p>
        </p:txBody>
      </p:sp>
      <p:sp>
        <p:nvSpPr>
          <p:cNvPr id="3" name="Содержимое 2"/>
          <p:cNvSpPr>
            <a:spLocks noGrp="1"/>
          </p:cNvSpPr>
          <p:nvPr>
            <p:ph idx="1"/>
          </p:nvPr>
        </p:nvSpPr>
        <p:spPr>
          <a:xfrm>
            <a:off x="285720" y="1357298"/>
            <a:ext cx="8229600" cy="5038740"/>
          </a:xfrm>
        </p:spPr>
        <p:txBody>
          <a:bodyPr>
            <a:normAutofit fontScale="92500" lnSpcReduction="10000"/>
          </a:bodyPr>
          <a:lstStyle/>
          <a:p>
            <a:pPr algn="ctr">
              <a:lnSpc>
                <a:spcPct val="120000"/>
              </a:lnSpc>
              <a:buNone/>
            </a:pPr>
            <a:r>
              <a:rPr lang="ru-RU" sz="2400" b="1" dirty="0" smtClean="0">
                <a:solidFill>
                  <a:schemeClr val="bg2">
                    <a:lumMod val="50000"/>
                  </a:schemeClr>
                </a:solidFill>
                <a:latin typeface="Georgia" pitchFamily="18" charset="0"/>
              </a:rPr>
              <a:t>человеку </a:t>
            </a:r>
            <a:r>
              <a:rPr lang="ru-RU" sz="2400" b="1" u="sng" dirty="0" smtClean="0">
                <a:solidFill>
                  <a:schemeClr val="bg2">
                    <a:lumMod val="50000"/>
                  </a:schemeClr>
                </a:solidFill>
                <a:latin typeface="Georgia" pitchFamily="18" charset="0"/>
              </a:rPr>
              <a:t>с одной  стороны</a:t>
            </a:r>
            <a:r>
              <a:rPr lang="ru-RU" sz="2400" b="1" dirty="0" smtClean="0">
                <a:solidFill>
                  <a:schemeClr val="bg2">
                    <a:lumMod val="50000"/>
                  </a:schemeClr>
                </a:solidFill>
                <a:latin typeface="Georgia" pitchFamily="18" charset="0"/>
              </a:rPr>
              <a:t>, быть свободным и независимым, противостоять манипуляциям и агрессии,  тем самым увеличивая уровень счастья и успеха в своей жизни но, </a:t>
            </a:r>
            <a:r>
              <a:rPr lang="ru-RU" sz="2400" b="1" u="sng" dirty="0" smtClean="0">
                <a:solidFill>
                  <a:schemeClr val="bg2">
                    <a:lumMod val="50000"/>
                  </a:schemeClr>
                </a:solidFill>
                <a:latin typeface="Georgia" pitchFamily="18" charset="0"/>
              </a:rPr>
              <a:t>с другой </a:t>
            </a:r>
            <a:r>
              <a:rPr lang="ru-RU" sz="2400" b="1" dirty="0" smtClean="0">
                <a:solidFill>
                  <a:schemeClr val="bg2">
                    <a:lumMod val="50000"/>
                  </a:schemeClr>
                </a:solidFill>
                <a:latin typeface="Georgia" pitchFamily="18" charset="0"/>
              </a:rPr>
              <a:t>– при доведении до крайности могут привести к крайнему индивидуализму и игнорированию интересов окружающих. </a:t>
            </a:r>
          </a:p>
          <a:p>
            <a:pPr algn="ctr">
              <a:lnSpc>
                <a:spcPct val="120000"/>
              </a:lnSpc>
              <a:buNone/>
            </a:pPr>
            <a:r>
              <a:rPr lang="ru-RU" sz="2400" b="1" dirty="0" smtClean="0">
                <a:solidFill>
                  <a:schemeClr val="bg2">
                    <a:lumMod val="50000"/>
                  </a:schemeClr>
                </a:solidFill>
                <a:latin typeface="Georgia" pitchFamily="18" charset="0"/>
              </a:rPr>
              <a:t>Поэтому</a:t>
            </a:r>
            <a:r>
              <a:rPr lang="ru-RU" sz="2400" b="1" dirty="0" smtClean="0">
                <a:solidFill>
                  <a:schemeClr val="tx2">
                    <a:lumMod val="10000"/>
                  </a:schemeClr>
                </a:solidFill>
                <a:latin typeface="Georgia" pitchFamily="18" charset="0"/>
              </a:rPr>
              <a:t> </a:t>
            </a:r>
            <a:r>
              <a:rPr lang="ru-RU" sz="2400" b="1" u="sng" dirty="0" smtClean="0">
                <a:solidFill>
                  <a:schemeClr val="bg2">
                    <a:lumMod val="50000"/>
                  </a:schemeClr>
                </a:solidFill>
                <a:latin typeface="Georgia" pitchFamily="18" charset="0"/>
              </a:rPr>
              <a:t>важно </a:t>
            </a:r>
            <a:r>
              <a:rPr lang="ru-RU" sz="2400" b="1" dirty="0" smtClean="0">
                <a:solidFill>
                  <a:schemeClr val="bg2">
                    <a:lumMod val="50000"/>
                  </a:schemeClr>
                </a:solidFill>
                <a:latin typeface="Georgia" pitchFamily="18" charset="0"/>
              </a:rPr>
              <a:t>соотносить свои интересы </a:t>
            </a:r>
          </a:p>
          <a:p>
            <a:pPr algn="ctr">
              <a:lnSpc>
                <a:spcPct val="120000"/>
              </a:lnSpc>
              <a:buNone/>
            </a:pPr>
            <a:r>
              <a:rPr lang="ru-RU" sz="2400" b="1" dirty="0" smtClean="0">
                <a:solidFill>
                  <a:schemeClr val="bg2">
                    <a:lumMod val="50000"/>
                  </a:schemeClr>
                </a:solidFill>
                <a:latin typeface="Georgia" pitchFamily="18" charset="0"/>
              </a:rPr>
              <a:t>с интересами окружающих и помнить  </a:t>
            </a:r>
          </a:p>
          <a:p>
            <a:pPr algn="ctr">
              <a:lnSpc>
                <a:spcPct val="120000"/>
              </a:lnSpc>
              <a:buNone/>
            </a:pPr>
            <a:r>
              <a:rPr lang="ru-RU" sz="2400" b="1" dirty="0" smtClean="0">
                <a:solidFill>
                  <a:schemeClr val="bg2">
                    <a:lumMod val="50000"/>
                  </a:schemeClr>
                </a:solidFill>
                <a:latin typeface="Georgia" pitchFamily="18" charset="0"/>
              </a:rPr>
              <a:t>«золотое  правило  нравственности»:</a:t>
            </a:r>
            <a:endParaRPr lang="ru-RU" sz="2400" b="1" dirty="0" smtClean="0">
              <a:solidFill>
                <a:srgbClr val="002060"/>
              </a:solidFill>
              <a:latin typeface="Georgia" pitchFamily="18" charset="0"/>
            </a:endParaRPr>
          </a:p>
          <a:p>
            <a:pPr algn="ctr">
              <a:lnSpc>
                <a:spcPct val="120000"/>
              </a:lnSpc>
              <a:buNone/>
            </a:pPr>
            <a:r>
              <a:rPr lang="ru-RU" sz="2400" b="1" dirty="0" smtClean="0">
                <a:solidFill>
                  <a:schemeClr val="bg1">
                    <a:lumMod val="95000"/>
                    <a:lumOff val="5000"/>
                  </a:schemeClr>
                </a:solidFill>
                <a:latin typeface="Georgia" pitchFamily="18" charset="0"/>
              </a:rPr>
              <a:t>«Поступай с другими так же, </a:t>
            </a:r>
          </a:p>
          <a:p>
            <a:pPr algn="ctr">
              <a:lnSpc>
                <a:spcPct val="120000"/>
              </a:lnSpc>
              <a:buNone/>
            </a:pPr>
            <a:r>
              <a:rPr lang="ru-RU" sz="2400" b="1" dirty="0" smtClean="0">
                <a:solidFill>
                  <a:schemeClr val="bg1">
                    <a:lumMod val="95000"/>
                    <a:lumOff val="5000"/>
                  </a:schemeClr>
                </a:solidFill>
                <a:latin typeface="Georgia" pitchFamily="18" charset="0"/>
              </a:rPr>
              <a:t>как бы ты хотел, чтобы поступали с тобой».</a:t>
            </a:r>
          </a:p>
          <a:p>
            <a:pPr algn="ctr">
              <a:buNone/>
            </a:pPr>
            <a:endParaRPr lang="ru-RU" sz="2400" b="1" dirty="0" smtClean="0">
              <a:solidFill>
                <a:schemeClr val="bg2">
                  <a:lumMod val="50000"/>
                </a:schemeClr>
              </a:solidFill>
              <a:latin typeface="Georgia" pitchFamily="18" charset="0"/>
            </a:endParaRPr>
          </a:p>
          <a:p>
            <a:endParaRPr lang="ru-RU" b="1" dirty="0">
              <a:solidFill>
                <a:schemeClr val="bg2">
                  <a:lumMod val="50000"/>
                </a:schemeClr>
              </a:solidFill>
              <a:latin typeface="Georg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214"/>
            <a:ext cx="8229600" cy="2204302"/>
          </a:xfrm>
        </p:spPr>
        <p:txBody>
          <a:bodyPr>
            <a:normAutofit/>
          </a:bodyPr>
          <a:lstStyle/>
          <a:p>
            <a:pPr algn="r"/>
            <a:r>
              <a:rPr lang="ru-RU" sz="2400" b="1" dirty="0" smtClean="0">
                <a:solidFill>
                  <a:schemeClr val="accent2">
                    <a:lumMod val="50000"/>
                  </a:schemeClr>
                </a:solidFill>
                <a:effectLst>
                  <a:outerShdw blurRad="50800" dist="38100" algn="tr" rotWithShape="0">
                    <a:prstClr val="black">
                      <a:alpha val="40000"/>
                    </a:prstClr>
                  </a:outerShdw>
                </a:effectLst>
                <a:latin typeface="+mn-lt"/>
              </a:rPr>
              <a:t>ОСНОВНЫЕ НАВЫКИ АССЕРТИВНОГО ПОВЕДЕНИЯ</a:t>
            </a:r>
            <a:r>
              <a:rPr lang="ru-RU" sz="2400" dirty="0" smtClean="0">
                <a:solidFill>
                  <a:schemeClr val="bg1">
                    <a:lumMod val="85000"/>
                    <a:lumOff val="15000"/>
                  </a:schemeClr>
                </a:solidFill>
                <a:latin typeface="+mn-lt"/>
              </a:rPr>
              <a:t/>
            </a:r>
            <a:br>
              <a:rPr lang="ru-RU" sz="2400" dirty="0" smtClean="0">
                <a:solidFill>
                  <a:schemeClr val="bg1">
                    <a:lumMod val="85000"/>
                    <a:lumOff val="15000"/>
                  </a:schemeClr>
                </a:solidFill>
                <a:latin typeface="+mn-lt"/>
              </a:rPr>
            </a:br>
            <a:endParaRPr lang="ru-RU" sz="2400" dirty="0">
              <a:solidFill>
                <a:schemeClr val="bg1">
                  <a:lumMod val="85000"/>
                  <a:lumOff val="15000"/>
                </a:schemeClr>
              </a:solidFill>
              <a:latin typeface="+mn-lt"/>
            </a:endParaRPr>
          </a:p>
        </p:txBody>
      </p:sp>
      <p:sp>
        <p:nvSpPr>
          <p:cNvPr id="3" name="Содержимое 2"/>
          <p:cNvSpPr>
            <a:spLocks noGrp="1"/>
          </p:cNvSpPr>
          <p:nvPr>
            <p:ph idx="1"/>
          </p:nvPr>
        </p:nvSpPr>
        <p:spPr>
          <a:xfrm>
            <a:off x="457200" y="1714488"/>
            <a:ext cx="8229600" cy="4610112"/>
          </a:xfrm>
        </p:spPr>
        <p:txBody>
          <a:bodyPr>
            <a:normAutofit fontScale="77500" lnSpcReduction="20000"/>
          </a:bodyPr>
          <a:lstStyle/>
          <a:p>
            <a:pPr algn="ctr">
              <a:buNone/>
            </a:pPr>
            <a:r>
              <a:rPr lang="ru-RU" sz="3100" b="1" dirty="0" smtClean="0">
                <a:solidFill>
                  <a:schemeClr val="bg1">
                    <a:lumMod val="85000"/>
                    <a:lumOff val="15000"/>
                  </a:schemeClr>
                </a:solidFill>
              </a:rPr>
              <a:t>Умение решить, насколько </a:t>
            </a:r>
            <a:r>
              <a:rPr lang="ru-RU" sz="3100" b="1" dirty="0" err="1" smtClean="0">
                <a:solidFill>
                  <a:schemeClr val="bg1">
                    <a:lumMod val="85000"/>
                    <a:lumOff val="15000"/>
                  </a:schemeClr>
                </a:solidFill>
              </a:rPr>
              <a:t>ассертивность</a:t>
            </a:r>
            <a:r>
              <a:rPr lang="ru-RU" sz="3100" b="1" dirty="0" smtClean="0">
                <a:solidFill>
                  <a:schemeClr val="bg1">
                    <a:lumMod val="85000"/>
                    <a:lumOff val="15000"/>
                  </a:schemeClr>
                </a:solidFill>
              </a:rPr>
              <a:t> это правильная стратегия в данной ситуации. </a:t>
            </a:r>
            <a:endParaRPr lang="ru-RU" sz="3100" dirty="0" smtClean="0">
              <a:solidFill>
                <a:schemeClr val="bg1">
                  <a:lumMod val="85000"/>
                  <a:lumOff val="15000"/>
                </a:schemeClr>
              </a:solidFill>
            </a:endParaRPr>
          </a:p>
          <a:p>
            <a:pPr>
              <a:buNone/>
            </a:pPr>
            <a:r>
              <a:rPr lang="ru-RU" sz="2300" b="1" dirty="0" smtClean="0">
                <a:solidFill>
                  <a:schemeClr val="bg1">
                    <a:lumMod val="85000"/>
                    <a:lumOff val="15000"/>
                  </a:schemeClr>
                </a:solidFill>
              </a:rPr>
              <a:t>Сначала необходимо подумать о:</a:t>
            </a:r>
          </a:p>
          <a:p>
            <a:pPr lvl="0">
              <a:buNone/>
            </a:pPr>
            <a:r>
              <a:rPr lang="ru-RU" u="sng" dirty="0" smtClean="0">
                <a:solidFill>
                  <a:schemeClr val="bg1">
                    <a:lumMod val="85000"/>
                    <a:lumOff val="15000"/>
                  </a:schemeClr>
                </a:solidFill>
              </a:rPr>
              <a:t>ситуации </a:t>
            </a:r>
            <a:r>
              <a:rPr lang="ru-RU" dirty="0" smtClean="0">
                <a:solidFill>
                  <a:schemeClr val="bg1">
                    <a:lumMod val="85000"/>
                    <a:lumOff val="15000"/>
                  </a:schemeClr>
                </a:solidFill>
              </a:rPr>
              <a:t>– насколько эта ситуация тебя не устраивает или грозит нарушением твоих прав;</a:t>
            </a:r>
          </a:p>
          <a:p>
            <a:pPr lvl="0">
              <a:buNone/>
            </a:pPr>
            <a:r>
              <a:rPr lang="ru-RU" u="sng" dirty="0" smtClean="0">
                <a:solidFill>
                  <a:schemeClr val="bg1">
                    <a:lumMod val="85000"/>
                    <a:lumOff val="15000"/>
                  </a:schemeClr>
                </a:solidFill>
              </a:rPr>
              <a:t>месте </a:t>
            </a:r>
            <a:r>
              <a:rPr lang="ru-RU" dirty="0" smtClean="0">
                <a:solidFill>
                  <a:schemeClr val="bg1">
                    <a:lumMod val="85000"/>
                    <a:lumOff val="15000"/>
                  </a:schemeClr>
                </a:solidFill>
              </a:rPr>
              <a:t>– лучше всего вести себя </a:t>
            </a:r>
            <a:r>
              <a:rPr lang="ru-RU" dirty="0" err="1" smtClean="0">
                <a:solidFill>
                  <a:schemeClr val="bg1">
                    <a:lumMod val="85000"/>
                    <a:lumOff val="15000"/>
                  </a:schemeClr>
                </a:solidFill>
              </a:rPr>
              <a:t>ассертивно</a:t>
            </a:r>
            <a:r>
              <a:rPr lang="ru-RU" dirty="0" smtClean="0">
                <a:solidFill>
                  <a:schemeClr val="bg1">
                    <a:lumMod val="85000"/>
                    <a:lumOff val="15000"/>
                  </a:schemeClr>
                </a:solidFill>
              </a:rPr>
              <a:t> в частных контактах. Однако, если твоим правам угрожают в присутствии людей, мнение которых для тебя важно, не бойся публично применить навыки </a:t>
            </a:r>
            <a:r>
              <a:rPr lang="ru-RU" dirty="0" err="1" smtClean="0">
                <a:solidFill>
                  <a:schemeClr val="bg1">
                    <a:lumMod val="85000"/>
                    <a:lumOff val="15000"/>
                  </a:schemeClr>
                </a:solidFill>
              </a:rPr>
              <a:t>ассертивного</a:t>
            </a:r>
            <a:r>
              <a:rPr lang="ru-RU" dirty="0" smtClean="0">
                <a:solidFill>
                  <a:schemeClr val="bg1">
                    <a:lumMod val="85000"/>
                    <a:lumOff val="15000"/>
                  </a:schemeClr>
                </a:solidFill>
              </a:rPr>
              <a:t> поведения;</a:t>
            </a:r>
          </a:p>
          <a:p>
            <a:pPr lvl="0">
              <a:buNone/>
            </a:pPr>
            <a:r>
              <a:rPr lang="ru-RU" u="sng" dirty="0" smtClean="0">
                <a:solidFill>
                  <a:schemeClr val="bg1">
                    <a:lumMod val="85000"/>
                    <a:lumOff val="15000"/>
                  </a:schemeClr>
                </a:solidFill>
              </a:rPr>
              <a:t>времени </a:t>
            </a:r>
            <a:r>
              <a:rPr lang="ru-RU" dirty="0" smtClean="0">
                <a:solidFill>
                  <a:schemeClr val="bg1">
                    <a:lumMod val="85000"/>
                    <a:lumOff val="15000"/>
                  </a:schemeClr>
                </a:solidFill>
              </a:rPr>
              <a:t>– лучше всего вести себя </a:t>
            </a:r>
            <a:r>
              <a:rPr lang="ru-RU" dirty="0" err="1" smtClean="0">
                <a:solidFill>
                  <a:schemeClr val="bg1">
                    <a:lumMod val="85000"/>
                    <a:lumOff val="15000"/>
                  </a:schemeClr>
                </a:solidFill>
              </a:rPr>
              <a:t>ассертивно</a:t>
            </a:r>
            <a:r>
              <a:rPr lang="ru-RU" dirty="0" smtClean="0">
                <a:solidFill>
                  <a:schemeClr val="bg1">
                    <a:lumMod val="85000"/>
                    <a:lumOff val="15000"/>
                  </a:schemeClr>
                </a:solidFill>
              </a:rPr>
              <a:t> сразу же, как только проблема появилась. Однако необходимо принимать во внимание твое эмоциональное состояние и то, не находишься ли ты в данный момент под влиянием стресса. Помни, что решение проблемы и поиск необходимого компромисса требуют времени;</a:t>
            </a:r>
          </a:p>
          <a:p>
            <a:pPr lvl="0">
              <a:buNone/>
            </a:pPr>
            <a:r>
              <a:rPr lang="ru-RU" u="sng" dirty="0" smtClean="0">
                <a:solidFill>
                  <a:schemeClr val="bg1">
                    <a:lumMod val="85000"/>
                    <a:lumOff val="15000"/>
                  </a:schemeClr>
                </a:solidFill>
              </a:rPr>
              <a:t>об отношениях с собеседником</a:t>
            </a:r>
            <a:r>
              <a:rPr lang="ru-RU" dirty="0" smtClean="0">
                <a:solidFill>
                  <a:schemeClr val="bg1">
                    <a:lumMod val="85000"/>
                    <a:lumOff val="15000"/>
                  </a:schemeClr>
                </a:solidFill>
              </a:rPr>
              <a:t>, – в каких отношениях ты находишься с собеседником?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81772"/>
          </a:xfrm>
        </p:spPr>
        <p:txBody>
          <a:bodyPr>
            <a:normAutofit/>
          </a:bodyPr>
          <a:lstStyle/>
          <a:p>
            <a:pPr algn="r"/>
            <a:r>
              <a:rPr lang="ru-RU" sz="1800" b="1" dirty="0" smtClean="0">
                <a:solidFill>
                  <a:schemeClr val="accent2">
                    <a:lumMod val="50000"/>
                  </a:schemeClr>
                </a:solidFill>
                <a:effectLst>
                  <a:outerShdw blurRad="50800" dist="38100" algn="tr" rotWithShape="0">
                    <a:prstClr val="black">
                      <a:alpha val="40000"/>
                    </a:prstClr>
                  </a:outerShdw>
                </a:effectLst>
                <a:latin typeface="+mn-lt"/>
              </a:rPr>
              <a:t>ОСНОВНЫЕ НАВЫКИ АССЕРТИВНОГО ПОВЕДЕНИЯ</a:t>
            </a:r>
            <a:endParaRPr lang="ru-RU" sz="1800" dirty="0">
              <a:solidFill>
                <a:schemeClr val="accent2">
                  <a:lumMod val="50000"/>
                </a:schemeClr>
              </a:solidFill>
              <a:latin typeface="+mn-lt"/>
            </a:endParaRPr>
          </a:p>
        </p:txBody>
      </p:sp>
      <p:sp>
        <p:nvSpPr>
          <p:cNvPr id="3" name="Содержимое 2"/>
          <p:cNvSpPr>
            <a:spLocks noGrp="1"/>
          </p:cNvSpPr>
          <p:nvPr>
            <p:ph idx="1"/>
          </p:nvPr>
        </p:nvSpPr>
        <p:spPr>
          <a:xfrm>
            <a:off x="457200" y="1428736"/>
            <a:ext cx="8229600" cy="5286412"/>
          </a:xfrm>
        </p:spPr>
        <p:txBody>
          <a:bodyPr>
            <a:normAutofit fontScale="62500" lnSpcReduction="20000"/>
          </a:bodyPr>
          <a:lstStyle/>
          <a:p>
            <a:pPr algn="ctr">
              <a:lnSpc>
                <a:spcPct val="170000"/>
              </a:lnSpc>
              <a:buNone/>
            </a:pPr>
            <a:r>
              <a:rPr lang="ru-RU" sz="3400" b="1" dirty="0" smtClean="0">
                <a:solidFill>
                  <a:schemeClr val="bg1">
                    <a:lumMod val="85000"/>
                    <a:lumOff val="15000"/>
                  </a:schemeClr>
                </a:solidFill>
              </a:rPr>
              <a:t>1. Умение доверять самому себе и думать о себе позитивно.</a:t>
            </a:r>
            <a:endParaRPr lang="ru-RU" sz="3400" dirty="0" smtClean="0">
              <a:solidFill>
                <a:schemeClr val="bg1">
                  <a:lumMod val="85000"/>
                  <a:lumOff val="15000"/>
                </a:schemeClr>
              </a:solidFill>
            </a:endParaRPr>
          </a:p>
          <a:p>
            <a:pPr algn="ctr">
              <a:lnSpc>
                <a:spcPct val="170000"/>
              </a:lnSpc>
              <a:buNone/>
            </a:pPr>
            <a:r>
              <a:rPr lang="ru-RU" sz="2900" b="1" i="1" dirty="0" smtClean="0">
                <a:solidFill>
                  <a:schemeClr val="bg1">
                    <a:lumMod val="85000"/>
                    <a:lumOff val="15000"/>
                  </a:schemeClr>
                </a:solidFill>
              </a:rPr>
              <a:t>Говори сам с собой позитивно</a:t>
            </a:r>
            <a:r>
              <a:rPr lang="ru-RU" sz="2900" b="1" dirty="0" smtClean="0">
                <a:solidFill>
                  <a:schemeClr val="bg1">
                    <a:lumMod val="85000"/>
                    <a:lumOff val="15000"/>
                  </a:schemeClr>
                </a:solidFill>
              </a:rPr>
              <a:t> </a:t>
            </a:r>
          </a:p>
          <a:p>
            <a:pPr>
              <a:buNone/>
            </a:pPr>
            <a:r>
              <a:rPr lang="en-US" i="1" dirty="0" smtClean="0">
                <a:solidFill>
                  <a:schemeClr val="bg1">
                    <a:lumMod val="85000"/>
                    <a:lumOff val="15000"/>
                  </a:schemeClr>
                </a:solidFill>
              </a:rPr>
              <a:t>                             </a:t>
            </a:r>
            <a:r>
              <a:rPr lang="ru-RU" i="1" dirty="0" smtClean="0">
                <a:solidFill>
                  <a:schemeClr val="bg1">
                    <a:lumMod val="85000"/>
                    <a:lumOff val="15000"/>
                  </a:schemeClr>
                </a:solidFill>
              </a:rPr>
              <a:t>Вместо:                                                           Говори:</a:t>
            </a:r>
            <a:endParaRPr lang="ru-RU" dirty="0" smtClean="0">
              <a:solidFill>
                <a:schemeClr val="bg1">
                  <a:lumMod val="85000"/>
                  <a:lumOff val="15000"/>
                </a:schemeClr>
              </a:solidFill>
            </a:endParaRPr>
          </a:p>
          <a:p>
            <a:pPr>
              <a:buNone/>
            </a:pPr>
            <a:r>
              <a:rPr lang="en-US" dirty="0" smtClean="0">
                <a:solidFill>
                  <a:schemeClr val="bg1">
                    <a:lumMod val="85000"/>
                    <a:lumOff val="15000"/>
                  </a:schemeClr>
                </a:solidFill>
              </a:rPr>
              <a:t>                     </a:t>
            </a:r>
            <a:r>
              <a:rPr lang="ru-RU" dirty="0" smtClean="0">
                <a:solidFill>
                  <a:schemeClr val="bg1">
                    <a:lumMod val="85000"/>
                    <a:lumOff val="15000"/>
                  </a:schemeClr>
                </a:solidFill>
              </a:rPr>
              <a:t>Я не смогу сделать                                        Я не сделаю</a:t>
            </a:r>
          </a:p>
          <a:p>
            <a:pPr>
              <a:buNone/>
            </a:pPr>
            <a:r>
              <a:rPr lang="en-US" dirty="0" smtClean="0">
                <a:solidFill>
                  <a:schemeClr val="bg1">
                    <a:lumMod val="85000"/>
                    <a:lumOff val="15000"/>
                  </a:schemeClr>
                </a:solidFill>
              </a:rPr>
              <a:t>                     </a:t>
            </a:r>
            <a:r>
              <a:rPr lang="ru-RU" dirty="0" smtClean="0">
                <a:solidFill>
                  <a:schemeClr val="bg1">
                    <a:lumMod val="85000"/>
                    <a:lumOff val="15000"/>
                  </a:schemeClr>
                </a:solidFill>
              </a:rPr>
              <a:t>Я должен сделать                                          Я решил сделать</a:t>
            </a:r>
          </a:p>
          <a:p>
            <a:pPr>
              <a:buNone/>
            </a:pPr>
            <a:r>
              <a:rPr lang="en-US" dirty="0" smtClean="0">
                <a:solidFill>
                  <a:schemeClr val="bg1">
                    <a:lumMod val="85000"/>
                    <a:lumOff val="15000"/>
                  </a:schemeClr>
                </a:solidFill>
              </a:rPr>
              <a:t>                     </a:t>
            </a:r>
            <a:r>
              <a:rPr lang="ru-RU" dirty="0" smtClean="0">
                <a:solidFill>
                  <a:schemeClr val="bg1">
                    <a:lumMod val="85000"/>
                    <a:lumOff val="15000"/>
                  </a:schemeClr>
                </a:solidFill>
              </a:rPr>
              <a:t>Я обязан сделать                                           Я  могу  сделать</a:t>
            </a:r>
          </a:p>
          <a:p>
            <a:pPr>
              <a:lnSpc>
                <a:spcPct val="170000"/>
              </a:lnSpc>
              <a:buNone/>
            </a:pPr>
            <a:r>
              <a:rPr lang="ru-RU" sz="2900" b="1" dirty="0" smtClean="0">
                <a:solidFill>
                  <a:schemeClr val="bg1">
                    <a:lumMod val="85000"/>
                    <a:lumOff val="15000"/>
                  </a:schemeClr>
                </a:solidFill>
              </a:rPr>
              <a:t>Б</a:t>
            </a:r>
            <a:r>
              <a:rPr lang="ru-RU" sz="2900" dirty="0" smtClean="0">
                <a:solidFill>
                  <a:schemeClr val="bg1">
                    <a:lumMod val="85000"/>
                    <a:lumOff val="15000"/>
                  </a:schemeClr>
                </a:solidFill>
              </a:rPr>
              <a:t>удь вежливым и добрым с самим собой.</a:t>
            </a:r>
          </a:p>
          <a:p>
            <a:pPr>
              <a:lnSpc>
                <a:spcPct val="120000"/>
              </a:lnSpc>
              <a:buNone/>
            </a:pPr>
            <a:r>
              <a:rPr lang="ru-RU" sz="2900" b="1" dirty="0" smtClean="0">
                <a:solidFill>
                  <a:schemeClr val="bg1">
                    <a:lumMod val="85000"/>
                    <a:lumOff val="15000"/>
                  </a:schemeClr>
                </a:solidFill>
              </a:rPr>
              <a:t>Д</a:t>
            </a:r>
            <a:r>
              <a:rPr lang="ru-RU" sz="2900" dirty="0" smtClean="0">
                <a:solidFill>
                  <a:schemeClr val="bg1">
                    <a:lumMod val="85000"/>
                    <a:lumOff val="15000"/>
                  </a:schemeClr>
                </a:solidFill>
              </a:rPr>
              <a:t>овольствуйся постепенным движением вперед. </a:t>
            </a:r>
          </a:p>
          <a:p>
            <a:pPr>
              <a:lnSpc>
                <a:spcPct val="120000"/>
              </a:lnSpc>
              <a:buNone/>
            </a:pPr>
            <a:r>
              <a:rPr lang="ru-RU" sz="2900" b="1" dirty="0" smtClean="0">
                <a:solidFill>
                  <a:schemeClr val="bg1">
                    <a:lumMod val="85000"/>
                    <a:lumOff val="15000"/>
                  </a:schemeClr>
                </a:solidFill>
              </a:rPr>
              <a:t>Н</a:t>
            </a:r>
            <a:r>
              <a:rPr lang="ru-RU" sz="2900" dirty="0" smtClean="0">
                <a:solidFill>
                  <a:schemeClr val="bg1">
                    <a:lumMod val="85000"/>
                    <a:lumOff val="15000"/>
                  </a:schemeClr>
                </a:solidFill>
              </a:rPr>
              <a:t>е бери на себя нереальных обязательств, которые невозможно выполнить. </a:t>
            </a:r>
          </a:p>
          <a:p>
            <a:pPr>
              <a:lnSpc>
                <a:spcPct val="120000"/>
              </a:lnSpc>
              <a:buNone/>
            </a:pPr>
            <a:r>
              <a:rPr lang="ru-RU" sz="2900" b="1" dirty="0" smtClean="0">
                <a:solidFill>
                  <a:schemeClr val="bg1">
                    <a:lumMod val="85000"/>
                    <a:lumOff val="15000"/>
                  </a:schemeClr>
                </a:solidFill>
              </a:rPr>
              <a:t>Н</a:t>
            </a:r>
            <a:r>
              <a:rPr lang="ru-RU" sz="2900" dirty="0" smtClean="0">
                <a:solidFill>
                  <a:schemeClr val="bg1">
                    <a:lumMod val="85000"/>
                    <a:lumOff val="15000"/>
                  </a:schemeClr>
                </a:solidFill>
              </a:rPr>
              <a:t>аграждай себя за достижение успехов. Вспоминай о своих победах и старайся не помнить поражений. Если вышла неудача, то не чувствуй за собой вины. </a:t>
            </a:r>
          </a:p>
          <a:p>
            <a:pPr>
              <a:lnSpc>
                <a:spcPct val="120000"/>
              </a:lnSpc>
              <a:buNone/>
            </a:pPr>
            <a:r>
              <a:rPr lang="ru-RU" sz="2900" b="1" dirty="0" smtClean="0">
                <a:solidFill>
                  <a:schemeClr val="bg1">
                    <a:lumMod val="85000"/>
                    <a:lumOff val="15000"/>
                  </a:schemeClr>
                </a:solidFill>
              </a:rPr>
              <a:t>П</a:t>
            </a:r>
            <a:r>
              <a:rPr lang="ru-RU" sz="2900" dirty="0" smtClean="0">
                <a:solidFill>
                  <a:schemeClr val="bg1">
                    <a:lumMod val="85000"/>
                    <a:lumOff val="15000"/>
                  </a:schemeClr>
                </a:solidFill>
              </a:rPr>
              <a:t>роводи время с людьми, которые тебя понимают и любят, и не старайся заслужить дружбу и внимание тех, кто тебя не ценит. </a:t>
            </a:r>
          </a:p>
          <a:p>
            <a:pPr>
              <a:lnSpc>
                <a:spcPct val="120000"/>
              </a:lnSpc>
              <a:buNone/>
            </a:pPr>
            <a:r>
              <a:rPr lang="ru-RU" sz="2900" b="1" dirty="0" smtClean="0">
                <a:solidFill>
                  <a:schemeClr val="bg1">
                    <a:lumMod val="85000"/>
                    <a:lumOff val="15000"/>
                  </a:schemeClr>
                </a:solidFill>
              </a:rPr>
              <a:t>М</a:t>
            </a:r>
            <a:r>
              <a:rPr lang="ru-RU" sz="2900" dirty="0" smtClean="0">
                <a:solidFill>
                  <a:schemeClr val="bg1">
                    <a:lumMod val="85000"/>
                    <a:lumOff val="15000"/>
                  </a:schemeClr>
                </a:solidFill>
              </a:rPr>
              <a:t>ысленно просматривай «фильмы» твоих успехов.</a:t>
            </a:r>
            <a:endParaRPr lang="ru-RU" sz="2900" dirty="0">
              <a:solidFill>
                <a:schemeClr val="bg1">
                  <a:lumMod val="85000"/>
                  <a:lumOff val="1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81772"/>
          </a:xfrm>
        </p:spPr>
        <p:txBody>
          <a:bodyPr>
            <a:normAutofit/>
          </a:bodyPr>
          <a:lstStyle/>
          <a:p>
            <a:pPr algn="r"/>
            <a:r>
              <a:rPr lang="ru-RU" sz="1800" b="1" dirty="0" smtClean="0">
                <a:solidFill>
                  <a:schemeClr val="accent2">
                    <a:lumMod val="50000"/>
                  </a:schemeClr>
                </a:solidFill>
                <a:effectLst>
                  <a:outerShdw blurRad="50800" dist="38100" algn="tr" rotWithShape="0">
                    <a:prstClr val="black">
                      <a:alpha val="40000"/>
                    </a:prstClr>
                  </a:outerShdw>
                </a:effectLst>
                <a:latin typeface="+mn-lt"/>
              </a:rPr>
              <a:t>ОСНОВНЫЕ НАВЫКИ АССЕРТИВНОГО ПОВЕДЕНИЯ</a:t>
            </a:r>
            <a:endParaRPr lang="ru-RU" sz="1800" dirty="0">
              <a:solidFill>
                <a:schemeClr val="accent2">
                  <a:lumMod val="50000"/>
                </a:schemeClr>
              </a:solidFill>
              <a:latin typeface="+mn-lt"/>
            </a:endParaRPr>
          </a:p>
        </p:txBody>
      </p:sp>
      <p:sp>
        <p:nvSpPr>
          <p:cNvPr id="3" name="Содержимое 2"/>
          <p:cNvSpPr>
            <a:spLocks noGrp="1"/>
          </p:cNvSpPr>
          <p:nvPr>
            <p:ph idx="1"/>
          </p:nvPr>
        </p:nvSpPr>
        <p:spPr>
          <a:xfrm>
            <a:off x="457200" y="1428736"/>
            <a:ext cx="8229600" cy="5214974"/>
          </a:xfrm>
        </p:spPr>
        <p:txBody>
          <a:bodyPr>
            <a:normAutofit fontScale="70000" lnSpcReduction="20000"/>
          </a:bodyPr>
          <a:lstStyle/>
          <a:p>
            <a:pPr algn="ctr">
              <a:lnSpc>
                <a:spcPct val="170000"/>
              </a:lnSpc>
              <a:buNone/>
            </a:pPr>
            <a:r>
              <a:rPr lang="ru-RU" sz="3400" b="1" dirty="0" smtClean="0">
                <a:solidFill>
                  <a:schemeClr val="bg1">
                    <a:lumMod val="85000"/>
                    <a:lumOff val="15000"/>
                  </a:schemeClr>
                </a:solidFill>
              </a:rPr>
              <a:t>2. Умение поддерживать контакт с другими людьми </a:t>
            </a:r>
            <a:endParaRPr lang="ru-RU" sz="3400" dirty="0" smtClean="0">
              <a:solidFill>
                <a:schemeClr val="bg1">
                  <a:lumMod val="85000"/>
                  <a:lumOff val="15000"/>
                </a:schemeClr>
              </a:solidFill>
            </a:endParaRPr>
          </a:p>
          <a:p>
            <a:pPr>
              <a:lnSpc>
                <a:spcPct val="170000"/>
              </a:lnSpc>
              <a:buNone/>
            </a:pPr>
            <a:r>
              <a:rPr lang="ru-RU" b="1" dirty="0" smtClean="0">
                <a:solidFill>
                  <a:schemeClr val="bg1">
                    <a:lumMod val="85000"/>
                    <a:lumOff val="15000"/>
                  </a:schemeClr>
                </a:solidFill>
              </a:rPr>
              <a:t>В</a:t>
            </a:r>
            <a:r>
              <a:rPr lang="ru-RU" dirty="0" smtClean="0">
                <a:solidFill>
                  <a:schemeClr val="bg1">
                    <a:lumMod val="85000"/>
                    <a:lumOff val="15000"/>
                  </a:schemeClr>
                </a:solidFill>
              </a:rPr>
              <a:t>ыражай свои мысли ясно и точно.</a:t>
            </a:r>
          </a:p>
          <a:p>
            <a:pPr>
              <a:buNone/>
            </a:pPr>
            <a:r>
              <a:rPr lang="ru-RU" b="1" dirty="0" smtClean="0">
                <a:solidFill>
                  <a:schemeClr val="bg1">
                    <a:lumMod val="85000"/>
                    <a:lumOff val="15000"/>
                  </a:schemeClr>
                </a:solidFill>
              </a:rPr>
              <a:t>Г</a:t>
            </a:r>
            <a:r>
              <a:rPr lang="ru-RU" dirty="0" smtClean="0">
                <a:solidFill>
                  <a:schemeClr val="bg1">
                    <a:lumMod val="85000"/>
                    <a:lumOff val="15000"/>
                  </a:schemeClr>
                </a:solidFill>
              </a:rPr>
              <a:t>овори то, что ты думаешь, без лишних слов, не извиняясь и не оправдываясь, но не будь агрессивным. </a:t>
            </a:r>
          </a:p>
          <a:p>
            <a:pPr>
              <a:buNone/>
            </a:pPr>
            <a:r>
              <a:rPr lang="ru-RU" b="1" dirty="0" smtClean="0">
                <a:solidFill>
                  <a:schemeClr val="bg1">
                    <a:lumMod val="85000"/>
                    <a:lumOff val="15000"/>
                  </a:schemeClr>
                </a:solidFill>
              </a:rPr>
              <a:t>В</a:t>
            </a:r>
            <a:r>
              <a:rPr lang="ru-RU" dirty="0" smtClean="0">
                <a:solidFill>
                  <a:schemeClr val="bg1">
                    <a:lumMod val="85000"/>
                    <a:lumOff val="15000"/>
                  </a:schemeClr>
                </a:solidFill>
              </a:rPr>
              <a:t> данный момент обсуждай только один вопрос. </a:t>
            </a:r>
          </a:p>
          <a:p>
            <a:pPr>
              <a:buNone/>
            </a:pPr>
            <a:r>
              <a:rPr lang="ru-RU" b="1" dirty="0" smtClean="0">
                <a:solidFill>
                  <a:schemeClr val="bg1">
                    <a:lumMod val="85000"/>
                    <a:lumOff val="15000"/>
                  </a:schemeClr>
                </a:solidFill>
              </a:rPr>
              <a:t>Н</a:t>
            </a:r>
            <a:r>
              <a:rPr lang="ru-RU" dirty="0" smtClean="0">
                <a:solidFill>
                  <a:schemeClr val="bg1">
                    <a:lumMod val="85000"/>
                    <a:lumOff val="15000"/>
                  </a:schemeClr>
                </a:solidFill>
              </a:rPr>
              <a:t>е обманывай людей и не уклоняйся от разговора, говори именно о том, что произошло. Не используй примеров из прошлого: каждый наверняка помнит что-то по-своему. </a:t>
            </a:r>
          </a:p>
          <a:p>
            <a:pPr>
              <a:buNone/>
            </a:pPr>
            <a:r>
              <a:rPr lang="ru-RU" b="1" dirty="0" smtClean="0">
                <a:solidFill>
                  <a:schemeClr val="bg1">
                    <a:lumMod val="85000"/>
                    <a:lumOff val="15000"/>
                  </a:schemeClr>
                </a:solidFill>
              </a:rPr>
              <a:t>У</a:t>
            </a:r>
            <a:r>
              <a:rPr lang="ru-RU" dirty="0" smtClean="0">
                <a:solidFill>
                  <a:schemeClr val="bg1">
                    <a:lumMod val="85000"/>
                    <a:lumOff val="15000"/>
                  </a:schemeClr>
                </a:solidFill>
              </a:rPr>
              <a:t>потребляй утверждения от первого  лица, типа «Я».</a:t>
            </a:r>
          </a:p>
          <a:p>
            <a:pPr>
              <a:buNone/>
            </a:pPr>
            <a:r>
              <a:rPr lang="ru-RU" b="1" dirty="0" smtClean="0">
                <a:solidFill>
                  <a:schemeClr val="bg1">
                    <a:lumMod val="85000"/>
                    <a:lumOff val="15000"/>
                  </a:schemeClr>
                </a:solidFill>
              </a:rPr>
              <a:t>О</a:t>
            </a:r>
            <a:r>
              <a:rPr lang="ru-RU" dirty="0" smtClean="0">
                <a:solidFill>
                  <a:schemeClr val="bg1">
                    <a:lumMod val="85000"/>
                    <a:lumOff val="15000"/>
                  </a:schemeClr>
                </a:solidFill>
              </a:rPr>
              <a:t>твечай за собственное мнение, не пытаясь убедить, будто то, что ты думаешь, является мнением всех или мнением того, к кому ты обращаешься. Используй утверждения, а не вопросы.</a:t>
            </a:r>
          </a:p>
          <a:p>
            <a:pPr>
              <a:buNone/>
            </a:pPr>
            <a:r>
              <a:rPr lang="ru-RU" b="1" dirty="0" smtClean="0">
                <a:solidFill>
                  <a:schemeClr val="bg1">
                    <a:lumMod val="85000"/>
                    <a:lumOff val="15000"/>
                  </a:schemeClr>
                </a:solidFill>
              </a:rPr>
              <a:t>Н</a:t>
            </a:r>
            <a:r>
              <a:rPr lang="ru-RU" dirty="0" smtClean="0">
                <a:solidFill>
                  <a:schemeClr val="bg1">
                    <a:lumMod val="85000"/>
                    <a:lumOff val="15000"/>
                  </a:schemeClr>
                </a:solidFill>
              </a:rPr>
              <a:t>е описывай действительности за других, но и не позволяй им делать этого за себя. </a:t>
            </a:r>
          </a:p>
          <a:p>
            <a:pPr>
              <a:buNone/>
            </a:pPr>
            <a:r>
              <a:rPr lang="ru-RU" b="1" dirty="0" smtClean="0">
                <a:solidFill>
                  <a:schemeClr val="bg1">
                    <a:lumMod val="85000"/>
                    <a:lumOff val="15000"/>
                  </a:schemeClr>
                </a:solidFill>
              </a:rPr>
              <a:t>Н</a:t>
            </a:r>
            <a:r>
              <a:rPr lang="ru-RU" dirty="0" smtClean="0">
                <a:solidFill>
                  <a:schemeClr val="bg1">
                    <a:lumMod val="85000"/>
                    <a:lumOff val="15000"/>
                  </a:schemeClr>
                </a:solidFill>
              </a:rPr>
              <a:t>е пытайся говорить другим, что они чувствуют, думают, что им нужно, что они должны делать. Искренне радуйся, когда тебя оценили, с благодарностью принимай внимание и оценку окружающих.</a:t>
            </a:r>
          </a:p>
          <a:p>
            <a:pPr>
              <a:buNone/>
            </a:pPr>
            <a:r>
              <a:rPr lang="ru-RU" b="1" dirty="0" smtClean="0">
                <a:solidFill>
                  <a:schemeClr val="bg1">
                    <a:lumMod val="85000"/>
                    <a:lumOff val="15000"/>
                  </a:schemeClr>
                </a:solidFill>
              </a:rPr>
              <a:t> </a:t>
            </a:r>
            <a:endParaRPr lang="ru-RU" dirty="0" smtClean="0">
              <a:solidFill>
                <a:schemeClr val="bg1">
                  <a:lumMod val="85000"/>
                  <a:lumOff val="15000"/>
                </a:schemeClr>
              </a:solidFill>
            </a:endParaRP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714380"/>
          </a:xfrm>
        </p:spPr>
        <p:txBody>
          <a:bodyPr>
            <a:normAutofit/>
          </a:bodyPr>
          <a:lstStyle/>
          <a:p>
            <a:pPr algn="r"/>
            <a:r>
              <a:rPr lang="ru-RU" sz="1800" b="1" dirty="0" smtClean="0">
                <a:solidFill>
                  <a:schemeClr val="accent2">
                    <a:lumMod val="50000"/>
                  </a:schemeClr>
                </a:solidFill>
                <a:effectLst>
                  <a:outerShdw blurRad="50800" dist="38100" algn="tr" rotWithShape="0">
                    <a:prstClr val="black">
                      <a:alpha val="40000"/>
                    </a:prstClr>
                  </a:outerShdw>
                </a:effectLst>
                <a:latin typeface="+mn-lt"/>
              </a:rPr>
              <a:t>ОСНОВНЫЕ НАВЫКИ АССЕРТИВНОГО ПОВЕДЕНИЯ</a:t>
            </a:r>
            <a:endParaRPr lang="ru-RU" sz="1800" dirty="0">
              <a:solidFill>
                <a:schemeClr val="accent2">
                  <a:lumMod val="50000"/>
                </a:schemeClr>
              </a:solidFill>
              <a:latin typeface="+mn-lt"/>
            </a:endParaRPr>
          </a:p>
        </p:txBody>
      </p:sp>
      <p:sp>
        <p:nvSpPr>
          <p:cNvPr id="3" name="Содержимое 2"/>
          <p:cNvSpPr>
            <a:spLocks noGrp="1"/>
          </p:cNvSpPr>
          <p:nvPr>
            <p:ph idx="1"/>
          </p:nvPr>
        </p:nvSpPr>
        <p:spPr>
          <a:xfrm>
            <a:off x="457200" y="1285860"/>
            <a:ext cx="8229600" cy="5572140"/>
          </a:xfrm>
        </p:spPr>
        <p:txBody>
          <a:bodyPr>
            <a:normAutofit fontScale="70000" lnSpcReduction="20000"/>
          </a:bodyPr>
          <a:lstStyle/>
          <a:p>
            <a:pPr algn="ctr">
              <a:buNone/>
            </a:pPr>
            <a:r>
              <a:rPr lang="ru-RU" sz="2900" b="1" dirty="0" smtClean="0">
                <a:solidFill>
                  <a:schemeClr val="bg1">
                    <a:lumMod val="85000"/>
                    <a:lumOff val="15000"/>
                  </a:schemeClr>
                </a:solidFill>
              </a:rPr>
              <a:t>3. Умение воспринимать критику</a:t>
            </a:r>
            <a:r>
              <a:rPr lang="ru-RU" sz="2900" dirty="0" smtClean="0">
                <a:solidFill>
                  <a:schemeClr val="bg1">
                    <a:lumMod val="85000"/>
                    <a:lumOff val="15000"/>
                  </a:schemeClr>
                </a:solidFill>
              </a:rPr>
              <a:t>. </a:t>
            </a:r>
          </a:p>
          <a:p>
            <a:pPr>
              <a:buNone/>
            </a:pPr>
            <a:r>
              <a:rPr lang="ru-RU" b="1" dirty="0" smtClean="0">
                <a:solidFill>
                  <a:schemeClr val="bg1">
                    <a:lumMod val="85000"/>
                    <a:lumOff val="15000"/>
                  </a:schemeClr>
                </a:solidFill>
              </a:rPr>
              <a:t>И</a:t>
            </a:r>
            <a:r>
              <a:rPr lang="ru-RU" dirty="0" smtClean="0">
                <a:solidFill>
                  <a:schemeClr val="bg1">
                    <a:lumMod val="85000"/>
                    <a:lumOff val="15000"/>
                  </a:schemeClr>
                </a:solidFill>
              </a:rPr>
              <a:t>спользуй критику - критика может быть полезной. </a:t>
            </a:r>
          </a:p>
          <a:p>
            <a:pPr>
              <a:buNone/>
            </a:pPr>
            <a:r>
              <a:rPr lang="ru-RU" b="1" dirty="0" smtClean="0">
                <a:solidFill>
                  <a:schemeClr val="bg1">
                    <a:lumMod val="85000"/>
                    <a:lumOff val="15000"/>
                  </a:schemeClr>
                </a:solidFill>
              </a:rPr>
              <a:t>К</a:t>
            </a:r>
            <a:r>
              <a:rPr lang="ru-RU" dirty="0" smtClean="0">
                <a:solidFill>
                  <a:schemeClr val="bg1">
                    <a:lumMod val="85000"/>
                    <a:lumOff val="15000"/>
                  </a:schemeClr>
                </a:solidFill>
              </a:rPr>
              <a:t>огда тебя критикуют, слушай внимательно и не отвергай критики сразу, также не начинай ссоры. Спроси себя честно, так ли это, а если да, реши, изменишь ли ты свое отношение или свои действия в будущем. </a:t>
            </a:r>
          </a:p>
          <a:p>
            <a:pPr>
              <a:buNone/>
            </a:pPr>
            <a:r>
              <a:rPr lang="ru-RU" b="1" dirty="0" smtClean="0">
                <a:solidFill>
                  <a:schemeClr val="bg1">
                    <a:lumMod val="85000"/>
                    <a:lumOff val="15000"/>
                  </a:schemeClr>
                </a:solidFill>
              </a:rPr>
              <a:t>П</a:t>
            </a:r>
            <a:r>
              <a:rPr lang="ru-RU" dirty="0" smtClean="0">
                <a:solidFill>
                  <a:schemeClr val="bg1">
                    <a:lumMod val="85000"/>
                    <a:lumOff val="15000"/>
                  </a:schemeClr>
                </a:solidFill>
              </a:rPr>
              <a:t>облагодари за критику. </a:t>
            </a:r>
          </a:p>
          <a:p>
            <a:pPr>
              <a:buNone/>
            </a:pPr>
            <a:r>
              <a:rPr lang="ru-RU" b="1" dirty="0" smtClean="0">
                <a:solidFill>
                  <a:schemeClr val="bg1">
                    <a:lumMod val="85000"/>
                    <a:lumOff val="15000"/>
                  </a:schemeClr>
                </a:solidFill>
              </a:rPr>
              <a:t>Е</a:t>
            </a:r>
            <a:r>
              <a:rPr lang="ru-RU" dirty="0" smtClean="0">
                <a:solidFill>
                  <a:schemeClr val="bg1">
                    <a:lumMod val="85000"/>
                    <a:lumOff val="15000"/>
                  </a:schemeClr>
                </a:solidFill>
              </a:rPr>
              <a:t>сли критика несправедлива, скажи об этом спокойно. </a:t>
            </a:r>
          </a:p>
          <a:p>
            <a:pPr>
              <a:buNone/>
            </a:pPr>
            <a:r>
              <a:rPr lang="ru-RU" b="1" dirty="0" smtClean="0">
                <a:solidFill>
                  <a:schemeClr val="bg1">
                    <a:lumMod val="85000"/>
                    <a:lumOff val="15000"/>
                  </a:schemeClr>
                </a:solidFill>
              </a:rPr>
              <a:t>Н</a:t>
            </a:r>
            <a:r>
              <a:rPr lang="ru-RU" dirty="0" smtClean="0">
                <a:solidFill>
                  <a:schemeClr val="bg1">
                    <a:lumMod val="85000"/>
                    <a:lumOff val="15000"/>
                  </a:schemeClr>
                </a:solidFill>
              </a:rPr>
              <a:t>е будь агрессивным, но твердо скажи, с чем ты не согласен. </a:t>
            </a:r>
          </a:p>
          <a:p>
            <a:pPr>
              <a:buNone/>
            </a:pPr>
            <a:r>
              <a:rPr lang="ru-RU" b="1" dirty="0" smtClean="0">
                <a:solidFill>
                  <a:schemeClr val="bg1">
                    <a:lumMod val="85000"/>
                    <a:lumOff val="15000"/>
                  </a:schemeClr>
                </a:solidFill>
              </a:rPr>
              <a:t> </a:t>
            </a:r>
            <a:endParaRPr lang="ru-RU" dirty="0" smtClean="0">
              <a:solidFill>
                <a:schemeClr val="bg1">
                  <a:lumMod val="85000"/>
                  <a:lumOff val="15000"/>
                </a:schemeClr>
              </a:solidFill>
            </a:endParaRPr>
          </a:p>
          <a:p>
            <a:pPr algn="ctr">
              <a:buNone/>
            </a:pPr>
            <a:r>
              <a:rPr lang="ru-RU" sz="2900" b="1" dirty="0" smtClean="0">
                <a:solidFill>
                  <a:schemeClr val="bg1">
                    <a:lumMod val="85000"/>
                    <a:lumOff val="15000"/>
                  </a:schemeClr>
                </a:solidFill>
              </a:rPr>
              <a:t>4. Умение справиться с конфликтной ситуацией</a:t>
            </a:r>
            <a:r>
              <a:rPr lang="ru-RU" sz="2900" dirty="0" smtClean="0">
                <a:solidFill>
                  <a:schemeClr val="bg1">
                    <a:lumMod val="85000"/>
                    <a:lumOff val="15000"/>
                  </a:schemeClr>
                </a:solidFill>
              </a:rPr>
              <a:t>. </a:t>
            </a:r>
          </a:p>
          <a:p>
            <a:pPr>
              <a:buNone/>
            </a:pPr>
            <a:r>
              <a:rPr lang="ru-RU" b="1" dirty="0" smtClean="0">
                <a:solidFill>
                  <a:schemeClr val="bg1">
                    <a:lumMod val="85000"/>
                    <a:lumOff val="15000"/>
                  </a:schemeClr>
                </a:solidFill>
              </a:rPr>
              <a:t>П</a:t>
            </a:r>
            <a:r>
              <a:rPr lang="ru-RU" dirty="0" smtClean="0">
                <a:solidFill>
                  <a:schemeClr val="bg1">
                    <a:lumMod val="85000"/>
                    <a:lumOff val="15000"/>
                  </a:schemeClr>
                </a:solidFill>
              </a:rPr>
              <a:t>рими соответствующую позу</a:t>
            </a:r>
          </a:p>
          <a:p>
            <a:pPr>
              <a:buNone/>
            </a:pPr>
            <a:r>
              <a:rPr lang="ru-RU" b="1" dirty="0" smtClean="0">
                <a:solidFill>
                  <a:schemeClr val="bg1">
                    <a:lumMod val="85000"/>
                    <a:lumOff val="15000"/>
                  </a:schemeClr>
                </a:solidFill>
              </a:rPr>
              <a:t>П</a:t>
            </a:r>
            <a:r>
              <a:rPr lang="ru-RU" dirty="0" smtClean="0">
                <a:solidFill>
                  <a:schemeClr val="bg1">
                    <a:lumMod val="85000"/>
                    <a:lumOff val="15000"/>
                  </a:schemeClr>
                </a:solidFill>
              </a:rPr>
              <a:t>опробуй найти золотую середину</a:t>
            </a:r>
          </a:p>
          <a:p>
            <a:pPr>
              <a:buNone/>
            </a:pPr>
            <a:r>
              <a:rPr lang="ru-RU" b="1" dirty="0" smtClean="0">
                <a:solidFill>
                  <a:schemeClr val="bg1">
                    <a:lumMod val="85000"/>
                    <a:lumOff val="15000"/>
                  </a:schemeClr>
                </a:solidFill>
              </a:rPr>
              <a:t>И</a:t>
            </a:r>
            <a:r>
              <a:rPr lang="ru-RU" dirty="0" smtClean="0">
                <a:solidFill>
                  <a:schemeClr val="bg1">
                    <a:lumMod val="85000"/>
                    <a:lumOff val="15000"/>
                  </a:schemeClr>
                </a:solidFill>
              </a:rPr>
              <a:t>збегай конфронтации и установки на то, что кто-то обязательно должен проиграть. </a:t>
            </a:r>
          </a:p>
          <a:p>
            <a:pPr>
              <a:buNone/>
            </a:pPr>
            <a:r>
              <a:rPr lang="ru-RU" b="1" dirty="0" smtClean="0">
                <a:solidFill>
                  <a:schemeClr val="bg1">
                    <a:lumMod val="85000"/>
                    <a:lumOff val="15000"/>
                  </a:schemeClr>
                </a:solidFill>
              </a:rPr>
              <a:t>П</a:t>
            </a:r>
            <a:r>
              <a:rPr lang="ru-RU" dirty="0" smtClean="0">
                <a:solidFill>
                  <a:schemeClr val="bg1">
                    <a:lumMod val="85000"/>
                    <a:lumOff val="15000"/>
                  </a:schemeClr>
                </a:solidFill>
              </a:rPr>
              <a:t>ридерживайся своего мнения. </a:t>
            </a:r>
          </a:p>
          <a:p>
            <a:pPr>
              <a:buNone/>
            </a:pPr>
            <a:r>
              <a:rPr lang="ru-RU" b="1" dirty="0" smtClean="0">
                <a:solidFill>
                  <a:schemeClr val="bg1">
                    <a:lumMod val="85000"/>
                    <a:lumOff val="15000"/>
                  </a:schemeClr>
                </a:solidFill>
              </a:rPr>
              <a:t>Е</a:t>
            </a:r>
            <a:r>
              <a:rPr lang="ru-RU" dirty="0" smtClean="0">
                <a:solidFill>
                  <a:schemeClr val="bg1">
                    <a:lumMod val="85000"/>
                    <a:lumOff val="15000"/>
                  </a:schemeClr>
                </a:solidFill>
              </a:rPr>
              <a:t>сли  люди пробуют поколебать твое мнение, используй технику «заезженной пластинки». </a:t>
            </a:r>
          </a:p>
          <a:p>
            <a:pPr>
              <a:buNone/>
            </a:pPr>
            <a:r>
              <a:rPr lang="ru-RU" b="1" dirty="0" smtClean="0">
                <a:solidFill>
                  <a:schemeClr val="bg1">
                    <a:lumMod val="85000"/>
                    <a:lumOff val="15000"/>
                  </a:schemeClr>
                </a:solidFill>
              </a:rPr>
              <a:t>К</a:t>
            </a:r>
            <a:r>
              <a:rPr lang="ru-RU" dirty="0" smtClean="0">
                <a:solidFill>
                  <a:schemeClr val="bg1">
                    <a:lumMod val="85000"/>
                    <a:lumOff val="15000"/>
                  </a:schemeClr>
                </a:solidFill>
              </a:rPr>
              <a:t>онтролируй то, что происходит.</a:t>
            </a:r>
          </a:p>
          <a:p>
            <a:pPr>
              <a:buNone/>
            </a:pPr>
            <a:r>
              <a:rPr lang="ru-RU" b="1" dirty="0" smtClean="0">
                <a:solidFill>
                  <a:schemeClr val="bg1">
                    <a:lumMod val="85000"/>
                    <a:lumOff val="15000"/>
                  </a:schemeClr>
                </a:solidFill>
              </a:rPr>
              <a:t>П</a:t>
            </a:r>
            <a:r>
              <a:rPr lang="ru-RU" dirty="0" smtClean="0">
                <a:solidFill>
                  <a:schemeClr val="bg1">
                    <a:lumMod val="85000"/>
                    <a:lumOff val="15000"/>
                  </a:schemeClr>
                </a:solidFill>
              </a:rPr>
              <a:t>опробуй вести дискуссию спокойно и контролировать ее ход. </a:t>
            </a:r>
          </a:p>
          <a:p>
            <a:pPr>
              <a:buNone/>
            </a:pPr>
            <a:endParaRPr lang="ru-RU" dirty="0">
              <a:solidFill>
                <a:schemeClr val="bg1">
                  <a:lumMod val="85000"/>
                  <a:lumOff val="1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928826"/>
          </a:xfrm>
        </p:spPr>
        <p:txBody>
          <a:bodyPr>
            <a:normAutofit fontScale="90000"/>
          </a:bodyPr>
          <a:lstStyle/>
          <a:p>
            <a:pPr algn="r"/>
            <a: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t/>
            </a:r>
            <a:b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br>
            <a: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t/>
            </a:r>
            <a:b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br>
            <a: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t/>
            </a:r>
            <a:br>
              <a:rPr lang="en-US" sz="36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br>
            <a:r>
              <a:rPr lang="ru-RU" sz="2700" b="1" dirty="0" smtClean="0">
                <a:solidFill>
                  <a:schemeClr val="accent2">
                    <a:lumMod val="75000"/>
                  </a:schemeClr>
                </a:solidFill>
                <a:effectLst>
                  <a:outerShdw blurRad="50800" dist="38100" algn="tr" rotWithShape="0">
                    <a:prstClr val="black">
                      <a:alpha val="40000"/>
                    </a:prstClr>
                  </a:outerShdw>
                </a:effectLst>
                <a:latin typeface="Arial" pitchFamily="34" charset="0"/>
                <a:cs typeface="Arial" pitchFamily="34" charset="0"/>
              </a:rPr>
              <a:t>САМОРЕГУЛЯЦИЯ</a:t>
            </a:r>
            <a:r>
              <a:rPr lang="ru-RU" dirty="0" smtClean="0">
                <a:solidFill>
                  <a:schemeClr val="bg1">
                    <a:lumMod val="85000"/>
                    <a:lumOff val="15000"/>
                  </a:schemeClr>
                </a:solidFill>
                <a:latin typeface="Arial" pitchFamily="34" charset="0"/>
                <a:cs typeface="Arial" pitchFamily="34" charset="0"/>
              </a:rPr>
              <a:t/>
            </a:r>
            <a:br>
              <a:rPr lang="ru-RU" dirty="0" smtClean="0">
                <a:solidFill>
                  <a:schemeClr val="bg1">
                    <a:lumMod val="85000"/>
                    <a:lumOff val="15000"/>
                  </a:schemeClr>
                </a:solidFill>
                <a:latin typeface="Arial" pitchFamily="34" charset="0"/>
                <a:cs typeface="Arial" pitchFamily="34" charset="0"/>
              </a:rPr>
            </a:br>
            <a:endParaRPr lang="ru-RU" dirty="0">
              <a:latin typeface="Arial" pitchFamily="34" charset="0"/>
              <a:cs typeface="Arial" pitchFamily="34" charset="0"/>
            </a:endParaRPr>
          </a:p>
        </p:txBody>
      </p:sp>
      <p:sp>
        <p:nvSpPr>
          <p:cNvPr id="3" name="Содержимое 2"/>
          <p:cNvSpPr>
            <a:spLocks noGrp="1"/>
          </p:cNvSpPr>
          <p:nvPr>
            <p:ph idx="1"/>
          </p:nvPr>
        </p:nvSpPr>
        <p:spPr>
          <a:xfrm>
            <a:off x="457200" y="1643050"/>
            <a:ext cx="8229600" cy="4681550"/>
          </a:xfrm>
        </p:spPr>
        <p:txBody>
          <a:bodyPr>
            <a:normAutofit fontScale="70000" lnSpcReduction="20000"/>
          </a:bodyPr>
          <a:lstStyle/>
          <a:p>
            <a:pPr algn="ctr">
              <a:buNone/>
            </a:pPr>
            <a:r>
              <a:rPr lang="ru-RU" sz="2900" b="1" dirty="0" smtClean="0">
                <a:solidFill>
                  <a:schemeClr val="bg1">
                    <a:lumMod val="85000"/>
                    <a:lumOff val="15000"/>
                  </a:schemeClr>
                </a:solidFill>
              </a:rPr>
              <a:t>Принципы, объективно отражающие процесс </a:t>
            </a:r>
            <a:endParaRPr lang="en-US" sz="2900" b="1" dirty="0" smtClean="0">
              <a:solidFill>
                <a:schemeClr val="bg1">
                  <a:lumMod val="85000"/>
                  <a:lumOff val="15000"/>
                </a:schemeClr>
              </a:solidFill>
            </a:endParaRPr>
          </a:p>
          <a:p>
            <a:pPr algn="ctr">
              <a:buNone/>
            </a:pPr>
            <a:r>
              <a:rPr lang="ru-RU" sz="2900" b="1" dirty="0" smtClean="0">
                <a:solidFill>
                  <a:schemeClr val="bg1">
                    <a:lumMod val="85000"/>
                    <a:lumOff val="15000"/>
                  </a:schemeClr>
                </a:solidFill>
              </a:rPr>
              <a:t>успешного управления собой:</a:t>
            </a:r>
            <a:endParaRPr lang="ru-RU" sz="2900" dirty="0" smtClean="0">
              <a:solidFill>
                <a:schemeClr val="bg1">
                  <a:lumMod val="85000"/>
                  <a:lumOff val="15000"/>
                </a:schemeClr>
              </a:solidFill>
            </a:endParaRPr>
          </a:p>
          <a:p>
            <a:pPr>
              <a:lnSpc>
                <a:spcPct val="170000"/>
              </a:lnSpc>
              <a:buNone/>
            </a:pPr>
            <a:r>
              <a:rPr lang="ru-RU" dirty="0" smtClean="0">
                <a:solidFill>
                  <a:schemeClr val="bg1">
                    <a:lumMod val="85000"/>
                    <a:lumOff val="15000"/>
                  </a:schemeClr>
                </a:solidFill>
              </a:rPr>
              <a:t>Принцип первый </a:t>
            </a:r>
            <a:r>
              <a:rPr lang="ru-RU" b="1" dirty="0" smtClean="0">
                <a:solidFill>
                  <a:schemeClr val="bg1">
                    <a:lumMod val="85000"/>
                    <a:lumOff val="15000"/>
                  </a:schemeClr>
                </a:solidFill>
              </a:rPr>
              <a:t>— </a:t>
            </a:r>
            <a:r>
              <a:rPr lang="ru-RU" b="1" i="1" dirty="0" smtClean="0">
                <a:solidFill>
                  <a:schemeClr val="bg1">
                    <a:lumMod val="85000"/>
                    <a:lumOff val="15000"/>
                  </a:schemeClr>
                </a:solidFill>
              </a:rPr>
              <a:t>твердо знай, чего хочешь  добиться. </a:t>
            </a:r>
          </a:p>
          <a:p>
            <a:pPr>
              <a:buNone/>
            </a:pPr>
            <a:r>
              <a:rPr lang="ru-RU" dirty="0" smtClean="0">
                <a:solidFill>
                  <a:schemeClr val="bg1">
                    <a:lumMod val="85000"/>
                    <a:lumOff val="15000"/>
                  </a:schemeClr>
                </a:solidFill>
              </a:rPr>
              <a:t>Принцип второй </a:t>
            </a:r>
            <a:r>
              <a:rPr lang="ru-RU" b="1" dirty="0" smtClean="0">
                <a:solidFill>
                  <a:schemeClr val="bg1">
                    <a:lumMod val="85000"/>
                    <a:lumOff val="15000"/>
                  </a:schemeClr>
                </a:solidFill>
              </a:rPr>
              <a:t>— </a:t>
            </a:r>
            <a:r>
              <a:rPr lang="ru-RU" b="1" i="1" dirty="0" smtClean="0">
                <a:solidFill>
                  <a:schemeClr val="bg1">
                    <a:lumMod val="85000"/>
                    <a:lumOff val="15000"/>
                  </a:schemeClr>
                </a:solidFill>
              </a:rPr>
              <a:t>чтобы были ясны намерения, нужен</a:t>
            </a:r>
            <a:endParaRPr lang="en-US" b="1" i="1" dirty="0" smtClean="0">
              <a:solidFill>
                <a:schemeClr val="bg1">
                  <a:lumMod val="85000"/>
                  <a:lumOff val="15000"/>
                </a:schemeClr>
              </a:solidFill>
            </a:endParaRPr>
          </a:p>
          <a:p>
            <a:pPr>
              <a:buNone/>
            </a:pPr>
            <a:r>
              <a:rPr lang="en-US" b="1" i="1" dirty="0" smtClean="0">
                <a:solidFill>
                  <a:schemeClr val="bg1">
                    <a:lumMod val="85000"/>
                    <a:lumOff val="15000"/>
                  </a:schemeClr>
                </a:solidFill>
              </a:rPr>
              <a:t>                                    </a:t>
            </a:r>
            <a:r>
              <a:rPr lang="ru-RU" b="1" i="1" dirty="0" smtClean="0">
                <a:solidFill>
                  <a:schemeClr val="bg1">
                    <a:lumMod val="85000"/>
                    <a:lumOff val="15000"/>
                  </a:schemeClr>
                </a:solidFill>
              </a:rPr>
              <a:t> </a:t>
            </a:r>
            <a:r>
              <a:rPr lang="en-US" b="1" i="1" dirty="0" smtClean="0">
                <a:solidFill>
                  <a:schemeClr val="bg1">
                    <a:lumMod val="85000"/>
                    <a:lumOff val="15000"/>
                  </a:schemeClr>
                </a:solidFill>
              </a:rPr>
              <a:t>    </a:t>
            </a:r>
            <a:r>
              <a:rPr lang="ru-RU" b="1" i="1" dirty="0" smtClean="0">
                <a:solidFill>
                  <a:schemeClr val="bg1">
                    <a:lumMod val="85000"/>
                    <a:lumOff val="15000"/>
                  </a:schemeClr>
                </a:solidFill>
              </a:rPr>
              <a:t>ясный план.</a:t>
            </a:r>
          </a:p>
          <a:p>
            <a:pPr>
              <a:buNone/>
            </a:pPr>
            <a:r>
              <a:rPr lang="ru-RU" dirty="0" smtClean="0">
                <a:solidFill>
                  <a:schemeClr val="bg1">
                    <a:lumMod val="85000"/>
                    <a:lumOff val="15000"/>
                  </a:schemeClr>
                </a:solidFill>
              </a:rPr>
              <a:t>Принцип третий </a:t>
            </a:r>
            <a:r>
              <a:rPr lang="ru-RU" b="1" dirty="0" smtClean="0">
                <a:solidFill>
                  <a:schemeClr val="bg1">
                    <a:lumMod val="85000"/>
                    <a:lumOff val="15000"/>
                  </a:schemeClr>
                </a:solidFill>
              </a:rPr>
              <a:t>— </a:t>
            </a:r>
            <a:r>
              <a:rPr lang="ru-RU" b="1" i="1" dirty="0" smtClean="0">
                <a:solidFill>
                  <a:schemeClr val="bg1">
                    <a:lumMod val="85000"/>
                    <a:lumOff val="15000"/>
                  </a:schemeClr>
                </a:solidFill>
              </a:rPr>
              <a:t>вообрази желаемый результат. </a:t>
            </a:r>
          </a:p>
          <a:p>
            <a:pPr>
              <a:buNone/>
            </a:pPr>
            <a:r>
              <a:rPr lang="ru-RU" dirty="0" smtClean="0">
                <a:solidFill>
                  <a:schemeClr val="bg1">
                    <a:lumMod val="85000"/>
                    <a:lumOff val="15000"/>
                  </a:schemeClr>
                </a:solidFill>
              </a:rPr>
              <a:t>Принцип четвертый </a:t>
            </a:r>
            <a:r>
              <a:rPr lang="ru-RU" b="1" i="1" dirty="0" smtClean="0">
                <a:solidFill>
                  <a:schemeClr val="bg1">
                    <a:lumMod val="85000"/>
                    <a:lumOff val="15000"/>
                  </a:schemeClr>
                </a:solidFill>
              </a:rPr>
              <a:t>— сформулируй  сильную мотивацию  </a:t>
            </a:r>
            <a:endParaRPr lang="en-US" b="1" i="1" dirty="0" smtClean="0">
              <a:solidFill>
                <a:schemeClr val="bg1">
                  <a:lumMod val="85000"/>
                  <a:lumOff val="15000"/>
                </a:schemeClr>
              </a:solidFill>
            </a:endParaRPr>
          </a:p>
          <a:p>
            <a:pPr>
              <a:buNone/>
            </a:pPr>
            <a:r>
              <a:rPr lang="en-US" b="1" i="1" dirty="0" smtClean="0">
                <a:solidFill>
                  <a:schemeClr val="bg1">
                    <a:lumMod val="85000"/>
                    <a:lumOff val="15000"/>
                  </a:schemeClr>
                </a:solidFill>
              </a:rPr>
              <a:t>                                     </a:t>
            </a:r>
            <a:r>
              <a:rPr lang="ru-RU" b="1" i="1" dirty="0" smtClean="0">
                <a:solidFill>
                  <a:schemeClr val="bg1">
                    <a:lumMod val="85000"/>
                    <a:lumOff val="15000"/>
                  </a:schemeClr>
                </a:solidFill>
              </a:rPr>
              <a:t>  достижения желаемого результата. </a:t>
            </a:r>
          </a:p>
          <a:p>
            <a:pPr>
              <a:buNone/>
            </a:pPr>
            <a:r>
              <a:rPr lang="ru-RU" dirty="0" smtClean="0">
                <a:solidFill>
                  <a:schemeClr val="bg1">
                    <a:lumMod val="85000"/>
                    <a:lumOff val="15000"/>
                  </a:schemeClr>
                </a:solidFill>
              </a:rPr>
              <a:t>Принцип пятый </a:t>
            </a:r>
            <a:r>
              <a:rPr lang="ru-RU" b="1" dirty="0" smtClean="0">
                <a:solidFill>
                  <a:schemeClr val="bg1">
                    <a:lumMod val="85000"/>
                    <a:lumOff val="15000"/>
                  </a:schemeClr>
                </a:solidFill>
              </a:rPr>
              <a:t>— </a:t>
            </a:r>
            <a:r>
              <a:rPr lang="en-US" b="1" dirty="0" smtClean="0">
                <a:solidFill>
                  <a:schemeClr val="bg1">
                    <a:lumMod val="85000"/>
                    <a:lumOff val="15000"/>
                  </a:schemeClr>
                </a:solidFill>
              </a:rPr>
              <a:t> </a:t>
            </a:r>
            <a:r>
              <a:rPr lang="ru-RU" b="1" i="1" dirty="0" smtClean="0">
                <a:solidFill>
                  <a:schemeClr val="bg1">
                    <a:lumMod val="85000"/>
                    <a:lumOff val="15000"/>
                  </a:schemeClr>
                </a:solidFill>
              </a:rPr>
              <a:t>будь  уверен  в себе.</a:t>
            </a:r>
          </a:p>
          <a:p>
            <a:pPr>
              <a:buNone/>
            </a:pPr>
            <a:r>
              <a:rPr lang="ru-RU" dirty="0" smtClean="0">
                <a:solidFill>
                  <a:schemeClr val="bg1">
                    <a:lumMod val="85000"/>
                    <a:lumOff val="15000"/>
                  </a:schemeClr>
                </a:solidFill>
              </a:rPr>
              <a:t>Принцип шестой </a:t>
            </a:r>
            <a:r>
              <a:rPr lang="ru-RU" b="1" dirty="0" smtClean="0">
                <a:solidFill>
                  <a:schemeClr val="bg1">
                    <a:lumMod val="85000"/>
                    <a:lumOff val="15000"/>
                  </a:schemeClr>
                </a:solidFill>
              </a:rPr>
              <a:t>— </a:t>
            </a:r>
            <a:r>
              <a:rPr lang="ru-RU" b="1" i="1" dirty="0" smtClean="0">
                <a:solidFill>
                  <a:schemeClr val="bg1">
                    <a:lumMod val="85000"/>
                    <a:lumOff val="15000"/>
                  </a:schemeClr>
                </a:solidFill>
              </a:rPr>
              <a:t>преврати  препятствие  в  трамплин  для </a:t>
            </a:r>
            <a:endParaRPr lang="en-US" b="1" i="1" dirty="0" smtClean="0">
              <a:solidFill>
                <a:schemeClr val="bg1">
                  <a:lumMod val="85000"/>
                  <a:lumOff val="15000"/>
                </a:schemeClr>
              </a:solidFill>
            </a:endParaRPr>
          </a:p>
          <a:p>
            <a:pPr>
              <a:buNone/>
            </a:pPr>
            <a:r>
              <a:rPr lang="en-US" b="1" i="1" dirty="0" smtClean="0">
                <a:solidFill>
                  <a:schemeClr val="bg1">
                    <a:lumMod val="85000"/>
                    <a:lumOff val="15000"/>
                  </a:schemeClr>
                </a:solidFill>
              </a:rPr>
              <a:t>                                       </a:t>
            </a:r>
            <a:r>
              <a:rPr lang="ru-RU" b="1" i="1" dirty="0" smtClean="0">
                <a:solidFill>
                  <a:schemeClr val="bg1">
                    <a:lumMod val="85000"/>
                    <a:lumOff val="15000"/>
                  </a:schemeClr>
                </a:solidFill>
              </a:rPr>
              <a:t>новых  прыжков  к  цели.    </a:t>
            </a:r>
          </a:p>
          <a:p>
            <a:pPr>
              <a:buNone/>
            </a:pPr>
            <a:r>
              <a:rPr lang="ru-RU" dirty="0" smtClean="0">
                <a:solidFill>
                  <a:schemeClr val="bg1">
                    <a:lumMod val="85000"/>
                    <a:lumOff val="15000"/>
                  </a:schemeClr>
                </a:solidFill>
              </a:rPr>
              <a:t>Принцип седьмой</a:t>
            </a:r>
            <a:r>
              <a:rPr lang="ru-RU" b="1" dirty="0" smtClean="0">
                <a:solidFill>
                  <a:schemeClr val="bg1">
                    <a:lumMod val="85000"/>
                    <a:lumOff val="15000"/>
                  </a:schemeClr>
                </a:solidFill>
              </a:rPr>
              <a:t>— </a:t>
            </a:r>
            <a:r>
              <a:rPr lang="ru-RU" b="1" i="1" dirty="0" smtClean="0">
                <a:solidFill>
                  <a:schemeClr val="bg1">
                    <a:lumMod val="85000"/>
                    <a:lumOff val="15000"/>
                  </a:schemeClr>
                </a:solidFill>
              </a:rPr>
              <a:t>оглянись в прошлое, насладись  </a:t>
            </a:r>
            <a:endParaRPr lang="en-US" b="1" i="1" dirty="0" smtClean="0">
              <a:solidFill>
                <a:schemeClr val="bg1">
                  <a:lumMod val="85000"/>
                  <a:lumOff val="15000"/>
                </a:schemeClr>
              </a:solidFill>
            </a:endParaRPr>
          </a:p>
          <a:p>
            <a:pPr>
              <a:buNone/>
            </a:pPr>
            <a:r>
              <a:rPr lang="en-US" b="1" i="1" dirty="0" smtClean="0">
                <a:solidFill>
                  <a:schemeClr val="bg1">
                    <a:lumMod val="85000"/>
                    <a:lumOff val="15000"/>
                  </a:schemeClr>
                </a:solidFill>
              </a:rPr>
              <a:t>                                       </a:t>
            </a:r>
            <a:r>
              <a:rPr lang="ru-RU" b="1" i="1" dirty="0" smtClean="0">
                <a:solidFill>
                  <a:schemeClr val="bg1">
                    <a:lumMod val="85000"/>
                    <a:lumOff val="15000"/>
                  </a:schemeClr>
                </a:solidFill>
              </a:rPr>
              <a:t>настоящим, интересуйся будущим.</a:t>
            </a:r>
          </a:p>
          <a:p>
            <a:pPr>
              <a:buNone/>
            </a:pPr>
            <a:r>
              <a:rPr lang="ru-RU" dirty="0" smtClean="0">
                <a:solidFill>
                  <a:schemeClr val="bg1">
                    <a:lumMod val="85000"/>
                    <a:lumOff val="15000"/>
                  </a:schemeClr>
                </a:solidFill>
              </a:rPr>
              <a:t>Принцип восьмой </a:t>
            </a:r>
            <a:r>
              <a:rPr lang="ru-RU" b="1" dirty="0" smtClean="0">
                <a:solidFill>
                  <a:schemeClr val="bg1">
                    <a:lumMod val="85000"/>
                    <a:lumOff val="15000"/>
                  </a:schemeClr>
                </a:solidFill>
              </a:rPr>
              <a:t>— </a:t>
            </a:r>
            <a:r>
              <a:rPr lang="ru-RU" b="1" i="1" dirty="0" smtClean="0">
                <a:solidFill>
                  <a:schemeClr val="bg1">
                    <a:lumMod val="85000"/>
                    <a:lumOff val="15000"/>
                  </a:schemeClr>
                </a:solidFill>
              </a:rPr>
              <a:t>овладей  умением преуспевать с радостью </a:t>
            </a:r>
            <a:endParaRPr lang="en-US" b="1" i="1" dirty="0" smtClean="0">
              <a:solidFill>
                <a:schemeClr val="bg1">
                  <a:lumMod val="85000"/>
                  <a:lumOff val="15000"/>
                </a:schemeClr>
              </a:solidFill>
            </a:endParaRPr>
          </a:p>
          <a:p>
            <a:pPr>
              <a:buNone/>
            </a:pPr>
            <a:r>
              <a:rPr lang="en-US" b="1" i="1" dirty="0" smtClean="0">
                <a:solidFill>
                  <a:schemeClr val="bg1">
                    <a:lumMod val="85000"/>
                    <a:lumOff val="15000"/>
                  </a:schemeClr>
                </a:solidFill>
              </a:rPr>
              <a:t>                                      </a:t>
            </a:r>
            <a:r>
              <a:rPr lang="ru-RU" b="1" i="1" dirty="0" smtClean="0">
                <a:solidFill>
                  <a:schemeClr val="bg1">
                    <a:lumMod val="85000"/>
                    <a:lumOff val="15000"/>
                  </a:schemeClr>
                </a:solidFill>
              </a:rPr>
              <a:t>и ощущением счастья. </a:t>
            </a:r>
          </a:p>
          <a:p>
            <a:pPr>
              <a:buNone/>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00132"/>
          </a:xfrm>
        </p:spPr>
        <p:txBody>
          <a:bodyPr>
            <a:normAutofit/>
          </a:bodyPr>
          <a:lstStyle/>
          <a:p>
            <a:pPr algn="r"/>
            <a:r>
              <a:rPr lang="ru-RU" sz="2000" b="1" dirty="0" smtClean="0">
                <a:solidFill>
                  <a:schemeClr val="accent6">
                    <a:lumMod val="50000"/>
                  </a:schemeClr>
                </a:solidFill>
                <a:latin typeface="+mn-lt"/>
              </a:rPr>
              <a:t>ПРИНЦИПЫ  АССЕРТИВНОГО  ПОВЕДЕНИЯ:</a:t>
            </a:r>
            <a:r>
              <a:rPr lang="ru-RU" sz="2000" dirty="0" smtClean="0"/>
              <a:t/>
            </a:r>
            <a:br>
              <a:rPr lang="ru-RU" sz="2000" dirty="0" smtClean="0"/>
            </a:br>
            <a:endParaRPr lang="ru-RU" sz="2000" dirty="0"/>
          </a:p>
        </p:txBody>
      </p:sp>
      <p:sp>
        <p:nvSpPr>
          <p:cNvPr id="3" name="Содержимое 2"/>
          <p:cNvSpPr>
            <a:spLocks noGrp="1"/>
          </p:cNvSpPr>
          <p:nvPr>
            <p:ph idx="1"/>
          </p:nvPr>
        </p:nvSpPr>
        <p:spPr>
          <a:xfrm>
            <a:off x="457200" y="1285860"/>
            <a:ext cx="8229600" cy="5572140"/>
          </a:xfrm>
        </p:spPr>
        <p:txBody>
          <a:bodyPr>
            <a:normAutofit fontScale="62500" lnSpcReduction="20000"/>
          </a:bodyPr>
          <a:lstStyle/>
          <a:p>
            <a:pPr lvl="0">
              <a:buNone/>
            </a:pPr>
            <a:r>
              <a:rPr lang="ru-RU" b="1" dirty="0" smtClean="0">
                <a:solidFill>
                  <a:schemeClr val="bg2">
                    <a:lumMod val="50000"/>
                  </a:schemeClr>
                </a:solidFill>
                <a:latin typeface="Georgia" pitchFamily="18" charset="0"/>
              </a:rPr>
              <a:t>Принятие на себя ответственности за собственное поведение.</a:t>
            </a:r>
            <a:r>
              <a:rPr lang="ru-RU" dirty="0" smtClean="0">
                <a:solidFill>
                  <a:schemeClr val="bg2">
                    <a:lumMod val="50000"/>
                  </a:schemeClr>
                </a:solidFill>
                <a:latin typeface="Georgia" pitchFamily="18" charset="0"/>
              </a:rPr>
              <a:t> По своей сути </a:t>
            </a:r>
            <a:r>
              <a:rPr lang="ru-RU" dirty="0" err="1" smtClean="0">
                <a:solidFill>
                  <a:schemeClr val="bg2">
                    <a:lumMod val="50000"/>
                  </a:schemeClr>
                </a:solidFill>
                <a:latin typeface="Georgia" pitchFamily="18" charset="0"/>
              </a:rPr>
              <a:t>ассертивность</a:t>
            </a:r>
            <a:r>
              <a:rPr lang="ru-RU" dirty="0" smtClean="0">
                <a:solidFill>
                  <a:schemeClr val="bg2">
                    <a:lumMod val="50000"/>
                  </a:schemeClr>
                </a:solidFill>
                <a:latin typeface="Georgia" pitchFamily="18" charset="0"/>
              </a:rPr>
              <a:t> — это философия личной ответственности. То есть речь идет о том, что мы ответственны за свое собственное поведение и не имеем права винить других людей за их реакцию на наше поведение.</a:t>
            </a:r>
          </a:p>
          <a:p>
            <a:pPr lvl="0">
              <a:buNone/>
            </a:pPr>
            <a:r>
              <a:rPr lang="ru-RU" b="1" dirty="0" smtClean="0">
                <a:solidFill>
                  <a:schemeClr val="bg2">
                    <a:lumMod val="50000"/>
                  </a:schemeClr>
                </a:solidFill>
                <a:latin typeface="Georgia" pitchFamily="18" charset="0"/>
              </a:rPr>
              <a:t>Демонстрация самоуважения и уважения к другим людям.</a:t>
            </a:r>
            <a:r>
              <a:rPr lang="ru-RU" dirty="0" smtClean="0">
                <a:solidFill>
                  <a:schemeClr val="bg2">
                    <a:lumMod val="50000"/>
                  </a:schemeClr>
                </a:solidFill>
                <a:latin typeface="Georgia" pitchFamily="18" charset="0"/>
              </a:rPr>
              <a:t> Основной составляющей </a:t>
            </a:r>
            <a:r>
              <a:rPr lang="ru-RU" dirty="0" err="1" smtClean="0">
                <a:solidFill>
                  <a:schemeClr val="bg2">
                    <a:lumMod val="50000"/>
                  </a:schemeClr>
                </a:solidFill>
                <a:latin typeface="Georgia" pitchFamily="18" charset="0"/>
              </a:rPr>
              <a:t>ассертивности</a:t>
            </a:r>
            <a:r>
              <a:rPr lang="ru-RU" dirty="0" smtClean="0">
                <a:solidFill>
                  <a:schemeClr val="bg2">
                    <a:lumMod val="50000"/>
                  </a:schemeClr>
                </a:solidFill>
                <a:latin typeface="Georgia" pitchFamily="18" charset="0"/>
              </a:rPr>
              <a:t> является наличие самоуважения и уважения к другим людям. Если вы не уважаете себя, то кто тогда будет уважать вас?</a:t>
            </a:r>
          </a:p>
          <a:p>
            <a:pPr lvl="0">
              <a:buNone/>
            </a:pPr>
            <a:r>
              <a:rPr lang="ru-RU" b="1" dirty="0" smtClean="0">
                <a:solidFill>
                  <a:schemeClr val="bg2">
                    <a:lumMod val="50000"/>
                  </a:schemeClr>
                </a:solidFill>
                <a:latin typeface="Georgia" pitchFamily="18" charset="0"/>
              </a:rPr>
              <a:t>Эффективное общение.</a:t>
            </a:r>
            <a:r>
              <a:rPr lang="ru-RU" dirty="0" smtClean="0">
                <a:solidFill>
                  <a:schemeClr val="bg2">
                    <a:lumMod val="50000"/>
                  </a:schemeClr>
                </a:solidFill>
                <a:latin typeface="Georgia" pitchFamily="18" charset="0"/>
              </a:rPr>
              <a:t> В данном случае главными являются три следующих качества — честность, открытость и прямота в разговоре, но не за счёт эмоционального состояния другого человека. Речь идет об умении сказать то, что вы думаете или чувствуете относительно какого-либо вопроса, не расстраивая при этом своего партнера по общению.</a:t>
            </a:r>
          </a:p>
          <a:p>
            <a:pPr lvl="0">
              <a:buNone/>
            </a:pPr>
            <a:r>
              <a:rPr lang="ru-RU" b="1" dirty="0" smtClean="0">
                <a:solidFill>
                  <a:schemeClr val="bg2">
                    <a:lumMod val="50000"/>
                  </a:schemeClr>
                </a:solidFill>
                <a:latin typeface="Georgia" pitchFamily="18" charset="0"/>
              </a:rPr>
              <a:t>Демонстрация уверенности и позитивной установки.</a:t>
            </a:r>
            <a:r>
              <a:rPr lang="en-US" b="1" dirty="0" smtClean="0">
                <a:solidFill>
                  <a:schemeClr val="bg2">
                    <a:lumMod val="50000"/>
                  </a:schemeClr>
                </a:solidFill>
                <a:latin typeface="Georgia" pitchFamily="18" charset="0"/>
              </a:rPr>
              <a:t> </a:t>
            </a:r>
            <a:r>
              <a:rPr lang="ru-RU" dirty="0" err="1" smtClean="0">
                <a:solidFill>
                  <a:schemeClr val="bg2">
                    <a:lumMod val="50000"/>
                  </a:schemeClr>
                </a:solidFill>
                <a:latin typeface="Georgia" pitchFamily="18" charset="0"/>
              </a:rPr>
              <a:t>Ассертивное</a:t>
            </a:r>
            <a:r>
              <a:rPr lang="ru-RU" dirty="0" smtClean="0">
                <a:solidFill>
                  <a:schemeClr val="bg2">
                    <a:lumMod val="50000"/>
                  </a:schemeClr>
                </a:solidFill>
                <a:latin typeface="Georgia" pitchFamily="18" charset="0"/>
              </a:rPr>
              <a:t> поведение предполагает развитие уверенности и позитивной установки. Уверенность в себе связана с двумя параметрами: самоуважением и знанием того, что мы профессионалы, хорошо владеющие своим ремеслом.</a:t>
            </a:r>
          </a:p>
          <a:p>
            <a:pPr lvl="0">
              <a:buNone/>
            </a:pPr>
            <a:r>
              <a:rPr lang="ru-RU" b="1" dirty="0" smtClean="0">
                <a:solidFill>
                  <a:schemeClr val="bg2">
                    <a:lumMod val="50000"/>
                  </a:schemeClr>
                </a:solidFill>
                <a:latin typeface="Georgia" pitchFamily="18" charset="0"/>
              </a:rPr>
              <a:t>Умение внимательно слушать и понимать</a:t>
            </a:r>
            <a:r>
              <a:rPr lang="ru-RU" dirty="0" smtClean="0">
                <a:solidFill>
                  <a:schemeClr val="bg2">
                    <a:lumMod val="50000"/>
                  </a:schemeClr>
                </a:solidFill>
                <a:latin typeface="Georgia" pitchFamily="18" charset="0"/>
              </a:rPr>
              <a:t>. </a:t>
            </a:r>
            <a:r>
              <a:rPr lang="ru-RU" dirty="0" err="1" smtClean="0">
                <a:solidFill>
                  <a:schemeClr val="bg2">
                    <a:lumMod val="50000"/>
                  </a:schemeClr>
                </a:solidFill>
                <a:latin typeface="Georgia" pitchFamily="18" charset="0"/>
              </a:rPr>
              <a:t>Ассертивность</a:t>
            </a:r>
            <a:r>
              <a:rPr lang="ru-RU" dirty="0" smtClean="0">
                <a:solidFill>
                  <a:schemeClr val="bg2">
                    <a:lumMod val="50000"/>
                  </a:schemeClr>
                </a:solidFill>
                <a:latin typeface="Georgia" pitchFamily="18" charset="0"/>
              </a:rPr>
              <a:t> требует умения внимательно слушать и стремления понять точку зрения другого человека. Все мы считаем себя хорошими слушателями, но возникает вопрос, как часто мы, слушая другого человека, переходим от фактов к предположениям, и как часто мы перебиваем других для того, чтобы побыстрее изложить свою точку зрения?</a:t>
            </a:r>
          </a:p>
          <a:p>
            <a:pPr lvl="0">
              <a:buNone/>
            </a:pPr>
            <a:r>
              <a:rPr lang="ru-RU" b="1" dirty="0" smtClean="0">
                <a:solidFill>
                  <a:schemeClr val="bg2">
                    <a:lumMod val="50000"/>
                  </a:schemeClr>
                </a:solidFill>
                <a:latin typeface="Georgia" pitchFamily="18" charset="0"/>
              </a:rPr>
              <a:t>Переговоры и достижение рабочего компромисса.</a:t>
            </a:r>
            <a:r>
              <a:rPr lang="ru-RU" dirty="0" smtClean="0">
                <a:solidFill>
                  <a:schemeClr val="bg2">
                    <a:lumMod val="50000"/>
                  </a:schemeClr>
                </a:solidFill>
                <a:latin typeface="Georgia" pitchFamily="18" charset="0"/>
              </a:rPr>
              <a:t> Стремление к достижению рабочего компромисса — очень полезное качество. Подчас возникает потребность найти такой выход из сложившейся ситуации, который бы устраивал все стороны, в ней задействованные.</a:t>
            </a:r>
          </a:p>
          <a:p>
            <a:endParaRPr lang="ru-RU" dirty="0">
              <a:solidFill>
                <a:schemeClr val="accent6">
                  <a:lumMod val="5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2000" b="1" dirty="0" smtClean="0">
                <a:solidFill>
                  <a:schemeClr val="accent6">
                    <a:lumMod val="50000"/>
                  </a:schemeClr>
                </a:solidFill>
                <a:latin typeface="+mn-lt"/>
              </a:rPr>
              <a:t>ПРИЗНАКИ</a:t>
            </a:r>
            <a:r>
              <a:rPr lang="en-US" sz="2000" b="1" dirty="0" smtClean="0">
                <a:solidFill>
                  <a:schemeClr val="accent6">
                    <a:lumMod val="50000"/>
                  </a:schemeClr>
                </a:solidFill>
                <a:latin typeface="+mn-lt"/>
              </a:rPr>
              <a:t> </a:t>
            </a:r>
            <a:r>
              <a:rPr lang="ru-RU" sz="2000" b="1" dirty="0" smtClean="0">
                <a:solidFill>
                  <a:schemeClr val="accent6">
                    <a:lumMod val="50000"/>
                  </a:schemeClr>
                </a:solidFill>
                <a:latin typeface="+mn-lt"/>
              </a:rPr>
              <a:t>УВЕРЕННОГО ПОВЕДЕНИЯ </a:t>
            </a:r>
            <a:r>
              <a:rPr lang="ru-RU" sz="1800" b="1" dirty="0" smtClean="0">
                <a:solidFill>
                  <a:srgbClr val="002060"/>
                </a:solidFill>
                <a:latin typeface="+mn-lt"/>
              </a:rPr>
              <a:t>:</a:t>
            </a:r>
            <a:r>
              <a:rPr lang="ru-RU" sz="2400" b="1" dirty="0" smtClean="0">
                <a:solidFill>
                  <a:srgbClr val="002060"/>
                </a:solidFill>
                <a:latin typeface="+mn-lt"/>
              </a:rPr>
              <a:t/>
            </a:r>
            <a:br>
              <a:rPr lang="ru-RU" sz="2400" b="1" dirty="0" smtClean="0">
                <a:solidFill>
                  <a:srgbClr val="002060"/>
                </a:solidFill>
                <a:latin typeface="+mn-lt"/>
              </a:rPr>
            </a:br>
            <a:endParaRPr lang="ru-RU" sz="2400" b="1" dirty="0">
              <a:latin typeface="+mn-lt"/>
            </a:endParaRPr>
          </a:p>
        </p:txBody>
      </p:sp>
      <p:sp>
        <p:nvSpPr>
          <p:cNvPr id="3" name="Содержимое 2"/>
          <p:cNvSpPr>
            <a:spLocks noGrp="1"/>
          </p:cNvSpPr>
          <p:nvPr>
            <p:ph idx="1"/>
          </p:nvPr>
        </p:nvSpPr>
        <p:spPr>
          <a:xfrm>
            <a:off x="357158" y="1857364"/>
            <a:ext cx="8229600" cy="4389120"/>
          </a:xfrm>
        </p:spPr>
        <p:txBody>
          <a:bodyPr>
            <a:normAutofit fontScale="85000" lnSpcReduction="20000"/>
          </a:bodyPr>
          <a:lstStyle/>
          <a:p>
            <a:pPr algn="just">
              <a:buNone/>
            </a:pPr>
            <a:r>
              <a:rPr lang="ru-RU" dirty="0" smtClean="0">
                <a:solidFill>
                  <a:schemeClr val="bg2">
                    <a:lumMod val="50000"/>
                  </a:schemeClr>
                </a:solidFill>
              </a:rPr>
              <a:t>·    целенаправленность;</a:t>
            </a:r>
          </a:p>
          <a:p>
            <a:pPr algn="just">
              <a:buNone/>
            </a:pPr>
            <a:r>
              <a:rPr lang="ru-RU" dirty="0" smtClean="0">
                <a:solidFill>
                  <a:schemeClr val="bg2">
                    <a:lumMod val="50000"/>
                  </a:schemeClr>
                </a:solidFill>
              </a:rPr>
              <a:t>· ориентированность на преодоление возникающих препятствий, а не на переживания;</a:t>
            </a:r>
          </a:p>
          <a:p>
            <a:pPr algn="just">
              <a:buNone/>
            </a:pPr>
            <a:r>
              <a:rPr lang="ru-RU" dirty="0" smtClean="0">
                <a:solidFill>
                  <a:schemeClr val="bg2">
                    <a:lumMod val="50000"/>
                  </a:schemeClr>
                </a:solidFill>
              </a:rPr>
              <a:t>· гибкость, адекватность реакций на быстро меняющуюся обстановку;</a:t>
            </a:r>
          </a:p>
          <a:p>
            <a:pPr algn="just">
              <a:buNone/>
            </a:pPr>
            <a:r>
              <a:rPr lang="ru-RU" dirty="0" smtClean="0">
                <a:solidFill>
                  <a:schemeClr val="bg2">
                    <a:lumMod val="50000"/>
                  </a:schemeClr>
                </a:solidFill>
              </a:rPr>
              <a:t>· социальная ориентированность, направленность на конструктивные отношения с окружающими;</a:t>
            </a:r>
          </a:p>
          <a:p>
            <a:pPr algn="just">
              <a:buNone/>
            </a:pPr>
            <a:r>
              <a:rPr lang="ru-RU" dirty="0" smtClean="0">
                <a:solidFill>
                  <a:schemeClr val="bg2">
                    <a:lumMod val="50000"/>
                  </a:schemeClr>
                </a:solidFill>
              </a:rPr>
              <a:t>· сочетание спонтанности с возможностью произвольной регуляции;</a:t>
            </a:r>
          </a:p>
          <a:p>
            <a:pPr algn="just">
              <a:buNone/>
            </a:pPr>
            <a:r>
              <a:rPr lang="ru-RU" dirty="0" smtClean="0">
                <a:solidFill>
                  <a:schemeClr val="bg2">
                    <a:lumMod val="50000"/>
                  </a:schemeClr>
                </a:solidFill>
              </a:rPr>
              <a:t>·   настойчивость, не переходящая в агрессию;</a:t>
            </a:r>
          </a:p>
          <a:p>
            <a:pPr algn="just">
              <a:buNone/>
            </a:pPr>
            <a:r>
              <a:rPr lang="ru-RU" dirty="0" smtClean="0">
                <a:solidFill>
                  <a:schemeClr val="bg2">
                    <a:lumMod val="50000"/>
                  </a:schemeClr>
                </a:solidFill>
              </a:rPr>
              <a:t>· направленность на достижение успеха, а не на избегание неудач;</a:t>
            </a:r>
          </a:p>
          <a:p>
            <a:pPr algn="just">
              <a:buNone/>
            </a:pPr>
            <a:r>
              <a:rPr lang="ru-RU" dirty="0" smtClean="0">
                <a:solidFill>
                  <a:schemeClr val="bg2">
                    <a:lumMod val="50000"/>
                  </a:schemeClr>
                </a:solidFill>
              </a:rPr>
              <a:t>·   созидание.</a:t>
            </a:r>
          </a:p>
          <a:p>
            <a:endParaRPr lang="ru-RU" dirty="0">
              <a:solidFill>
                <a:schemeClr val="accent6">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1000108"/>
            <a:ext cx="7215238" cy="4154984"/>
          </a:xfrm>
          <a:prstGeom prst="rect">
            <a:avLst/>
          </a:prstGeom>
        </p:spPr>
        <p:txBody>
          <a:bodyPr wrap="square">
            <a:spAutoFit/>
          </a:bodyPr>
          <a:lstStyle/>
          <a:p>
            <a:pPr algn="ctr"/>
            <a:r>
              <a:rPr lang="ru-RU" sz="2400" b="1" dirty="0" smtClean="0">
                <a:latin typeface="Times New Roman" pitchFamily="18" charset="0"/>
                <a:cs typeface="Times New Roman" pitchFamily="18" charset="0"/>
              </a:rPr>
              <a:t>     </a:t>
            </a:r>
            <a:r>
              <a:rPr lang="ru-RU" sz="2400" b="1" dirty="0" smtClean="0">
                <a:solidFill>
                  <a:schemeClr val="tx2">
                    <a:lumMod val="25000"/>
                  </a:schemeClr>
                </a:solidFill>
                <a:latin typeface="Georgia" pitchFamily="18" charset="0"/>
                <a:cs typeface="Arial" pitchFamily="34" charset="0"/>
              </a:rPr>
              <a:t>Термин </a:t>
            </a:r>
            <a:r>
              <a:rPr lang="ru-RU" sz="2400" b="1" i="1" dirty="0" smtClean="0">
                <a:solidFill>
                  <a:schemeClr val="accent2">
                    <a:lumMod val="50000"/>
                  </a:schemeClr>
                </a:solidFill>
                <a:latin typeface="Georgia" pitchFamily="18" charset="0"/>
                <a:cs typeface="Arial" pitchFamily="34" charset="0"/>
              </a:rPr>
              <a:t>«</a:t>
            </a:r>
            <a:r>
              <a:rPr lang="ru-RU" sz="2400" b="1" i="1" dirty="0" err="1" smtClean="0">
                <a:solidFill>
                  <a:schemeClr val="accent2">
                    <a:lumMod val="50000"/>
                  </a:schemeClr>
                </a:solidFill>
                <a:latin typeface="Georgia" pitchFamily="18" charset="0"/>
                <a:cs typeface="Arial" pitchFamily="34" charset="0"/>
              </a:rPr>
              <a:t>ассертивность</a:t>
            </a:r>
            <a:r>
              <a:rPr lang="ru-RU" sz="2400" b="1" i="1" dirty="0" smtClean="0">
                <a:solidFill>
                  <a:schemeClr val="accent2">
                    <a:lumMod val="50000"/>
                  </a:schemeClr>
                </a:solidFill>
                <a:latin typeface="Georgia" pitchFamily="18" charset="0"/>
                <a:cs typeface="Arial" pitchFamily="34" charset="0"/>
              </a:rPr>
              <a:t>» </a:t>
            </a:r>
            <a:r>
              <a:rPr lang="ru-RU" sz="2400" b="1" dirty="0" smtClean="0">
                <a:solidFill>
                  <a:schemeClr val="tx2">
                    <a:lumMod val="25000"/>
                  </a:schemeClr>
                </a:solidFill>
                <a:latin typeface="Georgia" pitchFamily="18" charset="0"/>
                <a:cs typeface="Arial" pitchFamily="34" charset="0"/>
              </a:rPr>
              <a:t>происходит </a:t>
            </a:r>
            <a:r>
              <a:rPr lang="ru-RU" sz="2400" b="1" dirty="0">
                <a:solidFill>
                  <a:schemeClr val="tx2">
                    <a:lumMod val="25000"/>
                  </a:schemeClr>
                </a:solidFill>
                <a:latin typeface="Georgia" pitchFamily="18" charset="0"/>
                <a:cs typeface="Arial" pitchFamily="34" charset="0"/>
              </a:rPr>
              <a:t>от английского </a:t>
            </a:r>
            <a:r>
              <a:rPr lang="ru-RU" sz="2400" b="1" i="1" dirty="0">
                <a:solidFill>
                  <a:schemeClr val="tx2">
                    <a:lumMod val="25000"/>
                  </a:schemeClr>
                </a:solidFill>
                <a:latin typeface="Georgia" pitchFamily="18" charset="0"/>
                <a:cs typeface="Arial" pitchFamily="34" charset="0"/>
              </a:rPr>
              <a:t>«</a:t>
            </a:r>
            <a:r>
              <a:rPr lang="en-US" sz="2400" b="1" i="1" dirty="0">
                <a:solidFill>
                  <a:schemeClr val="tx2">
                    <a:lumMod val="25000"/>
                  </a:schemeClr>
                </a:solidFill>
                <a:latin typeface="Georgia" pitchFamily="18" charset="0"/>
                <a:cs typeface="Arial" pitchFamily="34" charset="0"/>
              </a:rPr>
              <a:t>assert</a:t>
            </a:r>
            <a:r>
              <a:rPr lang="ru-RU" sz="2400" b="1" i="1" dirty="0">
                <a:solidFill>
                  <a:schemeClr val="tx2">
                    <a:lumMod val="25000"/>
                  </a:schemeClr>
                </a:solidFill>
                <a:latin typeface="Georgia" pitchFamily="18" charset="0"/>
                <a:cs typeface="Arial" pitchFamily="34" charset="0"/>
              </a:rPr>
              <a:t>» </a:t>
            </a:r>
            <a:r>
              <a:rPr lang="ru-RU" sz="2400" b="1" dirty="0">
                <a:solidFill>
                  <a:schemeClr val="tx2">
                    <a:lumMod val="25000"/>
                  </a:schemeClr>
                </a:solidFill>
                <a:latin typeface="Georgia" pitchFamily="18" charset="0"/>
                <a:cs typeface="Arial" pitchFamily="34" charset="0"/>
              </a:rPr>
              <a:t>- настаивать на своем, отстаивать свои права. </a:t>
            </a:r>
            <a:endParaRPr lang="ru-RU" sz="2400" b="1" dirty="0" smtClean="0">
              <a:solidFill>
                <a:schemeClr val="tx2">
                  <a:lumMod val="25000"/>
                </a:schemeClr>
              </a:solidFill>
              <a:latin typeface="Georgia" pitchFamily="18" charset="0"/>
              <a:cs typeface="Arial" pitchFamily="34" charset="0"/>
            </a:endParaRPr>
          </a:p>
          <a:p>
            <a:pPr algn="ctr"/>
            <a:endParaRPr lang="ru-RU" sz="2400" b="1" dirty="0" smtClean="0">
              <a:solidFill>
                <a:schemeClr val="tx2">
                  <a:lumMod val="25000"/>
                </a:schemeClr>
              </a:solidFill>
              <a:latin typeface="Georgia" pitchFamily="18" charset="0"/>
              <a:cs typeface="Arial" pitchFamily="34" charset="0"/>
            </a:endParaRPr>
          </a:p>
          <a:p>
            <a:pPr algn="ctr"/>
            <a:r>
              <a:rPr lang="ru-RU" sz="2400" b="1" dirty="0" smtClean="0">
                <a:solidFill>
                  <a:schemeClr val="tx2">
                    <a:lumMod val="25000"/>
                  </a:schemeClr>
                </a:solidFill>
                <a:latin typeface="Georgia" pitchFamily="18" charset="0"/>
                <a:cs typeface="Arial" pitchFamily="34" charset="0"/>
              </a:rPr>
              <a:t>     Обычно </a:t>
            </a:r>
            <a:r>
              <a:rPr lang="ru-RU" sz="2400" b="1" dirty="0">
                <a:solidFill>
                  <a:schemeClr val="tx2">
                    <a:lumMod val="25000"/>
                  </a:schemeClr>
                </a:solidFill>
                <a:latin typeface="Georgia" pitchFamily="18" charset="0"/>
                <a:cs typeface="Arial" pitchFamily="34" charset="0"/>
              </a:rPr>
              <a:t>под </a:t>
            </a:r>
            <a:r>
              <a:rPr lang="ru-RU" sz="2400" b="1" i="1" dirty="0" err="1">
                <a:solidFill>
                  <a:schemeClr val="accent2">
                    <a:lumMod val="50000"/>
                  </a:schemeClr>
                </a:solidFill>
                <a:latin typeface="Georgia" pitchFamily="18" charset="0"/>
                <a:cs typeface="Arial" pitchFamily="34" charset="0"/>
              </a:rPr>
              <a:t>ассертивностью</a:t>
            </a:r>
            <a:r>
              <a:rPr lang="ru-RU" sz="2400" b="1" i="1" dirty="0">
                <a:solidFill>
                  <a:schemeClr val="tx2">
                    <a:lumMod val="25000"/>
                  </a:schemeClr>
                </a:solidFill>
                <a:latin typeface="Georgia" pitchFamily="18" charset="0"/>
                <a:cs typeface="Arial" pitchFamily="34" charset="0"/>
              </a:rPr>
              <a:t> </a:t>
            </a:r>
            <a:r>
              <a:rPr lang="ru-RU" sz="2400" b="1" dirty="0">
                <a:solidFill>
                  <a:schemeClr val="tx2">
                    <a:lumMod val="25000"/>
                  </a:schemeClr>
                </a:solidFill>
                <a:latin typeface="Georgia" pitchFamily="18" charset="0"/>
                <a:cs typeface="Arial" pitchFamily="34" charset="0"/>
              </a:rPr>
              <a:t>понимается естественность и независимость от внешних влияний и оценок, способность самостоятельно регулировать собственное поведение и отвечать за него. </a:t>
            </a:r>
            <a:endParaRPr lang="ru-RU" sz="2400" b="1" dirty="0" smtClean="0">
              <a:solidFill>
                <a:schemeClr val="tx2">
                  <a:lumMod val="25000"/>
                </a:schemeClr>
              </a:solidFill>
              <a:latin typeface="Georgia" pitchFamily="18" charset="0"/>
              <a:cs typeface="Arial" pitchFamily="34" charset="0"/>
            </a:endParaRPr>
          </a:p>
          <a:p>
            <a:pPr algn="ctr"/>
            <a:endParaRPr lang="ru-RU" sz="2400" dirty="0">
              <a:solidFill>
                <a:schemeClr val="tx2">
                  <a:lumMod val="25000"/>
                </a:schemeClr>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r>
              <a:rPr lang="ru-RU" sz="2000" dirty="0" smtClean="0"/>
              <a:t> </a:t>
            </a:r>
            <a:r>
              <a:rPr lang="ru-RU" sz="2000" b="1" dirty="0" smtClean="0">
                <a:solidFill>
                  <a:schemeClr val="accent6">
                    <a:lumMod val="50000"/>
                  </a:schemeClr>
                </a:solidFill>
                <a:latin typeface="+mn-lt"/>
              </a:rPr>
              <a:t>ОСНОВНЫЕ  ХАРАКТЕРИСТИКИ УВЕРЕННОГО  В СЕБЕ ЧЕЛОВЕКА </a:t>
            </a:r>
            <a:br>
              <a:rPr lang="ru-RU" sz="2000" b="1" dirty="0" smtClean="0">
                <a:solidFill>
                  <a:schemeClr val="accent6">
                    <a:lumMod val="50000"/>
                  </a:schemeClr>
                </a:solidFill>
                <a:latin typeface="+mn-lt"/>
              </a:rPr>
            </a:br>
            <a:r>
              <a:rPr lang="ru-RU" sz="2000" b="1" dirty="0" smtClean="0">
                <a:solidFill>
                  <a:schemeClr val="accent6">
                    <a:lumMod val="50000"/>
                  </a:schemeClr>
                </a:solidFill>
                <a:latin typeface="+mn-lt"/>
              </a:rPr>
              <a:t>                                                                                                     (по А. </a:t>
            </a:r>
            <a:r>
              <a:rPr lang="ru-RU" sz="2000" b="1" dirty="0" err="1" smtClean="0">
                <a:solidFill>
                  <a:schemeClr val="accent6">
                    <a:lumMod val="50000"/>
                  </a:schemeClr>
                </a:solidFill>
                <a:latin typeface="+mn-lt"/>
              </a:rPr>
              <a:t>Солтеру</a:t>
            </a:r>
            <a:r>
              <a:rPr lang="ru-RU" sz="2000" b="1" dirty="0" smtClean="0">
                <a:solidFill>
                  <a:schemeClr val="accent6">
                    <a:lumMod val="50000"/>
                  </a:schemeClr>
                </a:solidFill>
                <a:latin typeface="+mn-lt"/>
              </a:rPr>
              <a:t>)</a:t>
            </a:r>
            <a:endParaRPr lang="ru-RU" sz="2000" b="1" dirty="0">
              <a:solidFill>
                <a:schemeClr val="accent6">
                  <a:lumMod val="50000"/>
                </a:schemeClr>
              </a:solidFill>
              <a:latin typeface="+mn-lt"/>
            </a:endParaRPr>
          </a:p>
        </p:txBody>
      </p:sp>
      <p:sp>
        <p:nvSpPr>
          <p:cNvPr id="3" name="Содержимое 2"/>
          <p:cNvSpPr>
            <a:spLocks noGrp="1"/>
          </p:cNvSpPr>
          <p:nvPr>
            <p:ph idx="1"/>
          </p:nvPr>
        </p:nvSpPr>
        <p:spPr>
          <a:xfrm>
            <a:off x="457200" y="1643050"/>
            <a:ext cx="8229600" cy="5000660"/>
          </a:xfrm>
        </p:spPr>
        <p:txBody>
          <a:bodyPr>
            <a:normAutofit fontScale="85000" lnSpcReduction="20000"/>
          </a:bodyPr>
          <a:lstStyle/>
          <a:p>
            <a:pPr>
              <a:buNone/>
            </a:pPr>
            <a:r>
              <a:rPr lang="ru-RU" dirty="0" smtClean="0">
                <a:solidFill>
                  <a:schemeClr val="bg2">
                    <a:lumMod val="50000"/>
                  </a:schemeClr>
                </a:solidFill>
              </a:rPr>
              <a:t>1. </a:t>
            </a:r>
            <a:r>
              <a:rPr lang="ru-RU" u="sng" dirty="0" smtClean="0">
                <a:solidFill>
                  <a:schemeClr val="bg2">
                    <a:lumMod val="50000"/>
                  </a:schemeClr>
                </a:solidFill>
              </a:rPr>
              <a:t>Эмоциональность речи: </a:t>
            </a:r>
            <a:r>
              <a:rPr lang="ru-RU" dirty="0" smtClean="0">
                <a:solidFill>
                  <a:schemeClr val="bg2">
                    <a:lumMod val="50000"/>
                  </a:schemeClr>
                </a:solidFill>
              </a:rPr>
              <a:t>открытое, спонтанное и подлинное выражение в речи всех испытываемых чувств;</a:t>
            </a:r>
          </a:p>
          <a:p>
            <a:pPr>
              <a:buNone/>
            </a:pPr>
            <a:r>
              <a:rPr lang="ru-RU" dirty="0" smtClean="0">
                <a:solidFill>
                  <a:schemeClr val="bg2">
                    <a:lumMod val="50000"/>
                  </a:schemeClr>
                </a:solidFill>
              </a:rPr>
              <a:t>2. </a:t>
            </a:r>
            <a:r>
              <a:rPr lang="ru-RU" u="sng" dirty="0" smtClean="0">
                <a:solidFill>
                  <a:schemeClr val="bg2">
                    <a:lumMod val="50000"/>
                  </a:schemeClr>
                </a:solidFill>
              </a:rPr>
              <a:t>Экспрессивность речи: </a:t>
            </a:r>
            <a:r>
              <a:rPr lang="ru-RU" dirty="0" smtClean="0">
                <a:solidFill>
                  <a:schemeClr val="bg2">
                    <a:lumMod val="50000"/>
                  </a:schemeClr>
                </a:solidFill>
              </a:rPr>
              <a:t>ясное проявление чувств в невербальной плоскости и соответствие между словами и невербальным поведением;</a:t>
            </a:r>
          </a:p>
          <a:p>
            <a:pPr>
              <a:buNone/>
            </a:pPr>
            <a:r>
              <a:rPr lang="ru-RU" dirty="0" smtClean="0">
                <a:solidFill>
                  <a:schemeClr val="bg2">
                    <a:lumMod val="50000"/>
                  </a:schemeClr>
                </a:solidFill>
              </a:rPr>
              <a:t> 3. </a:t>
            </a:r>
            <a:r>
              <a:rPr lang="ru-RU" u="sng" dirty="0" smtClean="0">
                <a:solidFill>
                  <a:schemeClr val="bg2">
                    <a:lumMod val="50000"/>
                  </a:schemeClr>
                </a:solidFill>
              </a:rPr>
              <a:t>Противостоять и атаковать: </a:t>
            </a:r>
            <a:r>
              <a:rPr lang="ru-RU" dirty="0" smtClean="0">
                <a:solidFill>
                  <a:schemeClr val="bg2">
                    <a:lumMod val="50000"/>
                  </a:schemeClr>
                </a:solidFill>
              </a:rPr>
              <a:t>как прямое и честное выражение собственного мнения, без оглядки на окружающих;</a:t>
            </a:r>
          </a:p>
          <a:p>
            <a:pPr>
              <a:buNone/>
            </a:pPr>
            <a:r>
              <a:rPr lang="ru-RU" dirty="0" smtClean="0">
                <a:solidFill>
                  <a:schemeClr val="bg2">
                    <a:lumMod val="50000"/>
                  </a:schemeClr>
                </a:solidFill>
              </a:rPr>
              <a:t>4. </a:t>
            </a:r>
            <a:r>
              <a:rPr lang="ru-RU" u="sng" dirty="0" smtClean="0">
                <a:solidFill>
                  <a:schemeClr val="bg2">
                    <a:lumMod val="50000"/>
                  </a:schemeClr>
                </a:solidFill>
              </a:rPr>
              <a:t>Использование местоимения "Я": </a:t>
            </a:r>
            <a:r>
              <a:rPr lang="ru-RU" dirty="0" smtClean="0">
                <a:solidFill>
                  <a:schemeClr val="bg2">
                    <a:lumMod val="50000"/>
                  </a:schemeClr>
                </a:solidFill>
              </a:rPr>
              <a:t>как выражение того факта, что за человек стоит за словами, отсутствие попыток спрятаться за неопределенными формулировками;</a:t>
            </a:r>
          </a:p>
          <a:p>
            <a:pPr>
              <a:buNone/>
            </a:pPr>
            <a:r>
              <a:rPr lang="ru-RU" dirty="0" smtClean="0">
                <a:solidFill>
                  <a:schemeClr val="bg2">
                    <a:lumMod val="50000"/>
                  </a:schemeClr>
                </a:solidFill>
              </a:rPr>
              <a:t>5. </a:t>
            </a:r>
            <a:r>
              <a:rPr lang="ru-RU" u="sng" dirty="0" smtClean="0">
                <a:solidFill>
                  <a:schemeClr val="bg2">
                    <a:lumMod val="50000"/>
                  </a:schemeClr>
                </a:solidFill>
              </a:rPr>
              <a:t>Принятие похвалы: </a:t>
            </a:r>
            <a:r>
              <a:rPr lang="ru-RU" dirty="0" smtClean="0">
                <a:solidFill>
                  <a:schemeClr val="bg2">
                    <a:lumMod val="50000"/>
                  </a:schemeClr>
                </a:solidFill>
              </a:rPr>
              <a:t>как отказ от самоуничижения и недооценки своих сил и качеств;</a:t>
            </a:r>
          </a:p>
          <a:p>
            <a:pPr>
              <a:buNone/>
            </a:pPr>
            <a:r>
              <a:rPr lang="ru-RU" dirty="0" smtClean="0">
                <a:solidFill>
                  <a:schemeClr val="bg2">
                    <a:lumMod val="50000"/>
                  </a:schemeClr>
                </a:solidFill>
              </a:rPr>
              <a:t>6. </a:t>
            </a:r>
            <a:r>
              <a:rPr lang="ru-RU" u="sng" dirty="0" smtClean="0">
                <a:solidFill>
                  <a:schemeClr val="bg2">
                    <a:lumMod val="50000"/>
                  </a:schemeClr>
                </a:solidFill>
              </a:rPr>
              <a:t>Импровизация </a:t>
            </a:r>
            <a:r>
              <a:rPr lang="ru-RU" dirty="0" smtClean="0">
                <a:solidFill>
                  <a:schemeClr val="bg2">
                    <a:lumMod val="50000"/>
                  </a:schemeClr>
                </a:solidFill>
              </a:rPr>
              <a:t>как спонтанное выражение чувств и потребностей, повседневных забот, отказ от предусмотрительности и планирования.</a:t>
            </a:r>
            <a:endParaRPr lang="ru-RU" dirty="0">
              <a:solidFill>
                <a:schemeClr val="bg2">
                  <a:lumMod val="5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76996"/>
            <a:ext cx="2212848" cy="3823640"/>
          </a:xfrm>
        </p:spPr>
        <p:txBody>
          <a:bodyPr>
            <a:noAutofit/>
          </a:bodyPr>
          <a:lstStyle/>
          <a:p>
            <a:r>
              <a:rPr lang="ru-RU" sz="3200" b="1" dirty="0" smtClean="0">
                <a:solidFill>
                  <a:schemeClr val="accent1">
                    <a:lumMod val="50000"/>
                  </a:schemeClr>
                </a:solidFill>
                <a:latin typeface="Georgia" pitchFamily="18" charset="0"/>
              </a:rPr>
              <a:t/>
            </a:r>
            <a:br>
              <a:rPr lang="ru-RU" sz="3200" b="1" dirty="0" smtClean="0">
                <a:solidFill>
                  <a:schemeClr val="accent1">
                    <a:lumMod val="50000"/>
                  </a:schemeClr>
                </a:solidFill>
                <a:latin typeface="Georgia" pitchFamily="18" charset="0"/>
              </a:rPr>
            </a:br>
            <a:endParaRPr lang="ru-RU" sz="3200" dirty="0"/>
          </a:p>
        </p:txBody>
      </p:sp>
      <p:sp>
        <p:nvSpPr>
          <p:cNvPr id="5" name="Текст 4"/>
          <p:cNvSpPr>
            <a:spLocks noGrp="1"/>
          </p:cNvSpPr>
          <p:nvPr>
            <p:ph type="body" sz="half" idx="2"/>
          </p:nvPr>
        </p:nvSpPr>
        <p:spPr>
          <a:xfrm>
            <a:off x="142844" y="1142984"/>
            <a:ext cx="2676556" cy="4643470"/>
          </a:xfrm>
          <a:effectLst>
            <a:outerShdw blurRad="50800" dist="38100" dir="5400000" algn="t" rotWithShape="0">
              <a:prstClr val="black">
                <a:alpha val="40000"/>
              </a:prstClr>
            </a:outerShdw>
            <a:reflection blurRad="6350" stA="50000" endA="300" endPos="90000" dir="5400000" sy="-100000" algn="bl" rotWithShape="0"/>
          </a:effectLst>
        </p:spPr>
        <p:txBody>
          <a:bodyPr>
            <a:normAutofit/>
          </a:bodyPr>
          <a:lstStyle/>
          <a:p>
            <a:pPr algn="ctr"/>
            <a:r>
              <a:rPr lang="ru-RU" sz="2800" b="1" dirty="0" smtClean="0">
                <a:solidFill>
                  <a:schemeClr val="accent6">
                    <a:lumMod val="50000"/>
                  </a:schemeClr>
                </a:solidFill>
                <a:latin typeface="Georgia" pitchFamily="18" charset="0"/>
              </a:rPr>
              <a:t>Применяйте</a:t>
            </a:r>
          </a:p>
          <a:p>
            <a:pPr algn="ctr"/>
            <a:r>
              <a:rPr lang="ru-RU" sz="2800" b="1" dirty="0" smtClean="0">
                <a:solidFill>
                  <a:schemeClr val="accent6">
                    <a:lumMod val="50000"/>
                  </a:schemeClr>
                </a:solidFill>
                <a:latin typeface="Georgia" pitchFamily="18" charset="0"/>
              </a:rPr>
              <a:t> правила </a:t>
            </a:r>
            <a:r>
              <a:rPr lang="ru-RU" sz="2800" b="1" dirty="0" err="1" smtClean="0">
                <a:solidFill>
                  <a:schemeClr val="accent6">
                    <a:lumMod val="50000"/>
                  </a:schemeClr>
                </a:solidFill>
                <a:latin typeface="Georgia" pitchFamily="18" charset="0"/>
              </a:rPr>
              <a:t>ассертивной</a:t>
            </a:r>
            <a:r>
              <a:rPr lang="ru-RU" sz="2800" b="1" dirty="0" smtClean="0">
                <a:solidFill>
                  <a:schemeClr val="accent6">
                    <a:lumMod val="50000"/>
                  </a:schemeClr>
                </a:solidFill>
                <a:latin typeface="Georgia" pitchFamily="18" charset="0"/>
              </a:rPr>
              <a:t> личности, </a:t>
            </a:r>
          </a:p>
          <a:p>
            <a:pPr algn="ctr"/>
            <a:r>
              <a:rPr lang="ru-RU" sz="2800" b="1" dirty="0" smtClean="0">
                <a:solidFill>
                  <a:schemeClr val="accent6">
                    <a:lumMod val="50000"/>
                  </a:schemeClr>
                </a:solidFill>
                <a:latin typeface="Georgia" pitchFamily="18" charset="0"/>
              </a:rPr>
              <a:t>и будьте</a:t>
            </a:r>
          </a:p>
          <a:p>
            <a:pPr algn="ctr"/>
            <a:r>
              <a:rPr lang="ru-RU" sz="2800" b="1" dirty="0" smtClean="0">
                <a:solidFill>
                  <a:schemeClr val="accent6">
                    <a:lumMod val="50000"/>
                  </a:schemeClr>
                </a:solidFill>
                <a:latin typeface="Georgia" pitchFamily="18" charset="0"/>
              </a:rPr>
              <a:t> счастливы!</a:t>
            </a:r>
            <a:endParaRPr lang="ru-RU" sz="2800" dirty="0">
              <a:solidFill>
                <a:schemeClr val="accent6">
                  <a:lumMod val="50000"/>
                </a:schemeClr>
              </a:solidFill>
            </a:endParaRPr>
          </a:p>
        </p:txBody>
      </p:sp>
      <p:pic>
        <p:nvPicPr>
          <p:cNvPr id="4" name="Содержимое 3" descr="http://andreysavenkov.3dn.ru/images/assertivnost/uspeh.jpg"/>
          <p:cNvPicPr>
            <a:picLocks noGrp="1"/>
          </p:cNvPicPr>
          <p:nvPr>
            <p:ph type="pic" idx="1"/>
          </p:nvPr>
        </p:nvPicPr>
        <p:blipFill>
          <a:blip r:embed="rId2">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t="971" b="971"/>
          <a:stretch>
            <a:fillRect/>
          </a:stretch>
        </p:blipFill>
        <p:spPr bwMode="auto">
          <a:xfrm rot="420000">
            <a:off x="3508497" y="1123957"/>
            <a:ext cx="4617720" cy="3931920"/>
          </a:xfrm>
          <a:prstGeom prst="rect">
            <a:avLst/>
          </a:prstGeom>
          <a:noFill/>
          <a:ln>
            <a:solidFill>
              <a:schemeClr val="tx1"/>
            </a:solidFill>
          </a:ln>
          <a:effectLst>
            <a:outerShdw blurRad="152400" dist="317500" dir="5400000" sx="90000" sy="-19000" rotWithShape="0">
              <a:prstClr val="black">
                <a:alpha val="15000"/>
              </a:prst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57158" y="214290"/>
            <a:ext cx="8229600" cy="1285884"/>
          </a:xfrm>
          <a:noFill/>
          <a:ln>
            <a:noFill/>
          </a:ln>
        </p:spPr>
        <p:txBody>
          <a:bodyPr>
            <a:normAutofit/>
          </a:bodyPr>
          <a:lstStyle/>
          <a:p>
            <a:pPr algn="ctr"/>
            <a:r>
              <a:rPr lang="ru-RU" sz="2400" b="1" dirty="0" err="1" smtClean="0">
                <a:solidFill>
                  <a:schemeClr val="accent1">
                    <a:lumMod val="50000"/>
                  </a:schemeClr>
                </a:solidFill>
                <a:latin typeface="+mn-lt"/>
              </a:rPr>
              <a:t>Саморегуляция</a:t>
            </a:r>
            <a:r>
              <a:rPr lang="ru-RU" sz="2400" b="1" dirty="0" smtClean="0">
                <a:solidFill>
                  <a:schemeClr val="accent1">
                    <a:lumMod val="50000"/>
                  </a:schemeClr>
                </a:solidFill>
                <a:latin typeface="+mn-lt"/>
              </a:rPr>
              <a:t>  дыхания </a:t>
            </a:r>
            <a:r>
              <a:rPr lang="ru-RU" sz="2400" dirty="0" smtClean="0">
                <a:solidFill>
                  <a:schemeClr val="accent1">
                    <a:lumMod val="50000"/>
                  </a:schemeClr>
                </a:solidFill>
                <a:latin typeface="+mn-lt"/>
              </a:rPr>
              <a:t>– эффективный  способ снять  эмоциональное  возбуждение,  состояние  напряженности</a:t>
            </a:r>
            <a:endParaRPr lang="ru-RU" sz="2400" dirty="0">
              <a:solidFill>
                <a:schemeClr val="accent1">
                  <a:lumMod val="50000"/>
                </a:schemeClr>
              </a:solidFill>
              <a:latin typeface="+mn-lt"/>
            </a:endParaRPr>
          </a:p>
        </p:txBody>
      </p:sp>
      <p:sp>
        <p:nvSpPr>
          <p:cNvPr id="8" name="Содержимое 7"/>
          <p:cNvSpPr>
            <a:spLocks noGrp="1"/>
          </p:cNvSpPr>
          <p:nvPr>
            <p:ph idx="1"/>
          </p:nvPr>
        </p:nvSpPr>
        <p:spPr>
          <a:xfrm>
            <a:off x="457200" y="1643050"/>
            <a:ext cx="8229600" cy="4929222"/>
          </a:xfrm>
          <a:ln>
            <a:solidFill>
              <a:schemeClr val="accent1">
                <a:lumMod val="50000"/>
              </a:schemeClr>
            </a:solidFill>
          </a:ln>
        </p:spPr>
        <p:txBody>
          <a:bodyPr>
            <a:normAutofit fontScale="92500" lnSpcReduction="10000"/>
          </a:bodyPr>
          <a:lstStyle/>
          <a:p>
            <a:pPr algn="ctr">
              <a:lnSpc>
                <a:spcPct val="160000"/>
              </a:lnSpc>
              <a:buNone/>
            </a:pPr>
            <a:r>
              <a:rPr lang="ru-RU" sz="2000" b="1" dirty="0" smtClean="0">
                <a:solidFill>
                  <a:schemeClr val="accent1">
                    <a:lumMod val="50000"/>
                  </a:schemeClr>
                </a:solidFill>
              </a:rPr>
              <a:t>Упражнение  «Дыхание»</a:t>
            </a:r>
          </a:p>
          <a:p>
            <a:pPr marL="457200" indent="-457200">
              <a:buNone/>
            </a:pPr>
            <a:r>
              <a:rPr lang="ru-RU" sz="2000" dirty="0" smtClean="0">
                <a:solidFill>
                  <a:schemeClr val="accent1">
                    <a:lumMod val="50000"/>
                  </a:schemeClr>
                </a:solidFill>
              </a:rPr>
              <a:t>1.     Сядьте и займите  удобное положение.</a:t>
            </a:r>
          </a:p>
          <a:p>
            <a:pPr marL="457200" indent="-457200">
              <a:buNone/>
            </a:pPr>
            <a:r>
              <a:rPr lang="ru-RU" sz="2000" dirty="0" smtClean="0">
                <a:solidFill>
                  <a:schemeClr val="accent1">
                    <a:lumMod val="50000"/>
                  </a:schemeClr>
                </a:solidFill>
              </a:rPr>
              <a:t>2.     Положите  одну  руку  на  область  пупка, вторую – на  грудь( эти  манипуляции  необходимы  только  на  начальном  этапе  освоения  техники).</a:t>
            </a:r>
          </a:p>
          <a:p>
            <a:pPr marL="457200" indent="-457200">
              <a:buNone/>
            </a:pPr>
            <a:r>
              <a:rPr lang="ru-RU" sz="2000" dirty="0" smtClean="0">
                <a:solidFill>
                  <a:schemeClr val="accent1">
                    <a:lumMod val="50000"/>
                  </a:schemeClr>
                </a:solidFill>
              </a:rPr>
              <a:t>3.    Сделайте  глубокий  вдох (не менее  2  секунд), набирая  воздух   сначала  в  живот, а  затем  заполняя  им  всю  грудь.</a:t>
            </a:r>
          </a:p>
          <a:p>
            <a:pPr marL="457200" indent="-457200">
              <a:buNone/>
            </a:pPr>
            <a:r>
              <a:rPr lang="ru-RU" sz="2000" dirty="0" smtClean="0">
                <a:solidFill>
                  <a:schemeClr val="accent1">
                    <a:lumMod val="50000"/>
                  </a:schemeClr>
                </a:solidFill>
              </a:rPr>
              <a:t>4.     Задержите  дыхание  на  1-2 секунды.</a:t>
            </a:r>
          </a:p>
          <a:p>
            <a:pPr marL="457200" indent="-457200">
              <a:buNone/>
            </a:pPr>
            <a:r>
              <a:rPr lang="ru-RU" sz="2000" dirty="0" smtClean="0">
                <a:solidFill>
                  <a:schemeClr val="accent1">
                    <a:lumMod val="50000"/>
                  </a:schemeClr>
                </a:solidFill>
              </a:rPr>
              <a:t>5.     Выдыхайте  медленно  и  плавно в  течение  3  секунд. Выдох должен  быть  длиннее  вдоха.</a:t>
            </a:r>
          </a:p>
          <a:p>
            <a:pPr marL="457200" indent="-457200">
              <a:buNone/>
            </a:pPr>
            <a:r>
              <a:rPr lang="ru-RU" sz="2000" dirty="0" smtClean="0">
                <a:solidFill>
                  <a:schemeClr val="accent1">
                    <a:lumMod val="50000"/>
                  </a:schemeClr>
                </a:solidFill>
              </a:rPr>
              <a:t>6.    Снова  сделайте  глубокий  вдох  без  остановки  и  повторите  упражнение.            </a:t>
            </a:r>
          </a:p>
          <a:p>
            <a:pPr marL="457200" indent="-457200">
              <a:buNone/>
            </a:pPr>
            <a:r>
              <a:rPr lang="ru-RU" sz="2000" dirty="0" smtClean="0">
                <a:solidFill>
                  <a:schemeClr val="accent1">
                    <a:lumMod val="50000"/>
                  </a:schemeClr>
                </a:solidFill>
              </a:rPr>
              <a:t>                                      </a:t>
            </a:r>
            <a:r>
              <a:rPr lang="ru-RU" sz="1600" dirty="0" smtClean="0">
                <a:solidFill>
                  <a:schemeClr val="accent1">
                    <a:lumMod val="50000"/>
                  </a:schemeClr>
                </a:solidFill>
              </a:rPr>
              <a:t>Упражнение  нужно  делать  4-5 раз  подряд. </a:t>
            </a:r>
          </a:p>
          <a:p>
            <a:pPr marL="457200" indent="-457200" algn="ctr">
              <a:buNone/>
            </a:pPr>
            <a:r>
              <a:rPr lang="ru-RU" sz="1600" dirty="0" smtClean="0">
                <a:solidFill>
                  <a:schemeClr val="accent1">
                    <a:lumMod val="50000"/>
                  </a:schemeClr>
                </a:solidFill>
              </a:rPr>
              <a:t>          В  случае  головокружения   сократите  количество  циклов, </a:t>
            </a:r>
          </a:p>
          <a:p>
            <a:pPr marL="457200" indent="-457200" algn="ctr">
              <a:buNone/>
            </a:pPr>
            <a:r>
              <a:rPr lang="ru-RU" sz="1600" dirty="0" smtClean="0">
                <a:solidFill>
                  <a:schemeClr val="accent1">
                    <a:lumMod val="50000"/>
                  </a:schemeClr>
                </a:solidFill>
              </a:rPr>
              <a:t>выполняемых за  один  подход.</a:t>
            </a:r>
          </a:p>
          <a:p>
            <a:pPr marL="457200" indent="-457200">
              <a:buAutoNum type="arabicPeriod"/>
            </a:pPr>
            <a:endParaRPr lang="ru-RU" sz="2000" dirty="0" smtClean="0">
              <a:solidFill>
                <a:schemeClr val="accent1">
                  <a:lumMod val="50000"/>
                </a:schemeClr>
              </a:solidFill>
            </a:endParaRPr>
          </a:p>
          <a:p>
            <a:pPr marL="457200" indent="-457200">
              <a:buAutoNum type="arabicPeriod"/>
            </a:pPr>
            <a:endParaRPr lang="ru-RU" sz="2000" dirty="0" smtClean="0">
              <a:solidFill>
                <a:schemeClr val="accent1">
                  <a:lumMod val="50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85720" y="142852"/>
            <a:ext cx="8401080" cy="1071570"/>
          </a:xfrm>
        </p:spPr>
        <p:txBody>
          <a:bodyPr>
            <a:normAutofit/>
          </a:bodyPr>
          <a:lstStyle/>
          <a:p>
            <a:r>
              <a:rPr lang="ru-RU" sz="2400" dirty="0" smtClean="0">
                <a:solidFill>
                  <a:schemeClr val="accent1">
                    <a:lumMod val="50000"/>
                  </a:schemeClr>
                </a:solidFill>
                <a:latin typeface="+mn-lt"/>
              </a:rPr>
              <a:t>            Работа  в  тройках  по теме </a:t>
            </a:r>
            <a:r>
              <a:rPr lang="ru-RU" sz="2400" b="1" dirty="0" smtClean="0">
                <a:solidFill>
                  <a:schemeClr val="accent1">
                    <a:lumMod val="50000"/>
                  </a:schemeClr>
                </a:solidFill>
                <a:latin typeface="+mn-lt"/>
              </a:rPr>
              <a:t/>
            </a:r>
            <a:br>
              <a:rPr lang="ru-RU" sz="2400" b="1" dirty="0" smtClean="0">
                <a:solidFill>
                  <a:schemeClr val="accent1">
                    <a:lumMod val="50000"/>
                  </a:schemeClr>
                </a:solidFill>
                <a:latin typeface="+mn-lt"/>
              </a:rPr>
            </a:br>
            <a:r>
              <a:rPr lang="ru-RU" sz="2400" b="1" dirty="0" smtClean="0">
                <a:solidFill>
                  <a:schemeClr val="accent1">
                    <a:lumMod val="50000"/>
                  </a:schemeClr>
                </a:solidFill>
                <a:latin typeface="+mn-lt"/>
              </a:rPr>
              <a:t>            «Ролевое  моделирование стилей поведения»</a:t>
            </a:r>
            <a:endParaRPr lang="ru-RU" sz="2400" b="1" dirty="0">
              <a:solidFill>
                <a:schemeClr val="accent1">
                  <a:lumMod val="50000"/>
                </a:schemeClr>
              </a:solidFill>
              <a:latin typeface="+mn-lt"/>
            </a:endParaRPr>
          </a:p>
        </p:txBody>
      </p:sp>
      <p:sp>
        <p:nvSpPr>
          <p:cNvPr id="5" name="Содержимое 4"/>
          <p:cNvSpPr>
            <a:spLocks noGrp="1"/>
          </p:cNvSpPr>
          <p:nvPr>
            <p:ph idx="1"/>
          </p:nvPr>
        </p:nvSpPr>
        <p:spPr>
          <a:xfrm>
            <a:off x="285720" y="1285860"/>
            <a:ext cx="8401080" cy="5357850"/>
          </a:xfrm>
          <a:ln>
            <a:solidFill>
              <a:schemeClr val="accent1">
                <a:lumMod val="50000"/>
              </a:schemeClr>
            </a:solidFill>
          </a:ln>
        </p:spPr>
        <p:txBody>
          <a:bodyPr>
            <a:normAutofit lnSpcReduction="10000"/>
          </a:bodyPr>
          <a:lstStyle/>
          <a:p>
            <a:pPr>
              <a:buNone/>
            </a:pPr>
            <a:r>
              <a:rPr lang="ru-RU" sz="1800" dirty="0" smtClean="0">
                <a:solidFill>
                  <a:schemeClr val="accent1">
                    <a:lumMod val="50000"/>
                  </a:schemeClr>
                </a:solidFill>
              </a:rPr>
              <a:t>          Каждая  тройка  получает  листочек, на  котором  написана  ситуация  для  разыгрывания.  Ситуация  разыгрывается  три  раза,  используя  при  этом  разные  стили  поведения (агрессивный,  пассивный  и  </a:t>
            </a:r>
            <a:r>
              <a:rPr lang="ru-RU" sz="1800" dirty="0" err="1" smtClean="0">
                <a:solidFill>
                  <a:schemeClr val="accent1">
                    <a:lumMod val="50000"/>
                  </a:schemeClr>
                </a:solidFill>
              </a:rPr>
              <a:t>ассертивный</a:t>
            </a:r>
            <a:r>
              <a:rPr lang="ru-RU" sz="1800" dirty="0" smtClean="0">
                <a:solidFill>
                  <a:schemeClr val="accent1">
                    <a:lumMod val="50000"/>
                  </a:schemeClr>
                </a:solidFill>
              </a:rPr>
              <a:t>). Остальные  угадывают, какую  модель  поведения  демонстрируют  выступающие. Затем  обсуждается , какой  стиль  поведения  проще  удается?  Почему? Как  чувствуют  себя  люди  в  этой  ситуации?  При  каком  стиле  поведения  мы  сохраняем  собственное  достоинство  и  достоинство  других  людей?                    Примеры  ситуаций:</a:t>
            </a:r>
          </a:p>
          <a:p>
            <a:pPr>
              <a:buNone/>
            </a:pPr>
            <a:r>
              <a:rPr lang="ru-RU" sz="1800" dirty="0" smtClean="0">
                <a:solidFill>
                  <a:schemeClr val="accent1">
                    <a:lumMod val="50000"/>
                  </a:schemeClr>
                </a:solidFill>
              </a:rPr>
              <a:t>     - </a:t>
            </a:r>
            <a:r>
              <a:rPr lang="ru-RU" sz="1800" i="1" dirty="0" smtClean="0">
                <a:solidFill>
                  <a:schemeClr val="accent1">
                    <a:lumMod val="50000"/>
                  </a:schemeClr>
                </a:solidFill>
              </a:rPr>
              <a:t>    Друг  попросил  у  Вас  книгу , а  Вы  помните,  что  он  прошлую   так  и          не  вернул.</a:t>
            </a:r>
          </a:p>
          <a:p>
            <a:pPr>
              <a:buNone/>
            </a:pPr>
            <a:r>
              <a:rPr lang="ru-RU" sz="1800" i="1" dirty="0" smtClean="0">
                <a:solidFill>
                  <a:schemeClr val="accent1">
                    <a:lumMod val="50000"/>
                  </a:schemeClr>
                </a:solidFill>
              </a:rPr>
              <a:t>      -    У  Вас  попросили  мобильный  телефон  и  проговорили  все  деньги.</a:t>
            </a:r>
          </a:p>
          <a:p>
            <a:pPr>
              <a:buNone/>
            </a:pPr>
            <a:r>
              <a:rPr lang="ru-RU" sz="1800" i="1" dirty="0" smtClean="0">
                <a:solidFill>
                  <a:schemeClr val="accent1">
                    <a:lumMod val="50000"/>
                  </a:schemeClr>
                </a:solidFill>
              </a:rPr>
              <a:t>      -    Незаслуженно  поставили  «двойку».</a:t>
            </a:r>
          </a:p>
          <a:p>
            <a:pPr>
              <a:buNone/>
            </a:pPr>
            <a:r>
              <a:rPr lang="ru-RU" sz="1800" i="1" dirty="0" smtClean="0">
                <a:solidFill>
                  <a:schemeClr val="accent1">
                    <a:lumMod val="50000"/>
                  </a:schemeClr>
                </a:solidFill>
              </a:rPr>
              <a:t>      -    Стоишь  в  очереди  в  столовой, а  старшеклассники  лезут  вперед.</a:t>
            </a:r>
          </a:p>
          <a:p>
            <a:pPr>
              <a:buNone/>
            </a:pPr>
            <a:r>
              <a:rPr lang="ru-RU" sz="1800" i="1" dirty="0" smtClean="0">
                <a:solidFill>
                  <a:schemeClr val="accent1">
                    <a:lumMod val="50000"/>
                  </a:schemeClr>
                </a:solidFill>
              </a:rPr>
              <a:t>      -     В  магазине  Вас  обсчитали.</a:t>
            </a:r>
          </a:p>
          <a:p>
            <a:pPr>
              <a:buNone/>
            </a:pPr>
            <a:r>
              <a:rPr lang="ru-RU" sz="1800" i="1" dirty="0" smtClean="0">
                <a:solidFill>
                  <a:schemeClr val="accent1">
                    <a:lumMod val="50000"/>
                  </a:schemeClr>
                </a:solidFill>
              </a:rPr>
              <a:t>      -     Ваш  сосед по парте  без  разрешения  берет  Ваши  вещи.</a:t>
            </a:r>
          </a:p>
          <a:p>
            <a:pPr>
              <a:buNone/>
            </a:pPr>
            <a:r>
              <a:rPr lang="ru-RU" sz="1800" i="1" dirty="0" smtClean="0">
                <a:solidFill>
                  <a:schemeClr val="accent1">
                    <a:lumMod val="50000"/>
                  </a:schemeClr>
                </a:solidFill>
              </a:rPr>
              <a:t>      -     Вам  предлагают  закурить, а  Вы  не  хотите.</a:t>
            </a:r>
          </a:p>
          <a:p>
            <a:pPr>
              <a:buNone/>
            </a:pPr>
            <a:r>
              <a:rPr lang="ru-RU" sz="1800" i="1" dirty="0" smtClean="0">
                <a:solidFill>
                  <a:schemeClr val="accent1">
                    <a:lumMod val="50000"/>
                  </a:schemeClr>
                </a:solidFill>
              </a:rPr>
              <a:t>      -    В  автобусе , человек  стоящий  рядом, проливает  на  Вас  кока-колу.</a:t>
            </a:r>
          </a:p>
          <a:p>
            <a:pPr>
              <a:buNone/>
            </a:pPr>
            <a:r>
              <a:rPr lang="ru-RU" sz="1800" i="1" dirty="0" smtClean="0">
                <a:solidFill>
                  <a:schemeClr val="accent1">
                    <a:lumMod val="50000"/>
                  </a:schemeClr>
                </a:solidFill>
              </a:rPr>
              <a:t>      -    На  дискотеке  Вам  предлагают  выпить  пива.  </a:t>
            </a:r>
          </a:p>
          <a:p>
            <a:pPr>
              <a:buNone/>
            </a:pPr>
            <a:r>
              <a:rPr lang="ru-RU" sz="1800" i="1" dirty="0" smtClean="0">
                <a:solidFill>
                  <a:schemeClr val="accent1">
                    <a:lumMod val="50000"/>
                  </a:schemeClr>
                </a:solidFill>
              </a:rPr>
              <a:t>  </a:t>
            </a:r>
            <a:endParaRPr lang="ru-RU" sz="1800" i="1" dirty="0">
              <a:solidFill>
                <a:schemeClr val="accent1">
                  <a:lumMod val="50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85728"/>
            <a:ext cx="8229600" cy="1000132"/>
          </a:xfrm>
        </p:spPr>
        <p:txBody>
          <a:bodyPr>
            <a:noAutofit/>
          </a:bodyPr>
          <a:lstStyle/>
          <a:p>
            <a:r>
              <a:rPr lang="ru-RU" sz="2400" dirty="0" smtClean="0">
                <a:latin typeface="+mn-lt"/>
              </a:rPr>
              <a:t>    </a:t>
            </a:r>
            <a:r>
              <a:rPr lang="ru-RU" sz="2400" dirty="0" smtClean="0">
                <a:solidFill>
                  <a:schemeClr val="accent1">
                    <a:lumMod val="50000"/>
                  </a:schemeClr>
                </a:solidFill>
                <a:latin typeface="+mn-lt"/>
              </a:rPr>
              <a:t>Техники  уверенного  поведения </a:t>
            </a:r>
            <a:br>
              <a:rPr lang="ru-RU" sz="2400" dirty="0" smtClean="0">
                <a:solidFill>
                  <a:schemeClr val="accent1">
                    <a:lumMod val="50000"/>
                  </a:schemeClr>
                </a:solidFill>
                <a:latin typeface="+mn-lt"/>
              </a:rPr>
            </a:br>
            <a:r>
              <a:rPr lang="ru-RU" sz="2400" dirty="0" smtClean="0">
                <a:solidFill>
                  <a:schemeClr val="accent1">
                    <a:lumMod val="50000"/>
                  </a:schemeClr>
                </a:solidFill>
                <a:latin typeface="+mn-lt"/>
              </a:rPr>
              <a:t>                          в  ситуациях  давления,  ущемления  прав</a:t>
            </a:r>
            <a:endParaRPr lang="ru-RU" sz="2400" dirty="0">
              <a:solidFill>
                <a:schemeClr val="accent1">
                  <a:lumMod val="50000"/>
                </a:schemeClr>
              </a:solidFill>
              <a:latin typeface="+mn-lt"/>
            </a:endParaRPr>
          </a:p>
        </p:txBody>
      </p:sp>
      <p:sp>
        <p:nvSpPr>
          <p:cNvPr id="5" name="Содержимое 4"/>
          <p:cNvSpPr>
            <a:spLocks noGrp="1"/>
          </p:cNvSpPr>
          <p:nvPr>
            <p:ph sz="half" idx="1"/>
          </p:nvPr>
        </p:nvSpPr>
        <p:spPr>
          <a:xfrm>
            <a:off x="142844" y="1428736"/>
            <a:ext cx="4352956" cy="4926189"/>
          </a:xfrm>
          <a:ln>
            <a:solidFill>
              <a:schemeClr val="accent1">
                <a:lumMod val="50000"/>
              </a:schemeClr>
            </a:solidFill>
          </a:ln>
        </p:spPr>
        <p:txBody>
          <a:bodyPr>
            <a:normAutofit/>
          </a:bodyPr>
          <a:lstStyle/>
          <a:p>
            <a:pPr algn="ctr">
              <a:buNone/>
            </a:pPr>
            <a:r>
              <a:rPr lang="ru-RU" sz="2000" b="1" dirty="0" smtClean="0">
                <a:solidFill>
                  <a:schemeClr val="accent1">
                    <a:lumMod val="50000"/>
                  </a:schemeClr>
                </a:solidFill>
              </a:rPr>
              <a:t>«Игра  в  туман»</a:t>
            </a:r>
          </a:p>
          <a:p>
            <a:pPr>
              <a:buNone/>
            </a:pPr>
            <a:r>
              <a:rPr lang="ru-RU" sz="1800" dirty="0" smtClean="0">
                <a:solidFill>
                  <a:schemeClr val="accent1">
                    <a:lumMod val="50000"/>
                  </a:schemeClr>
                </a:solidFill>
              </a:rPr>
              <a:t>                 Этот  способ  предполагает  демонстрацию  согласия с правдой, заключенной  в  словах  «нападающего» на вас  человека, в целом – с  тем, что  его  мнение  может  быть  справедливым  в  определенной ситуации  или  для  какой-нибудь  группы  людей. Подходит  в  том  случае, если  вы  сейчас  не  готовы   серьезно  обсудить  вопрос. Скажите:  «Сейчас я не готов  об  этом  говорить. Давай обсудим данную  проблему  завтра (вечером или др.)» Если  вас  не  услышали  скажите: «Возможно,  это  так…» (Согласие  в  принципе)</a:t>
            </a:r>
            <a:endParaRPr lang="ru-RU" sz="1800" dirty="0">
              <a:solidFill>
                <a:schemeClr val="accent1">
                  <a:lumMod val="50000"/>
                </a:schemeClr>
              </a:solidFill>
            </a:endParaRPr>
          </a:p>
        </p:txBody>
      </p:sp>
      <p:sp>
        <p:nvSpPr>
          <p:cNvPr id="6" name="Содержимое 5"/>
          <p:cNvSpPr>
            <a:spLocks noGrp="1"/>
          </p:cNvSpPr>
          <p:nvPr>
            <p:ph sz="half" idx="2"/>
          </p:nvPr>
        </p:nvSpPr>
        <p:spPr>
          <a:xfrm>
            <a:off x="4648200" y="1428736"/>
            <a:ext cx="4038600" cy="4926189"/>
          </a:xfrm>
          <a:ln>
            <a:solidFill>
              <a:schemeClr val="accent1">
                <a:lumMod val="50000"/>
              </a:schemeClr>
            </a:solidFill>
          </a:ln>
        </p:spPr>
        <p:txBody>
          <a:bodyPr>
            <a:normAutofit/>
          </a:bodyPr>
          <a:lstStyle/>
          <a:p>
            <a:pPr algn="ctr">
              <a:buNone/>
            </a:pPr>
            <a:r>
              <a:rPr lang="ru-RU" sz="2000" b="1" dirty="0" smtClean="0">
                <a:solidFill>
                  <a:schemeClr val="accent1">
                    <a:lumMod val="50000"/>
                  </a:schemeClr>
                </a:solidFill>
              </a:rPr>
              <a:t>«Негативное  заявление»</a:t>
            </a:r>
          </a:p>
          <a:p>
            <a:pPr>
              <a:buNone/>
            </a:pPr>
            <a:r>
              <a:rPr lang="ru-RU" sz="1800" dirty="0" smtClean="0">
                <a:solidFill>
                  <a:schemeClr val="accent1">
                    <a:lumMod val="50000"/>
                  </a:schemeClr>
                </a:solidFill>
              </a:rPr>
              <a:t>           Если  вы  допустили  ошибку  и  вас  критикуют, используйте  выражение: «Да, я действительно, плохо  поступил (это было глупо  с  моей  стороны,  мне  и  самому  не  нравится ….).»</a:t>
            </a:r>
          </a:p>
          <a:p>
            <a:pPr algn="ctr">
              <a:buNone/>
            </a:pPr>
            <a:r>
              <a:rPr lang="ru-RU" sz="2000" b="1" dirty="0" smtClean="0">
                <a:solidFill>
                  <a:schemeClr val="accent1">
                    <a:lumMod val="50000"/>
                  </a:schemeClr>
                </a:solidFill>
              </a:rPr>
              <a:t>«Негативные  расспросы»</a:t>
            </a:r>
          </a:p>
          <a:p>
            <a:pPr>
              <a:buNone/>
            </a:pPr>
            <a:r>
              <a:rPr lang="ru-RU" sz="1800" dirty="0" smtClean="0">
                <a:solidFill>
                  <a:schemeClr val="accent1">
                    <a:lumMod val="50000"/>
                  </a:schemeClr>
                </a:solidFill>
              </a:rPr>
              <a:t>          На  неоправданную  критику говорите: «Что  плохого  в  том, что … </a:t>
            </a:r>
          </a:p>
          <a:p>
            <a:pPr>
              <a:buNone/>
            </a:pPr>
            <a:r>
              <a:rPr lang="ru-RU" sz="1800" dirty="0" smtClean="0">
                <a:solidFill>
                  <a:schemeClr val="accent1">
                    <a:lumMod val="50000"/>
                  </a:schemeClr>
                </a:solidFill>
              </a:rPr>
              <a:t>  …  я читаю детективы?</a:t>
            </a:r>
          </a:p>
          <a:p>
            <a:pPr>
              <a:buNone/>
            </a:pPr>
            <a:r>
              <a:rPr lang="ru-RU" sz="1800" dirty="0" smtClean="0">
                <a:solidFill>
                  <a:schemeClr val="accent1">
                    <a:lumMod val="50000"/>
                  </a:schemeClr>
                </a:solidFill>
              </a:rPr>
              <a:t>  … я  хочу  побыть иногда  жадиной?</a:t>
            </a:r>
          </a:p>
          <a:p>
            <a:pPr>
              <a:buNone/>
            </a:pPr>
            <a:r>
              <a:rPr lang="ru-RU" sz="1800" dirty="0" smtClean="0">
                <a:solidFill>
                  <a:schemeClr val="accent1">
                    <a:lumMod val="50000"/>
                  </a:schemeClr>
                </a:solidFill>
              </a:rPr>
              <a:t>  … чтобы быть  иногда  безвкусным?</a:t>
            </a:r>
            <a:endParaRPr lang="ru-RU" sz="1800" dirty="0">
              <a:solidFill>
                <a:schemeClr val="accent1">
                  <a:lumMod val="50000"/>
                </a:scheme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428604"/>
            <a:ext cx="8329642" cy="3714776"/>
          </a:xfrm>
          <a:ln>
            <a:noFill/>
          </a:ln>
        </p:spPr>
        <p:txBody>
          <a:bodyPr>
            <a:normAutofit fontScale="90000"/>
          </a:bodyPr>
          <a:lstStyle/>
          <a:p>
            <a:pPr marL="514350" indent="-514350"/>
            <a:r>
              <a:rPr lang="ru-RU" sz="3100" b="1" dirty="0" smtClean="0">
                <a:solidFill>
                  <a:schemeClr val="accent1">
                    <a:lumMod val="50000"/>
                  </a:schemeClr>
                </a:solidFill>
                <a:latin typeface="+mn-lt"/>
              </a:rPr>
              <a:t>         Формулы  цивилизованного  отказа</a:t>
            </a:r>
            <a:r>
              <a:rPr lang="ru-RU" sz="1800" b="1" dirty="0" smtClean="0">
                <a:solidFill>
                  <a:schemeClr val="accent1">
                    <a:lumMod val="50000"/>
                  </a:schemeClr>
                </a:solidFill>
                <a:latin typeface="+mn-lt"/>
              </a:rPr>
              <a:t/>
            </a:r>
            <a:br>
              <a:rPr lang="ru-RU" sz="1800" b="1" dirty="0" smtClean="0">
                <a:solidFill>
                  <a:schemeClr val="accent1">
                    <a:lumMod val="50000"/>
                  </a:schemeClr>
                </a:solidFill>
                <a:latin typeface="+mn-lt"/>
              </a:rPr>
            </a:br>
            <a:r>
              <a:rPr lang="ru-RU" sz="2200" b="1" dirty="0" smtClean="0">
                <a:solidFill>
                  <a:schemeClr val="accent1">
                    <a:lumMod val="50000"/>
                  </a:schemeClr>
                </a:solidFill>
                <a:latin typeface="+mn-lt"/>
              </a:rPr>
              <a:t>1.  </a:t>
            </a:r>
            <a:r>
              <a:rPr lang="ru-RU" sz="2000" dirty="0" smtClean="0">
                <a:solidFill>
                  <a:schemeClr val="accent1">
                    <a:lumMod val="50000"/>
                  </a:schemeClr>
                </a:solidFill>
                <a:latin typeface="+mn-lt"/>
              </a:rPr>
              <a:t>Краткое  категорическое  </a:t>
            </a:r>
            <a:r>
              <a:rPr lang="ru-RU" sz="2000" b="1" dirty="0" smtClean="0">
                <a:solidFill>
                  <a:schemeClr val="accent1">
                    <a:lumMod val="50000"/>
                  </a:schemeClr>
                </a:solidFill>
                <a:latin typeface="+mn-lt"/>
              </a:rPr>
              <a:t>«Нет» </a:t>
            </a:r>
            <a:r>
              <a:rPr lang="ru-RU" sz="2000" dirty="0" smtClean="0">
                <a:solidFill>
                  <a:schemeClr val="accent1">
                    <a:lumMod val="50000"/>
                  </a:schemeClr>
                </a:solidFill>
                <a:latin typeface="+mn-lt"/>
              </a:rPr>
              <a:t>без  аргументов. (</a:t>
            </a:r>
            <a:r>
              <a:rPr lang="ru-RU" sz="1800" dirty="0" smtClean="0">
                <a:solidFill>
                  <a:schemeClr val="accent1">
                    <a:lumMod val="50000"/>
                  </a:schemeClr>
                </a:solidFill>
                <a:latin typeface="+mn-lt"/>
              </a:rPr>
              <a:t>при  этом  следует: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обращаться  непосредственно  к  человеку, который  вас провоцирует на  что-то,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смотреть   ему  прямо  в  глаза,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использовать  решительный  жест  отказа («отстранение» вытянутой    рукой),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мимика  и  интонация  должна  быть  серьезная ,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увеличить расстояние  между  собой  и  предлагающим, </a:t>
            </a:r>
            <a:br>
              <a:rPr lang="ru-RU" sz="1800" dirty="0" smtClean="0">
                <a:solidFill>
                  <a:schemeClr val="accent1">
                    <a:lumMod val="50000"/>
                  </a:schemeClr>
                </a:solidFill>
                <a:latin typeface="+mn-lt"/>
              </a:rPr>
            </a:br>
            <a:r>
              <a:rPr lang="ru-RU" sz="1800" dirty="0" smtClean="0">
                <a:solidFill>
                  <a:schemeClr val="accent1">
                    <a:lumMod val="50000"/>
                  </a:schemeClr>
                </a:solidFill>
                <a:latin typeface="+mn-lt"/>
              </a:rPr>
              <a:t>     - отказ  должен  быть  по  возможности  вежливым, не оскорбительным. </a:t>
            </a:r>
            <a:r>
              <a:rPr lang="ru-RU" sz="2000" dirty="0" smtClean="0">
                <a:solidFill>
                  <a:schemeClr val="accent1">
                    <a:lumMod val="50000"/>
                  </a:schemeClr>
                </a:solidFill>
                <a:latin typeface="+mn-lt"/>
              </a:rPr>
              <a:t/>
            </a:r>
            <a:br>
              <a:rPr lang="ru-RU" sz="2000" dirty="0" smtClean="0">
                <a:solidFill>
                  <a:schemeClr val="accent1">
                    <a:lumMod val="50000"/>
                  </a:schemeClr>
                </a:solidFill>
                <a:latin typeface="+mn-lt"/>
              </a:rPr>
            </a:br>
            <a:r>
              <a:rPr lang="ru-RU" sz="2200" b="1" dirty="0" smtClean="0">
                <a:solidFill>
                  <a:schemeClr val="accent1">
                    <a:lumMod val="50000"/>
                  </a:schemeClr>
                </a:solidFill>
                <a:latin typeface="+mn-lt"/>
              </a:rPr>
              <a:t>2. </a:t>
            </a:r>
            <a:r>
              <a:rPr lang="ru-RU" sz="2000" b="1" dirty="0" smtClean="0">
                <a:solidFill>
                  <a:schemeClr val="accent1">
                    <a:lumMod val="50000"/>
                  </a:schemeClr>
                </a:solidFill>
                <a:latin typeface="+mn-lt"/>
              </a:rPr>
              <a:t>«Нет» </a:t>
            </a:r>
            <a:r>
              <a:rPr lang="ru-RU" sz="2000" dirty="0" smtClean="0">
                <a:solidFill>
                  <a:schemeClr val="accent1">
                    <a:lumMod val="50000"/>
                  </a:schemeClr>
                </a:solidFill>
                <a:latin typeface="+mn-lt"/>
              </a:rPr>
              <a:t>с аргументами (собеседнику  сообщаются  причины, по которым</a:t>
            </a:r>
            <a:br>
              <a:rPr lang="ru-RU" sz="2000" dirty="0" smtClean="0">
                <a:solidFill>
                  <a:schemeClr val="accent1">
                    <a:lumMod val="50000"/>
                  </a:schemeClr>
                </a:solidFill>
                <a:latin typeface="+mn-lt"/>
              </a:rPr>
            </a:br>
            <a:r>
              <a:rPr lang="ru-RU" sz="2000" dirty="0" smtClean="0">
                <a:solidFill>
                  <a:schemeClr val="accent1">
                    <a:lumMod val="50000"/>
                  </a:schemeClr>
                </a:solidFill>
                <a:latin typeface="+mn-lt"/>
              </a:rPr>
              <a:t>       ему  отказывают).</a:t>
            </a:r>
            <a:br>
              <a:rPr lang="ru-RU" sz="2000" dirty="0" smtClean="0">
                <a:solidFill>
                  <a:schemeClr val="accent1">
                    <a:lumMod val="50000"/>
                  </a:schemeClr>
                </a:solidFill>
                <a:latin typeface="+mn-lt"/>
              </a:rPr>
            </a:br>
            <a:r>
              <a:rPr lang="ru-RU" sz="2200" b="1" dirty="0" smtClean="0">
                <a:solidFill>
                  <a:schemeClr val="accent1">
                    <a:lumMod val="50000"/>
                  </a:schemeClr>
                </a:solidFill>
                <a:latin typeface="+mn-lt"/>
              </a:rPr>
              <a:t>3. </a:t>
            </a:r>
            <a:r>
              <a:rPr lang="ru-RU" sz="2000" b="1" dirty="0" smtClean="0">
                <a:solidFill>
                  <a:schemeClr val="accent1">
                    <a:lumMod val="50000"/>
                  </a:schemeClr>
                </a:solidFill>
                <a:latin typeface="+mn-lt"/>
              </a:rPr>
              <a:t>«Нет»  </a:t>
            </a:r>
            <a:r>
              <a:rPr lang="ru-RU" sz="2000" dirty="0" smtClean="0">
                <a:solidFill>
                  <a:schemeClr val="accent1">
                    <a:lumMod val="50000"/>
                  </a:schemeClr>
                </a:solidFill>
                <a:latin typeface="+mn-lt"/>
              </a:rPr>
              <a:t>с  аргументами  и   предложением  чего-либо  другого.</a:t>
            </a:r>
            <a:br>
              <a:rPr lang="ru-RU" sz="2000" dirty="0" smtClean="0">
                <a:solidFill>
                  <a:schemeClr val="accent1">
                    <a:lumMod val="50000"/>
                  </a:schemeClr>
                </a:solidFill>
                <a:latin typeface="+mn-lt"/>
              </a:rPr>
            </a:br>
            <a:endParaRPr lang="ru-RU" sz="2800" b="1" dirty="0">
              <a:solidFill>
                <a:schemeClr val="accent1">
                  <a:lumMod val="50000"/>
                </a:schemeClr>
              </a:solidFill>
              <a:latin typeface="+mn-lt"/>
            </a:endParaRPr>
          </a:p>
        </p:txBody>
      </p:sp>
      <p:sp>
        <p:nvSpPr>
          <p:cNvPr id="6" name="Содержимое 5"/>
          <p:cNvSpPr>
            <a:spLocks noGrp="1"/>
          </p:cNvSpPr>
          <p:nvPr>
            <p:ph idx="1"/>
          </p:nvPr>
        </p:nvSpPr>
        <p:spPr>
          <a:xfrm>
            <a:off x="457200" y="3857628"/>
            <a:ext cx="8229600" cy="2786082"/>
          </a:xfrm>
          <a:ln>
            <a:solidFill>
              <a:schemeClr val="accent1">
                <a:lumMod val="50000"/>
              </a:schemeClr>
            </a:solidFill>
          </a:ln>
        </p:spPr>
        <p:txBody>
          <a:bodyPr>
            <a:normAutofit lnSpcReduction="10000"/>
          </a:bodyPr>
          <a:lstStyle/>
          <a:p>
            <a:pPr marL="514350" indent="-514350" algn="ctr">
              <a:buNone/>
            </a:pPr>
            <a:r>
              <a:rPr lang="ru-RU" sz="2000" b="1" dirty="0" smtClean="0">
                <a:solidFill>
                  <a:schemeClr val="accent1">
                    <a:lumMod val="50000"/>
                  </a:schemeClr>
                </a:solidFill>
              </a:rPr>
              <a:t>Ролевая  игра «Отказ»</a:t>
            </a:r>
          </a:p>
          <a:p>
            <a:pPr marL="514350" indent="-514350" algn="just">
              <a:buNone/>
            </a:pPr>
            <a:r>
              <a:rPr lang="ru-RU" sz="2000" dirty="0" smtClean="0">
                <a:solidFill>
                  <a:schemeClr val="accent1">
                    <a:lumMod val="50000"/>
                  </a:schemeClr>
                </a:solidFill>
              </a:rPr>
              <a:t>               Разбившись  </a:t>
            </a:r>
            <a:r>
              <a:rPr lang="ru-RU" sz="2000" dirty="0" smtClean="0">
                <a:solidFill>
                  <a:schemeClr val="accent1">
                    <a:lumMod val="50000"/>
                  </a:schemeClr>
                </a:solidFill>
              </a:rPr>
              <a:t>на  двойки, один участник  настойчиво  просит о  чем- либо  другого , а  тот  отказывается, используя упомянутые  формы  цивилизованного  отказа. Потом  партнеры  меняются.  </a:t>
            </a:r>
            <a:r>
              <a:rPr lang="ru-RU" sz="1600" b="1" dirty="0" smtClean="0">
                <a:solidFill>
                  <a:schemeClr val="accent1">
                    <a:lumMod val="50000"/>
                  </a:schemeClr>
                </a:solidFill>
              </a:rPr>
              <a:t>Обсуждение. </a:t>
            </a:r>
            <a:r>
              <a:rPr lang="ru-RU" sz="1600" dirty="0" smtClean="0">
                <a:solidFill>
                  <a:schemeClr val="accent1">
                    <a:lumMod val="50000"/>
                  </a:schemeClr>
                </a:solidFill>
              </a:rPr>
              <a:t>Какая  форма  отказа  воспринимается  легче  всего? Какая форма  больше  раздражала? В какой форме вам было  легче  всего  отказывать?  </a:t>
            </a:r>
          </a:p>
          <a:p>
            <a:pPr marL="514350" indent="-514350" algn="just">
              <a:buNone/>
            </a:pPr>
            <a:r>
              <a:rPr lang="ru-RU" sz="1600" dirty="0" smtClean="0">
                <a:solidFill>
                  <a:schemeClr val="accent1">
                    <a:lumMod val="50000"/>
                  </a:schemeClr>
                </a:solidFill>
              </a:rPr>
              <a:t>          Если  </a:t>
            </a:r>
            <a:r>
              <a:rPr lang="ru-RU" sz="1600" dirty="0" smtClean="0">
                <a:solidFill>
                  <a:schemeClr val="accent1">
                    <a:lumMod val="50000"/>
                  </a:schemeClr>
                </a:solidFill>
              </a:rPr>
              <a:t>в  ответ  на  отказ   человек  продолжает  настаивать, можно  использовать  метод  «Заигранная  пластинка» (повторение  одной и той  же  фразы с  одной  и  той  же  интонацией)</a:t>
            </a:r>
          </a:p>
          <a:p>
            <a:pPr marL="514350" indent="-514350">
              <a:buNone/>
            </a:pPr>
            <a:endParaRPr lang="ru-RU" dirty="0">
              <a:solidFill>
                <a:schemeClr val="accent1">
                  <a:lumMod val="50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42852"/>
            <a:ext cx="8229600" cy="571504"/>
          </a:xfrm>
        </p:spPr>
        <p:txBody>
          <a:bodyPr>
            <a:normAutofit/>
          </a:bodyPr>
          <a:lstStyle/>
          <a:p>
            <a:r>
              <a:rPr lang="ru-RU" sz="2400" dirty="0" smtClean="0">
                <a:solidFill>
                  <a:schemeClr val="accent1">
                    <a:lumMod val="50000"/>
                  </a:schemeClr>
                </a:solidFill>
                <a:latin typeface="+mn-lt"/>
              </a:rPr>
              <a:t>Игры   на  развитие  </a:t>
            </a:r>
            <a:r>
              <a:rPr lang="ru-RU" sz="2400" dirty="0" err="1" smtClean="0">
                <a:solidFill>
                  <a:schemeClr val="accent1">
                    <a:lumMod val="50000"/>
                  </a:schemeClr>
                </a:solidFill>
                <a:latin typeface="+mn-lt"/>
              </a:rPr>
              <a:t>ассертивности</a:t>
            </a:r>
            <a:endParaRPr lang="ru-RU" sz="2400" dirty="0">
              <a:solidFill>
                <a:schemeClr val="accent1">
                  <a:lumMod val="50000"/>
                </a:schemeClr>
              </a:solidFill>
              <a:latin typeface="+mn-lt"/>
            </a:endParaRPr>
          </a:p>
        </p:txBody>
      </p:sp>
      <p:sp>
        <p:nvSpPr>
          <p:cNvPr id="5" name="Содержимое 4"/>
          <p:cNvSpPr>
            <a:spLocks noGrp="1"/>
          </p:cNvSpPr>
          <p:nvPr>
            <p:ph idx="1"/>
          </p:nvPr>
        </p:nvSpPr>
        <p:spPr>
          <a:xfrm>
            <a:off x="457200" y="857232"/>
            <a:ext cx="8229600" cy="5786478"/>
          </a:xfrm>
          <a:ln>
            <a:solidFill>
              <a:schemeClr val="accent1">
                <a:lumMod val="50000"/>
              </a:schemeClr>
            </a:solidFill>
          </a:ln>
        </p:spPr>
        <p:txBody>
          <a:bodyPr>
            <a:normAutofit/>
          </a:bodyPr>
          <a:lstStyle/>
          <a:p>
            <a:pPr algn="ctr">
              <a:buNone/>
            </a:pPr>
            <a:r>
              <a:rPr lang="ru-RU" sz="1800" b="1" dirty="0" smtClean="0">
                <a:solidFill>
                  <a:schemeClr val="accent1">
                    <a:lumMod val="50000"/>
                  </a:schemeClr>
                </a:solidFill>
              </a:rPr>
              <a:t>Игра «Мои  достижения  и  ошибки»</a:t>
            </a:r>
          </a:p>
          <a:p>
            <a:pPr algn="just">
              <a:buNone/>
            </a:pPr>
            <a:r>
              <a:rPr lang="ru-RU" sz="1800" dirty="0" smtClean="0">
                <a:solidFill>
                  <a:schemeClr val="accent1">
                    <a:lumMod val="50000"/>
                  </a:schemeClr>
                </a:solidFill>
              </a:rPr>
              <a:t>         Каждый  участник  пишет  на  листочке   список  своих   достижений  и ошибок. Проводится  групповое  обсуждение, какое  достижение  кого  заинтересовало. Отмечаются  необычные  достижения, выделяются  успехи  общие  для  группы   и  отдельных  детей, а также  характерные  для  многих  ошибки.  Обсуждается,  есть ли связь   между  ошибками  и  достижениями, может  ли  человек  достигнуть  чего-то  не  ошибаясь</a:t>
            </a:r>
            <a:r>
              <a:rPr lang="ru-RU" sz="1800" dirty="0" smtClean="0">
                <a:solidFill>
                  <a:schemeClr val="accent1">
                    <a:lumMod val="50000"/>
                  </a:schemeClr>
                </a:solidFill>
              </a:rPr>
              <a:t>.</a:t>
            </a:r>
            <a:endParaRPr lang="en-US" sz="1800" dirty="0" smtClean="0">
              <a:solidFill>
                <a:schemeClr val="accent1">
                  <a:lumMod val="50000"/>
                </a:schemeClr>
              </a:solidFill>
            </a:endParaRPr>
          </a:p>
          <a:p>
            <a:pPr algn="ctr">
              <a:buNone/>
            </a:pPr>
            <a:r>
              <a:rPr lang="en-US" sz="1800" dirty="0" smtClean="0">
                <a:solidFill>
                  <a:schemeClr val="accent1">
                    <a:lumMod val="50000"/>
                  </a:schemeClr>
                </a:solidFill>
              </a:rPr>
              <a:t> </a:t>
            </a:r>
            <a:r>
              <a:rPr lang="en-US" sz="1800" dirty="0" smtClean="0">
                <a:solidFill>
                  <a:schemeClr val="accent1">
                    <a:lumMod val="50000"/>
                  </a:schemeClr>
                </a:solidFill>
              </a:rPr>
              <a:t> </a:t>
            </a:r>
            <a:r>
              <a:rPr lang="ru-RU" sz="1800" b="1" dirty="0" smtClean="0">
                <a:solidFill>
                  <a:schemeClr val="accent1">
                    <a:lumMod val="50000"/>
                  </a:schemeClr>
                </a:solidFill>
              </a:rPr>
              <a:t>Игра «Абстрактные  картинки»</a:t>
            </a:r>
            <a:endParaRPr lang="ru-RU" sz="1800" b="1" dirty="0" smtClean="0">
              <a:solidFill>
                <a:schemeClr val="accent1">
                  <a:lumMod val="50000"/>
                </a:schemeClr>
              </a:solidFill>
            </a:endParaRPr>
          </a:p>
          <a:p>
            <a:pPr algn="just">
              <a:buNone/>
            </a:pPr>
            <a:r>
              <a:rPr lang="ru-RU" sz="1800" dirty="0" smtClean="0">
                <a:solidFill>
                  <a:schemeClr val="accent1">
                    <a:lumMod val="50000"/>
                  </a:schemeClr>
                </a:solidFill>
              </a:rPr>
              <a:t>             Участники  разбиваются  на  группы  по  шесть  человек. У  каждой  группы по  листу  ватмана. Совместно  команда  должна  нарисовать  картину, причем  разрешается  использовать  только  определенные  геометрические  фигуры  или  прямые  линии. Игроки  рисуют  поочередно, ориентируясь  на  то, что  уже  нарисовал  его  предшественник. Картина  должна  быть  как  можно  более  интересной. Командам  дается по 5-10  минут. Во  время  работы  разговаривать  не  разрешается.   </a:t>
            </a:r>
            <a:r>
              <a:rPr lang="ru-RU" sz="1800" dirty="0" smtClean="0">
                <a:solidFill>
                  <a:schemeClr val="accent1">
                    <a:lumMod val="50000"/>
                  </a:schemeClr>
                </a:solidFill>
              </a:rPr>
              <a:t>Участники  выполняют  задание  еще  раз,  но    при  этом  во  время  работы  можно  вести  дискуссию.  </a:t>
            </a:r>
          </a:p>
          <a:p>
            <a:pPr algn="just">
              <a:buNone/>
            </a:pPr>
            <a:r>
              <a:rPr lang="ru-RU" sz="1800" dirty="0" smtClean="0">
                <a:solidFill>
                  <a:schemeClr val="accent1">
                    <a:lumMod val="50000"/>
                  </a:schemeClr>
                </a:solidFill>
              </a:rPr>
              <a:t> </a:t>
            </a:r>
            <a:r>
              <a:rPr lang="ru-RU" sz="1800" dirty="0" smtClean="0">
                <a:solidFill>
                  <a:schemeClr val="accent1">
                    <a:lumMod val="50000"/>
                  </a:schemeClr>
                </a:solidFill>
              </a:rPr>
              <a:t>    </a:t>
            </a:r>
            <a:r>
              <a:rPr lang="ru-RU" sz="1800" b="1" dirty="0" smtClean="0">
                <a:solidFill>
                  <a:schemeClr val="accent1">
                    <a:lumMod val="50000"/>
                  </a:schemeClr>
                </a:solidFill>
              </a:rPr>
              <a:t>Обсуждение. </a:t>
            </a:r>
            <a:r>
              <a:rPr lang="ru-RU" sz="1600" dirty="0" smtClean="0">
                <a:solidFill>
                  <a:schemeClr val="accent1">
                    <a:lumMod val="50000"/>
                  </a:schemeClr>
                </a:solidFill>
              </a:rPr>
              <a:t>В  чем  отличие  двух    экспериментов? Какой  вариант  работы  понравился  больше? Насколько  слаженно  работали  члены  команды?  Какая  картин  получилась  лучше?</a:t>
            </a:r>
            <a:endParaRPr lang="ru-RU" sz="1600" b="1" dirty="0">
              <a:solidFill>
                <a:schemeClr val="accent1">
                  <a:lumMod val="5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714356"/>
            <a:ext cx="8072494" cy="5262979"/>
          </a:xfrm>
          <a:prstGeom prst="rect">
            <a:avLst/>
          </a:prstGeom>
        </p:spPr>
        <p:txBody>
          <a:bodyPr wrap="square">
            <a:spAutoFit/>
          </a:bodyPr>
          <a:lstStyle/>
          <a:p>
            <a:pPr algn="ctr"/>
            <a:r>
              <a:rPr lang="en-US" sz="2400" b="1" dirty="0" smtClean="0">
                <a:latin typeface="Arial" pitchFamily="34" charset="0"/>
                <a:cs typeface="Arial" pitchFamily="34" charset="0"/>
              </a:rPr>
              <a:t>     </a:t>
            </a:r>
            <a:r>
              <a:rPr lang="ru-RU" sz="2400" b="1" dirty="0" smtClean="0">
                <a:solidFill>
                  <a:schemeClr val="tx2">
                    <a:lumMod val="25000"/>
                  </a:schemeClr>
                </a:solidFill>
                <a:latin typeface="Georgia" pitchFamily="18" charset="0"/>
                <a:cs typeface="Arial" pitchFamily="34" charset="0"/>
              </a:rPr>
              <a:t>По определению </a:t>
            </a:r>
            <a:r>
              <a:rPr lang="ru-RU" sz="2400" b="1" dirty="0" err="1" smtClean="0">
                <a:solidFill>
                  <a:schemeClr val="tx2">
                    <a:lumMod val="25000"/>
                  </a:schemeClr>
                </a:solidFill>
                <a:latin typeface="Georgia" pitchFamily="18" charset="0"/>
                <a:cs typeface="Arial" pitchFamily="34" charset="0"/>
              </a:rPr>
              <a:t>Ренни</a:t>
            </a:r>
            <a:r>
              <a:rPr lang="ru-RU" sz="2400" b="1" dirty="0" smtClean="0">
                <a:solidFill>
                  <a:schemeClr val="tx2">
                    <a:lumMod val="25000"/>
                  </a:schemeClr>
                </a:solidFill>
                <a:latin typeface="Georgia" pitchFamily="18" charset="0"/>
                <a:cs typeface="Arial" pitchFamily="34" charset="0"/>
              </a:rPr>
              <a:t> </a:t>
            </a:r>
            <a:r>
              <a:rPr lang="ru-RU" sz="2400" b="1" dirty="0" err="1" smtClean="0">
                <a:solidFill>
                  <a:schemeClr val="tx2">
                    <a:lumMod val="25000"/>
                  </a:schemeClr>
                </a:solidFill>
                <a:latin typeface="Georgia" pitchFamily="18" charset="0"/>
                <a:cs typeface="Arial" pitchFamily="34" charset="0"/>
              </a:rPr>
              <a:t>Фричи</a:t>
            </a:r>
            <a:r>
              <a:rPr lang="ru-RU" sz="2400" b="1" dirty="0" smtClean="0">
                <a:solidFill>
                  <a:schemeClr val="tx2">
                    <a:lumMod val="25000"/>
                  </a:schemeClr>
                </a:solidFill>
                <a:latin typeface="Georgia" pitchFamily="18" charset="0"/>
                <a:cs typeface="Arial" pitchFamily="34" charset="0"/>
              </a:rPr>
              <a:t>, </a:t>
            </a:r>
            <a:r>
              <a:rPr lang="ru-RU" sz="2400" b="1" i="1" dirty="0" err="1" smtClean="0">
                <a:solidFill>
                  <a:schemeClr val="accent2">
                    <a:lumMod val="50000"/>
                  </a:schemeClr>
                </a:solidFill>
                <a:latin typeface="Georgia" pitchFamily="18" charset="0"/>
                <a:cs typeface="Arial" pitchFamily="34" charset="0"/>
              </a:rPr>
              <a:t>ассертивный</a:t>
            </a:r>
            <a:r>
              <a:rPr lang="ru-RU" sz="2400" b="1" i="1" dirty="0" smtClean="0">
                <a:solidFill>
                  <a:schemeClr val="accent2">
                    <a:lumMod val="50000"/>
                  </a:schemeClr>
                </a:solidFill>
                <a:latin typeface="Georgia" pitchFamily="18" charset="0"/>
                <a:cs typeface="Arial" pitchFamily="34" charset="0"/>
              </a:rPr>
              <a:t> человек</a:t>
            </a:r>
            <a:r>
              <a:rPr lang="ru-RU" sz="2400" b="1" dirty="0" smtClean="0">
                <a:solidFill>
                  <a:schemeClr val="tx2">
                    <a:lumMod val="25000"/>
                  </a:schemeClr>
                </a:solidFill>
                <a:latin typeface="Georgia" pitchFamily="18" charset="0"/>
                <a:cs typeface="Arial" pitchFamily="34" charset="0"/>
              </a:rPr>
              <a:t> – тот, кто отвечает за собственное поведение, демонстрирует самоуважение и уважение к другим, позитивен, слушает, понимает и пытается достичь разумного компромисса.</a:t>
            </a:r>
            <a:endParaRPr lang="ru-RU" sz="2400" dirty="0" smtClean="0">
              <a:solidFill>
                <a:schemeClr val="tx2">
                  <a:lumMod val="25000"/>
                </a:schemeClr>
              </a:solidFill>
              <a:latin typeface="Georgia" pitchFamily="18" charset="0"/>
              <a:cs typeface="Arial" pitchFamily="34" charset="0"/>
            </a:endParaRPr>
          </a:p>
          <a:p>
            <a:pPr algn="ctr"/>
            <a:endParaRPr lang="ru-RU" sz="2400" b="1" dirty="0" smtClean="0">
              <a:solidFill>
                <a:schemeClr val="tx2">
                  <a:lumMod val="25000"/>
                </a:schemeClr>
              </a:solidFill>
              <a:latin typeface="Georgia" pitchFamily="18" charset="0"/>
              <a:cs typeface="Arial" pitchFamily="34" charset="0"/>
            </a:endParaRPr>
          </a:p>
          <a:p>
            <a:pPr algn="ctr"/>
            <a:r>
              <a:rPr lang="ru-RU" sz="2400" b="1" dirty="0" smtClean="0">
                <a:solidFill>
                  <a:schemeClr val="tx2">
                    <a:lumMod val="25000"/>
                  </a:schemeClr>
                </a:solidFill>
                <a:latin typeface="Georgia" pitchFamily="18" charset="0"/>
                <a:cs typeface="Arial" pitchFamily="34" charset="0"/>
              </a:rPr>
              <a:t>В </a:t>
            </a:r>
            <a:r>
              <a:rPr lang="ru-RU" sz="2400" b="1" dirty="0">
                <a:solidFill>
                  <a:schemeClr val="tx2">
                    <a:lumMod val="25000"/>
                  </a:schemeClr>
                </a:solidFill>
                <a:latin typeface="Georgia" pitchFamily="18" charset="0"/>
                <a:cs typeface="Arial" pitchFamily="34" charset="0"/>
              </a:rPr>
              <a:t>теории </a:t>
            </a:r>
            <a:r>
              <a:rPr lang="ru-RU" sz="2400" b="1" dirty="0" err="1">
                <a:solidFill>
                  <a:schemeClr val="tx2">
                    <a:lumMod val="25000"/>
                  </a:schemeClr>
                </a:solidFill>
                <a:latin typeface="Georgia" pitchFamily="18" charset="0"/>
                <a:cs typeface="Arial" pitchFamily="34" charset="0"/>
              </a:rPr>
              <a:t>Солтера</a:t>
            </a:r>
            <a:r>
              <a:rPr lang="ru-RU" sz="2400" b="1" dirty="0">
                <a:solidFill>
                  <a:schemeClr val="tx2">
                    <a:lumMod val="25000"/>
                  </a:schemeClr>
                </a:solidFill>
                <a:latin typeface="Georgia" pitchFamily="18" charset="0"/>
                <a:cs typeface="Arial" pitchFamily="34" charset="0"/>
              </a:rPr>
              <a:t> </a:t>
            </a:r>
            <a:r>
              <a:rPr lang="ru-RU" sz="2400" b="1" dirty="0" smtClean="0">
                <a:solidFill>
                  <a:schemeClr val="tx2">
                    <a:lumMod val="25000"/>
                  </a:schemeClr>
                </a:solidFill>
                <a:latin typeface="Georgia" pitchFamily="18" charset="0"/>
                <a:cs typeface="Arial" pitchFamily="34" charset="0"/>
              </a:rPr>
              <a:t> </a:t>
            </a:r>
            <a:r>
              <a:rPr lang="ru-RU" sz="2400" b="1" i="1" dirty="0" err="1" smtClean="0">
                <a:solidFill>
                  <a:schemeClr val="accent2">
                    <a:lumMod val="50000"/>
                  </a:schemeClr>
                </a:solidFill>
                <a:latin typeface="Georgia" pitchFamily="18" charset="0"/>
                <a:cs typeface="Arial" pitchFamily="34" charset="0"/>
              </a:rPr>
              <a:t>ассертивное</a:t>
            </a:r>
            <a:r>
              <a:rPr lang="ru-RU" sz="2400" b="1" i="1" dirty="0" smtClean="0">
                <a:solidFill>
                  <a:schemeClr val="accent2">
                    <a:lumMod val="50000"/>
                  </a:schemeClr>
                </a:solidFill>
                <a:latin typeface="Georgia" pitchFamily="18" charset="0"/>
                <a:cs typeface="Arial" pitchFamily="34" charset="0"/>
              </a:rPr>
              <a:t> </a:t>
            </a:r>
            <a:r>
              <a:rPr lang="ru-RU" sz="2400" b="1" i="1" dirty="0">
                <a:solidFill>
                  <a:schemeClr val="accent2">
                    <a:lumMod val="50000"/>
                  </a:schemeClr>
                </a:solidFill>
                <a:latin typeface="Georgia" pitchFamily="18" charset="0"/>
                <a:cs typeface="Arial" pitchFamily="34" charset="0"/>
              </a:rPr>
              <a:t>поведение </a:t>
            </a:r>
            <a:r>
              <a:rPr lang="ru-RU" sz="2400" b="1" dirty="0">
                <a:solidFill>
                  <a:schemeClr val="tx2">
                    <a:lumMod val="25000"/>
                  </a:schemeClr>
                </a:solidFill>
                <a:latin typeface="Georgia" pitchFamily="18" charset="0"/>
                <a:cs typeface="Arial" pitchFamily="34" charset="0"/>
              </a:rPr>
              <a:t>рассматривается как оптимальный, самый конструктивный способ межличностного взаимодействия, да пожалуй, и мироощущения в целом, в противовес двум самым распространенным деструктивным способам - манипуляции и агрессии.</a:t>
            </a:r>
            <a:r>
              <a:rPr lang="ru-RU" sz="2400" dirty="0">
                <a:solidFill>
                  <a:schemeClr val="tx2">
                    <a:lumMod val="25000"/>
                  </a:schemeClr>
                </a:solidFill>
                <a:latin typeface="Georgia" pitchFamily="18" charset="0"/>
                <a:cs typeface="Arial"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8929718" cy="1214446"/>
          </a:xfrm>
        </p:spPr>
        <p:txBody>
          <a:bodyPr>
            <a:normAutofit/>
          </a:bodyPr>
          <a:lstStyle/>
          <a:p>
            <a:pPr algn="ctr"/>
            <a:r>
              <a:rPr lang="ru-RU" sz="2400" b="1" i="1" dirty="0" smtClean="0">
                <a:solidFill>
                  <a:schemeClr val="accent2">
                    <a:lumMod val="50000"/>
                  </a:schemeClr>
                </a:solidFill>
                <a:latin typeface="Georgia" pitchFamily="18" charset="0"/>
                <a:cs typeface="Arial" pitchFamily="34" charset="0"/>
              </a:rPr>
              <a:t>Цель </a:t>
            </a:r>
            <a:r>
              <a:rPr lang="ru-RU" sz="2400" b="1" i="1" dirty="0" err="1" smtClean="0">
                <a:solidFill>
                  <a:schemeClr val="accent2">
                    <a:lumMod val="50000"/>
                  </a:schemeClr>
                </a:solidFill>
                <a:latin typeface="Georgia" pitchFamily="18" charset="0"/>
                <a:cs typeface="Arial" pitchFamily="34" charset="0"/>
              </a:rPr>
              <a:t>ассертивности</a:t>
            </a:r>
            <a:r>
              <a:rPr lang="ru-RU" sz="2400" b="1" i="1" dirty="0" smtClean="0">
                <a:solidFill>
                  <a:schemeClr val="accent2">
                    <a:lumMod val="50000"/>
                  </a:schemeClr>
                </a:solidFill>
                <a:latin typeface="Georgia" pitchFamily="18" charset="0"/>
                <a:cs typeface="Arial" pitchFamily="34" charset="0"/>
              </a:rPr>
              <a:t> –</a:t>
            </a:r>
            <a:r>
              <a:rPr lang="en-US" sz="2400" b="1" i="1" dirty="0" smtClean="0">
                <a:solidFill>
                  <a:schemeClr val="accent2">
                    <a:lumMod val="50000"/>
                  </a:schemeClr>
                </a:solidFill>
                <a:latin typeface="Georgia" pitchFamily="18" charset="0"/>
                <a:cs typeface="Arial" pitchFamily="34" charset="0"/>
              </a:rPr>
              <a:t/>
            </a:r>
            <a:br>
              <a:rPr lang="en-US" sz="2400" b="1" i="1" dirty="0" smtClean="0">
                <a:solidFill>
                  <a:schemeClr val="accent2">
                    <a:lumMod val="50000"/>
                  </a:schemeClr>
                </a:solidFill>
                <a:latin typeface="Georgia" pitchFamily="18" charset="0"/>
                <a:cs typeface="Arial" pitchFamily="34" charset="0"/>
              </a:rPr>
            </a:br>
            <a:r>
              <a:rPr lang="ru-RU" sz="2000" b="1" dirty="0" smtClean="0">
                <a:solidFill>
                  <a:schemeClr val="accent2">
                    <a:lumMod val="50000"/>
                  </a:schemeClr>
                </a:solidFill>
                <a:latin typeface="Georgia" pitchFamily="18" charset="0"/>
                <a:cs typeface="Arial" pitchFamily="34" charset="0"/>
              </a:rPr>
              <a:t>отстаивать свои права без нарушения прав других людей.</a:t>
            </a:r>
            <a:br>
              <a:rPr lang="ru-RU" sz="2000" b="1" dirty="0" smtClean="0">
                <a:solidFill>
                  <a:schemeClr val="accent2">
                    <a:lumMod val="50000"/>
                  </a:schemeClr>
                </a:solidFill>
                <a:latin typeface="Georgia" pitchFamily="18" charset="0"/>
                <a:cs typeface="Arial" pitchFamily="34" charset="0"/>
              </a:rPr>
            </a:br>
            <a:endParaRPr lang="ru-RU" sz="2000" i="1" dirty="0">
              <a:solidFill>
                <a:schemeClr val="accent2">
                  <a:lumMod val="50000"/>
                </a:schemeClr>
              </a:solidFill>
              <a:latin typeface="Georgia" pitchFamily="18" charset="0"/>
              <a:cs typeface="Arial" pitchFamily="34" charset="0"/>
            </a:endParaRPr>
          </a:p>
        </p:txBody>
      </p:sp>
      <p:sp>
        <p:nvSpPr>
          <p:cNvPr id="3" name="Содержимое 2"/>
          <p:cNvSpPr>
            <a:spLocks noGrp="1"/>
          </p:cNvSpPr>
          <p:nvPr>
            <p:ph idx="1"/>
          </p:nvPr>
        </p:nvSpPr>
        <p:spPr>
          <a:xfrm>
            <a:off x="285720" y="1357298"/>
            <a:ext cx="8715436" cy="5214974"/>
          </a:xfrm>
        </p:spPr>
        <p:txBody>
          <a:bodyPr>
            <a:noAutofit/>
          </a:bodyPr>
          <a:lstStyle/>
          <a:p>
            <a:pPr algn="ctr">
              <a:buNone/>
            </a:pPr>
            <a:r>
              <a:rPr lang="ru-RU" sz="2000" b="1" dirty="0" smtClean="0">
                <a:solidFill>
                  <a:schemeClr val="tx2">
                    <a:lumMod val="25000"/>
                  </a:schemeClr>
                </a:solidFill>
                <a:latin typeface="Georgia" pitchFamily="18" charset="0"/>
                <a:cs typeface="Arial" pitchFamily="34" charset="0"/>
              </a:rPr>
              <a:t>В обычной жизни модель поведения большинства людей тяготеет к одной из двух крайностей: </a:t>
            </a:r>
            <a:endParaRPr lang="en-US" sz="2000" b="1" dirty="0" smtClean="0">
              <a:solidFill>
                <a:schemeClr val="tx2">
                  <a:lumMod val="25000"/>
                </a:schemeClr>
              </a:solidFill>
              <a:latin typeface="Georgia" pitchFamily="18" charset="0"/>
              <a:cs typeface="Arial" pitchFamily="34" charset="0"/>
            </a:endParaRPr>
          </a:p>
          <a:p>
            <a:pPr algn="ctr">
              <a:buNone/>
            </a:pPr>
            <a:r>
              <a:rPr lang="ru-RU" sz="2000" b="1" i="1" dirty="0" smtClean="0">
                <a:solidFill>
                  <a:srgbClr val="002060"/>
                </a:solidFill>
                <a:latin typeface="Georgia" pitchFamily="18" charset="0"/>
                <a:cs typeface="Arial" pitchFamily="34" charset="0"/>
              </a:rPr>
              <a:t>пассивности </a:t>
            </a:r>
            <a:r>
              <a:rPr lang="ru-RU" sz="2000" b="1" dirty="0" smtClean="0">
                <a:solidFill>
                  <a:schemeClr val="tx2">
                    <a:lumMod val="25000"/>
                  </a:schemeClr>
                </a:solidFill>
                <a:latin typeface="Georgia" pitchFamily="18" charset="0"/>
                <a:cs typeface="Arial" pitchFamily="34" charset="0"/>
              </a:rPr>
              <a:t> либо  </a:t>
            </a:r>
            <a:r>
              <a:rPr lang="ru-RU" sz="2000" b="1" i="1" dirty="0" smtClean="0">
                <a:solidFill>
                  <a:srgbClr val="002060"/>
                </a:solidFill>
                <a:latin typeface="Georgia" pitchFamily="18" charset="0"/>
                <a:cs typeface="Arial" pitchFamily="34" charset="0"/>
              </a:rPr>
              <a:t>агрессии</a:t>
            </a:r>
            <a:r>
              <a:rPr lang="ru-RU" sz="2000" b="1" dirty="0" smtClean="0">
                <a:solidFill>
                  <a:srgbClr val="002060"/>
                </a:solidFill>
                <a:latin typeface="Georgia" pitchFamily="18" charset="0"/>
                <a:cs typeface="Arial" pitchFamily="34" charset="0"/>
              </a:rPr>
              <a:t>. </a:t>
            </a:r>
            <a:endParaRPr lang="en-US" sz="2000" b="1" dirty="0" smtClean="0">
              <a:solidFill>
                <a:srgbClr val="002060"/>
              </a:solidFill>
              <a:latin typeface="Georgia" pitchFamily="18" charset="0"/>
              <a:cs typeface="Arial" pitchFamily="34" charset="0"/>
            </a:endParaRPr>
          </a:p>
          <a:p>
            <a:pPr algn="ctr">
              <a:buNone/>
            </a:pPr>
            <a:r>
              <a:rPr lang="ru-RU" sz="2000" b="1" u="sng" dirty="0" smtClean="0">
                <a:solidFill>
                  <a:schemeClr val="tx2">
                    <a:lumMod val="25000"/>
                  </a:schemeClr>
                </a:solidFill>
                <a:latin typeface="Georgia" pitchFamily="18" charset="0"/>
                <a:cs typeface="Arial" pitchFamily="34" charset="0"/>
              </a:rPr>
              <a:t>В первом случае </a:t>
            </a:r>
            <a:r>
              <a:rPr lang="ru-RU" sz="2000" b="1" dirty="0" smtClean="0">
                <a:solidFill>
                  <a:schemeClr val="tx2">
                    <a:lumMod val="25000"/>
                  </a:schemeClr>
                </a:solidFill>
                <a:latin typeface="Georgia" pitchFamily="18" charset="0"/>
                <a:cs typeface="Arial" pitchFamily="34" charset="0"/>
              </a:rPr>
              <a:t>человеком, который добровольно принимает на себя роль жертвы, руководит неуверенность в себе, страх перед лицом перемен или, наоборот, опасения потерять то, что уже нажито. </a:t>
            </a:r>
            <a:endParaRPr lang="en-US" sz="2000" b="1" dirty="0" smtClean="0">
              <a:solidFill>
                <a:schemeClr val="tx2">
                  <a:lumMod val="25000"/>
                </a:schemeClr>
              </a:solidFill>
              <a:latin typeface="Georgia" pitchFamily="18" charset="0"/>
              <a:cs typeface="Arial" pitchFamily="34" charset="0"/>
            </a:endParaRPr>
          </a:p>
          <a:p>
            <a:pPr algn="ctr">
              <a:buNone/>
            </a:pPr>
            <a:r>
              <a:rPr lang="ru-RU" sz="2000" b="1" u="sng" dirty="0" smtClean="0">
                <a:solidFill>
                  <a:schemeClr val="tx2">
                    <a:lumMod val="25000"/>
                  </a:schemeClr>
                </a:solidFill>
                <a:latin typeface="Georgia" pitchFamily="18" charset="0"/>
                <a:cs typeface="Arial" pitchFamily="34" charset="0"/>
              </a:rPr>
              <a:t>Во втором </a:t>
            </a:r>
            <a:r>
              <a:rPr lang="ru-RU" sz="2000" b="1" dirty="0" smtClean="0">
                <a:solidFill>
                  <a:schemeClr val="tx2">
                    <a:lumMod val="25000"/>
                  </a:schemeClr>
                </a:solidFill>
                <a:latin typeface="Georgia" pitchFamily="18" charset="0"/>
                <a:cs typeface="Arial" pitchFamily="34" charset="0"/>
              </a:rPr>
              <a:t>— явное или завуалированное желание манипулировать окружающими, подчиняя их своим интересам. Агрессор руководствуется принципом «ты мне должен, потому что я сильнее», жертва — «ты мне должен, потому что я слабый, а слабых нужно поддерживать». </a:t>
            </a:r>
            <a:endParaRPr lang="en-US" sz="2000" b="1" dirty="0" smtClean="0">
              <a:solidFill>
                <a:schemeClr val="tx2">
                  <a:lumMod val="25000"/>
                </a:schemeClr>
              </a:solidFill>
              <a:latin typeface="Georgia" pitchFamily="18" charset="0"/>
              <a:cs typeface="Arial" pitchFamily="34" charset="0"/>
            </a:endParaRPr>
          </a:p>
          <a:p>
            <a:pPr algn="ctr">
              <a:buNone/>
            </a:pPr>
            <a:r>
              <a:rPr lang="ru-RU" sz="2000" b="1" i="1" dirty="0" err="1" smtClean="0">
                <a:solidFill>
                  <a:srgbClr val="002060"/>
                </a:solidFill>
                <a:latin typeface="Georgia" pitchFamily="18" charset="0"/>
                <a:cs typeface="Arial" pitchFamily="34" charset="0"/>
              </a:rPr>
              <a:t>Ассертивное</a:t>
            </a:r>
            <a:r>
              <a:rPr lang="ru-RU" sz="2000" b="1" i="1" dirty="0" smtClean="0">
                <a:solidFill>
                  <a:srgbClr val="002060"/>
                </a:solidFill>
                <a:latin typeface="Georgia" pitchFamily="18" charset="0"/>
                <a:cs typeface="Arial" pitchFamily="34" charset="0"/>
              </a:rPr>
              <a:t> поведение </a:t>
            </a:r>
          </a:p>
          <a:p>
            <a:pPr algn="ctr">
              <a:buNone/>
            </a:pPr>
            <a:r>
              <a:rPr lang="ru-RU" sz="2000" b="1" dirty="0" smtClean="0">
                <a:solidFill>
                  <a:schemeClr val="tx2">
                    <a:lumMod val="25000"/>
                  </a:schemeClr>
                </a:solidFill>
                <a:latin typeface="Georgia" pitchFamily="18" charset="0"/>
                <a:cs typeface="Arial" pitchFamily="34" charset="0"/>
              </a:rPr>
              <a:t>опирается на кардинально иной принцип: «я тебе ничего не должен, и ты мне ничего не должен, мы партнеры». </a:t>
            </a:r>
            <a:endParaRPr lang="en-US" sz="2000" b="1" dirty="0" smtClean="0">
              <a:solidFill>
                <a:schemeClr val="tx2">
                  <a:lumMod val="25000"/>
                </a:schemeClr>
              </a:solidFill>
              <a:latin typeface="Georgia" pitchFamily="18" charset="0"/>
              <a:cs typeface="Arial" pitchFamily="34" charset="0"/>
            </a:endParaRPr>
          </a:p>
          <a:p>
            <a:pPr>
              <a:buNone/>
            </a:pPr>
            <a:endParaRPr lang="ru-RU" sz="1800" b="1" dirty="0" smtClean="0">
              <a:solidFill>
                <a:schemeClr val="tx2">
                  <a:lumMod val="25000"/>
                </a:schemeClr>
              </a:solidFill>
              <a:latin typeface="Georgia" pitchFamily="18" charset="0"/>
              <a:cs typeface="Arial" pitchFamily="34" charset="0"/>
            </a:endParaRPr>
          </a:p>
          <a:p>
            <a:endParaRPr lang="ru-RU" sz="1800" dirty="0">
              <a:solidFill>
                <a:schemeClr val="bg2">
                  <a:lumMod val="75000"/>
                </a:schemeClr>
              </a:solidFill>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857488" y="0"/>
            <a:ext cx="5829312" cy="1357298"/>
          </a:xfrm>
        </p:spPr>
        <p:txBody>
          <a:bodyPr>
            <a:normAutofit/>
          </a:bodyPr>
          <a:lstStyle/>
          <a:p>
            <a:r>
              <a:rPr lang="ru-RU" sz="2800" b="1" dirty="0" smtClean="0">
                <a:solidFill>
                  <a:srgbClr val="002060"/>
                </a:solidFill>
                <a:latin typeface="Arial" pitchFamily="34" charset="0"/>
                <a:cs typeface="Arial" pitchFamily="34" charset="0"/>
              </a:rPr>
              <a:t>АГРЕССИВНОЕ ПОВЕДЕНИЕ</a:t>
            </a:r>
            <a:endParaRPr lang="ru-RU" sz="2800" b="1" dirty="0">
              <a:solidFill>
                <a:srgbClr val="002060"/>
              </a:solidFill>
              <a:latin typeface="Arial" pitchFamily="34" charset="0"/>
              <a:cs typeface="Arial" pitchFamily="34" charset="0"/>
            </a:endParaRPr>
          </a:p>
        </p:txBody>
      </p:sp>
      <p:sp>
        <p:nvSpPr>
          <p:cNvPr id="5" name="Содержимое 4"/>
          <p:cNvSpPr>
            <a:spLocks noGrp="1"/>
          </p:cNvSpPr>
          <p:nvPr>
            <p:ph idx="1"/>
          </p:nvPr>
        </p:nvSpPr>
        <p:spPr>
          <a:xfrm>
            <a:off x="0" y="1500174"/>
            <a:ext cx="9001156" cy="5143536"/>
          </a:xfrm>
        </p:spPr>
        <p:txBody>
          <a:bodyPr>
            <a:normAutofit fontScale="25000" lnSpcReduction="20000"/>
          </a:bodyPr>
          <a:lstStyle/>
          <a:p>
            <a:pPr>
              <a:buNone/>
            </a:pPr>
            <a:r>
              <a:rPr lang="ru-RU" dirty="0" smtClean="0"/>
              <a:t/>
            </a:r>
            <a:br>
              <a:rPr lang="ru-RU" dirty="0" smtClean="0"/>
            </a:br>
            <a:r>
              <a:rPr lang="ru-RU" sz="5600" dirty="0" smtClean="0"/>
              <a:t/>
            </a:r>
            <a:br>
              <a:rPr lang="ru-RU" sz="5600" dirty="0" smtClean="0"/>
            </a:br>
            <a:r>
              <a:rPr lang="ru-RU" sz="5600" dirty="0" smtClean="0">
                <a:solidFill>
                  <a:srgbClr val="002060"/>
                </a:solidFill>
              </a:rPr>
              <a:t> </a:t>
            </a:r>
            <a:r>
              <a:rPr lang="ru-RU" sz="4400" dirty="0" smtClean="0">
                <a:solidFill>
                  <a:srgbClr val="002060"/>
                </a:solidFill>
              </a:rPr>
              <a:t> </a:t>
            </a:r>
            <a:r>
              <a:rPr lang="ru-RU" sz="4400" b="1" dirty="0" smtClean="0">
                <a:solidFill>
                  <a:srgbClr val="002060"/>
                </a:solidFill>
                <a:latin typeface="Arial" pitchFamily="34" charset="0"/>
                <a:cs typeface="Arial" pitchFamily="34" charset="0"/>
              </a:rPr>
              <a:t>СУТЬ:</a:t>
            </a:r>
            <a:r>
              <a:rPr lang="ru-RU" sz="4400" b="1" dirty="0" smtClean="0">
                <a:solidFill>
                  <a:schemeClr val="accent4">
                    <a:lumMod val="40000"/>
                    <a:lumOff val="60000"/>
                  </a:schemeClr>
                </a:solidFill>
                <a:latin typeface="Arial" pitchFamily="34" charset="0"/>
                <a:cs typeface="Arial" pitchFamily="34" charset="0"/>
              </a:rPr>
              <a:t>                                        </a:t>
            </a:r>
            <a:r>
              <a:rPr lang="ru-RU" sz="5600" dirty="0" smtClean="0">
                <a:solidFill>
                  <a:srgbClr val="002060"/>
                </a:solidFill>
                <a:latin typeface="Arial" pitchFamily="34" charset="0"/>
                <a:cs typeface="Arial" pitchFamily="34" charset="0"/>
              </a:rPr>
              <a:t>Вы защищаете свои личные права и выражения чувств, мыслей таким </a:t>
            </a:r>
          </a:p>
          <a:p>
            <a:pPr>
              <a:buNone/>
            </a:pPr>
            <a:r>
              <a:rPr lang="ru-RU" sz="5600" dirty="0" smtClean="0">
                <a:solidFill>
                  <a:srgbClr val="002060"/>
                </a:solidFill>
                <a:latin typeface="Arial" pitchFamily="34" charset="0"/>
                <a:cs typeface="Arial" pitchFamily="34" charset="0"/>
              </a:rPr>
              <a:t>                                        образом, что это  становится неприемлемым и нарушает права другого </a:t>
            </a:r>
          </a:p>
          <a:p>
            <a:pPr>
              <a:buNone/>
            </a:pPr>
            <a:r>
              <a:rPr lang="ru-RU" sz="5600" dirty="0" smtClean="0">
                <a:solidFill>
                  <a:srgbClr val="002060"/>
                </a:solidFill>
                <a:latin typeface="Arial" pitchFamily="34" charset="0"/>
                <a:cs typeface="Arial" pitchFamily="34" charset="0"/>
              </a:rPr>
              <a:t>                                        человека. Превосходство достигается  путем унижения других. Когда </a:t>
            </a:r>
          </a:p>
          <a:p>
            <a:pPr>
              <a:buNone/>
            </a:pPr>
            <a:r>
              <a:rPr lang="ru-RU" sz="5600" dirty="0" smtClean="0">
                <a:solidFill>
                  <a:srgbClr val="002060"/>
                </a:solidFill>
                <a:latin typeface="Arial" pitchFamily="34" charset="0"/>
                <a:cs typeface="Arial" pitchFamily="34" charset="0"/>
              </a:rPr>
              <a:t>                                        Вам угрожают, Вы атакуете.</a:t>
            </a:r>
          </a:p>
          <a:p>
            <a:pPr>
              <a:buNone/>
            </a:pPr>
            <a:r>
              <a:rPr lang="ru-RU" sz="5600" dirty="0" smtClean="0">
                <a:solidFill>
                  <a:srgbClr val="002060"/>
                </a:solidFill>
                <a:latin typeface="Arial" pitchFamily="34" charset="0"/>
                <a:cs typeface="Arial" pitchFamily="34" charset="0"/>
              </a:rPr>
              <a:t/>
            </a:r>
            <a:br>
              <a:rPr lang="ru-RU" sz="5600" dirty="0" smtClean="0">
                <a:solidFill>
                  <a:srgbClr val="002060"/>
                </a:solidFill>
                <a:latin typeface="Arial" pitchFamily="34" charset="0"/>
                <a:cs typeface="Arial" pitchFamily="34" charset="0"/>
              </a:rPr>
            </a:br>
            <a:r>
              <a:rPr lang="ru-RU" sz="5600" dirty="0" smtClean="0">
                <a:solidFill>
                  <a:srgbClr val="002060"/>
                </a:solidFill>
                <a:latin typeface="Arial" pitchFamily="34" charset="0"/>
                <a:cs typeface="Arial" pitchFamily="34" charset="0"/>
              </a:rPr>
              <a:t> </a:t>
            </a:r>
            <a:r>
              <a:rPr lang="ru-RU" sz="4400" b="1" dirty="0" smtClean="0">
                <a:solidFill>
                  <a:srgbClr val="002060"/>
                </a:solidFill>
                <a:latin typeface="Arial" pitchFamily="34" charset="0"/>
                <a:cs typeface="Arial" pitchFamily="34" charset="0"/>
              </a:rPr>
              <a:t>ЯВНОЕ  ПОВЕДЕНИЕ:</a:t>
            </a:r>
            <a:r>
              <a:rPr lang="ru-RU" sz="4400" b="1" dirty="0" smtClean="0">
                <a:solidFill>
                  <a:schemeClr val="accent4">
                    <a:lumMod val="40000"/>
                    <a:lumOff val="60000"/>
                  </a:schemeClr>
                </a:solidFill>
                <a:latin typeface="Arial" pitchFamily="34" charset="0"/>
                <a:cs typeface="Arial" pitchFamily="34" charset="0"/>
              </a:rPr>
              <a:t>     </a:t>
            </a:r>
            <a:r>
              <a:rPr lang="ru-RU" sz="5600" dirty="0" smtClean="0">
                <a:solidFill>
                  <a:srgbClr val="002060"/>
                </a:solidFill>
                <a:latin typeface="Arial" pitchFamily="34" charset="0"/>
                <a:cs typeface="Arial" pitchFamily="34" charset="0"/>
              </a:rPr>
              <a:t>Мне не важно, что Вы чувствуете.  </a:t>
            </a:r>
          </a:p>
          <a:p>
            <a:pPr>
              <a:buNone/>
            </a:pPr>
            <a:r>
              <a:rPr lang="ru-RU" sz="5600" dirty="0" smtClean="0">
                <a:solidFill>
                  <a:srgbClr val="002060"/>
                </a:solidFill>
                <a:latin typeface="Arial" pitchFamily="34" charset="0"/>
                <a:cs typeface="Arial" pitchFamily="34" charset="0"/>
              </a:rPr>
              <a:t>                                         То, что важно для Вас, совершенно  безразлично для меня.</a:t>
            </a:r>
          </a:p>
          <a:p>
            <a:endParaRPr lang="ru-RU" sz="5600" dirty="0" smtClean="0">
              <a:solidFill>
                <a:srgbClr val="002060"/>
              </a:solidFill>
              <a:latin typeface="Arial" pitchFamily="34" charset="0"/>
              <a:cs typeface="Arial" pitchFamily="34" charset="0"/>
            </a:endParaRPr>
          </a:p>
          <a:p>
            <a:pPr>
              <a:buNone/>
            </a:pPr>
            <a:r>
              <a:rPr lang="ru-RU" sz="5600" b="1" dirty="0" smtClean="0">
                <a:solidFill>
                  <a:schemeClr val="accent4">
                    <a:lumMod val="40000"/>
                    <a:lumOff val="60000"/>
                  </a:schemeClr>
                </a:solidFill>
                <a:latin typeface="Arial" pitchFamily="34" charset="0"/>
                <a:cs typeface="Arial" pitchFamily="34" charset="0"/>
              </a:rPr>
              <a:t>      </a:t>
            </a:r>
            <a:r>
              <a:rPr lang="ru-RU" sz="4400" b="1" dirty="0" smtClean="0">
                <a:solidFill>
                  <a:schemeClr val="accent4">
                    <a:lumMod val="40000"/>
                    <a:lumOff val="60000"/>
                  </a:schemeClr>
                </a:solidFill>
                <a:latin typeface="Arial" pitchFamily="34" charset="0"/>
                <a:cs typeface="Arial" pitchFamily="34" charset="0"/>
              </a:rPr>
              <a:t> </a:t>
            </a:r>
            <a:r>
              <a:rPr lang="ru-RU" sz="4400" b="1" dirty="0" smtClean="0">
                <a:solidFill>
                  <a:srgbClr val="002060"/>
                </a:solidFill>
                <a:latin typeface="Arial" pitchFamily="34" charset="0"/>
                <a:cs typeface="Arial" pitchFamily="34" charset="0"/>
              </a:rPr>
              <a:t>СКРЫТАЯ  МЫСЛЬ:         </a:t>
            </a:r>
            <a:r>
              <a:rPr lang="ru-RU" sz="5600" dirty="0" smtClean="0">
                <a:solidFill>
                  <a:srgbClr val="002060"/>
                </a:solidFill>
                <a:latin typeface="Arial" pitchFamily="34" charset="0"/>
                <a:cs typeface="Arial" pitchFamily="34" charset="0"/>
              </a:rPr>
              <a:t>Я «сделаю» тебя до того, как это сделаешь ты. Я здесь номер первый.</a:t>
            </a:r>
          </a:p>
          <a:p>
            <a:endParaRPr lang="ru-RU" sz="5600" dirty="0" smtClean="0">
              <a:solidFill>
                <a:srgbClr val="002060"/>
              </a:solidFill>
              <a:latin typeface="Arial" pitchFamily="34" charset="0"/>
              <a:cs typeface="Arial" pitchFamily="34" charset="0"/>
            </a:endParaRPr>
          </a:p>
          <a:p>
            <a:pPr>
              <a:buNone/>
            </a:pPr>
            <a:r>
              <a:rPr lang="ru-RU" sz="5600" b="1" dirty="0" smtClean="0">
                <a:solidFill>
                  <a:srgbClr val="002060"/>
                </a:solidFill>
                <a:latin typeface="Arial" pitchFamily="34" charset="0"/>
                <a:cs typeface="Arial" pitchFamily="34" charset="0"/>
              </a:rPr>
              <a:t>       </a:t>
            </a:r>
            <a:r>
              <a:rPr lang="ru-RU" sz="4400" b="1" dirty="0" smtClean="0">
                <a:solidFill>
                  <a:srgbClr val="002060"/>
                </a:solidFill>
                <a:latin typeface="Arial" pitchFamily="34" charset="0"/>
                <a:cs typeface="Arial" pitchFamily="34" charset="0"/>
              </a:rPr>
              <a:t>ВЕРБАЛЬНЫЕ И           </a:t>
            </a:r>
            <a:r>
              <a:rPr lang="ru-RU" sz="5600" dirty="0" smtClean="0">
                <a:solidFill>
                  <a:srgbClr val="002060"/>
                </a:solidFill>
                <a:latin typeface="Arial" pitchFamily="34" charset="0"/>
                <a:cs typeface="Arial" pitchFamily="34" charset="0"/>
              </a:rPr>
              <a:t>• Вторжение в пространство других людей </a:t>
            </a:r>
          </a:p>
          <a:p>
            <a:pPr>
              <a:buNone/>
            </a:pPr>
            <a:r>
              <a:rPr lang="ru-RU" sz="5600" b="1" dirty="0" smtClean="0">
                <a:solidFill>
                  <a:schemeClr val="accent4">
                    <a:lumMod val="40000"/>
                    <a:lumOff val="60000"/>
                  </a:schemeClr>
                </a:solidFill>
                <a:latin typeface="Arial" pitchFamily="34" charset="0"/>
                <a:cs typeface="Arial" pitchFamily="34" charset="0"/>
              </a:rPr>
              <a:t>       </a:t>
            </a:r>
            <a:r>
              <a:rPr lang="ru-RU" sz="4400" b="1" dirty="0" smtClean="0">
                <a:solidFill>
                  <a:srgbClr val="002060"/>
                </a:solidFill>
                <a:latin typeface="Arial" pitchFamily="34" charset="0"/>
                <a:cs typeface="Arial" pitchFamily="34" charset="0"/>
              </a:rPr>
              <a:t>НЕВЕРБАЛЬНЫЕ</a:t>
            </a:r>
            <a:r>
              <a:rPr lang="ru-RU" sz="4400" dirty="0" smtClean="0">
                <a:solidFill>
                  <a:schemeClr val="accent4">
                    <a:lumMod val="40000"/>
                    <a:lumOff val="60000"/>
                  </a:schemeClr>
                </a:solidFill>
                <a:latin typeface="Arial" pitchFamily="34" charset="0"/>
                <a:cs typeface="Arial" pitchFamily="34" charset="0"/>
              </a:rPr>
              <a:t>  </a:t>
            </a:r>
            <a:r>
              <a:rPr lang="ru-RU" sz="5600" dirty="0" smtClean="0">
                <a:solidFill>
                  <a:schemeClr val="accent4">
                    <a:lumMod val="40000"/>
                    <a:lumOff val="60000"/>
                  </a:schemeClr>
                </a:solidFill>
                <a:latin typeface="Arial" pitchFamily="34" charset="0"/>
                <a:cs typeface="Arial" pitchFamily="34" charset="0"/>
              </a:rPr>
              <a:t>      </a:t>
            </a:r>
            <a:r>
              <a:rPr lang="ru-RU" sz="5600" dirty="0" smtClean="0">
                <a:solidFill>
                  <a:srgbClr val="002060"/>
                </a:solidFill>
                <a:latin typeface="Arial" pitchFamily="34" charset="0"/>
                <a:cs typeface="Arial" pitchFamily="34" charset="0"/>
              </a:rPr>
              <a:t>• Пронзительный, саркастический или снисходительный голос и взгляд</a:t>
            </a:r>
          </a:p>
          <a:p>
            <a:pPr>
              <a:buNone/>
            </a:pPr>
            <a:r>
              <a:rPr lang="ru-RU" sz="5600" dirty="0" smtClean="0">
                <a:solidFill>
                  <a:srgbClr val="002060"/>
                </a:solidFill>
                <a:latin typeface="Arial" pitchFamily="34" charset="0"/>
                <a:cs typeface="Arial" pitchFamily="34" charset="0"/>
              </a:rPr>
              <a:t>       </a:t>
            </a:r>
            <a:r>
              <a:rPr lang="ru-RU" sz="4400" b="1" dirty="0" smtClean="0">
                <a:solidFill>
                  <a:srgbClr val="002060"/>
                </a:solidFill>
                <a:latin typeface="Arial" pitchFamily="34" charset="0"/>
                <a:cs typeface="Arial" pitchFamily="34" charset="0"/>
              </a:rPr>
              <a:t>ХАРАКТЕРИСТИКИ:      </a:t>
            </a:r>
            <a:r>
              <a:rPr lang="ru-RU" sz="5600" dirty="0" smtClean="0">
                <a:solidFill>
                  <a:srgbClr val="002060"/>
                </a:solidFill>
                <a:latin typeface="Arial" pitchFamily="34" charset="0"/>
                <a:cs typeface="Arial" pitchFamily="34" charset="0"/>
              </a:rPr>
              <a:t>• Родительские жесты</a:t>
            </a:r>
          </a:p>
          <a:p>
            <a:pPr>
              <a:buNone/>
            </a:pPr>
            <a:r>
              <a:rPr lang="ru-RU" sz="5600" dirty="0" smtClean="0">
                <a:solidFill>
                  <a:srgbClr val="002060"/>
                </a:solidFill>
                <a:latin typeface="Arial" pitchFamily="34" charset="0"/>
                <a:cs typeface="Arial" pitchFamily="34" charset="0"/>
              </a:rPr>
              <a:t>                                       • Угрозы: «Лучше поосторожней», «Если ты не...», «А ну-ка...» и др.</a:t>
            </a:r>
            <a:br>
              <a:rPr lang="ru-RU" sz="5600" dirty="0" smtClean="0">
                <a:solidFill>
                  <a:srgbClr val="002060"/>
                </a:solidFill>
                <a:latin typeface="Arial" pitchFamily="34" charset="0"/>
                <a:cs typeface="Arial" pitchFamily="34" charset="0"/>
              </a:rPr>
            </a:br>
            <a:r>
              <a:rPr lang="ru-RU" sz="5600" dirty="0" smtClean="0">
                <a:solidFill>
                  <a:srgbClr val="002060"/>
                </a:solidFill>
                <a:latin typeface="Arial" pitchFamily="34" charset="0"/>
                <a:cs typeface="Arial" pitchFamily="34" charset="0"/>
              </a:rPr>
              <a:t>                                  • Прерывания: «Да что ты говоришь», «Не будь </a:t>
            </a:r>
            <a:r>
              <a:rPr lang="ru-RU" sz="5600" dirty="0" err="1" smtClean="0">
                <a:solidFill>
                  <a:srgbClr val="002060"/>
                </a:solidFill>
                <a:latin typeface="Arial" pitchFamily="34" charset="0"/>
                <a:cs typeface="Arial" pitchFamily="34" charset="0"/>
              </a:rPr>
              <a:t>дураком</a:t>
            </a:r>
            <a:r>
              <a:rPr lang="ru-RU" sz="5600" dirty="0" smtClean="0">
                <a:solidFill>
                  <a:srgbClr val="002060"/>
                </a:solidFill>
                <a:latin typeface="Arial" pitchFamily="34" charset="0"/>
                <a:cs typeface="Arial" pitchFamily="34" charset="0"/>
              </a:rPr>
              <a:t>» и др. </a:t>
            </a:r>
          </a:p>
          <a:p>
            <a:pPr>
              <a:buNone/>
            </a:pPr>
            <a:r>
              <a:rPr lang="ru-RU" sz="5600" dirty="0" smtClean="0">
                <a:solidFill>
                  <a:srgbClr val="002060"/>
                </a:solidFill>
                <a:latin typeface="Arial" pitchFamily="34" charset="0"/>
                <a:cs typeface="Arial" pitchFamily="34" charset="0"/>
              </a:rPr>
              <a:t>                                        • Оценивающие комментарии</a:t>
            </a:r>
          </a:p>
          <a:p>
            <a:pPr>
              <a:buNone/>
            </a:pPr>
            <a:r>
              <a:rPr lang="ru-RU" sz="5600" dirty="0" smtClean="0">
                <a:solidFill>
                  <a:srgbClr val="002060"/>
                </a:solidFill>
                <a:latin typeface="Arial" pitchFamily="34" charset="0"/>
                <a:cs typeface="Arial" pitchFamily="34" charset="0"/>
              </a:rPr>
              <a:t/>
            </a:r>
            <a:br>
              <a:rPr lang="ru-RU" sz="5600" dirty="0" smtClean="0">
                <a:solidFill>
                  <a:srgbClr val="002060"/>
                </a:solidFill>
                <a:latin typeface="Arial" pitchFamily="34" charset="0"/>
                <a:cs typeface="Arial" pitchFamily="34" charset="0"/>
              </a:rPr>
            </a:br>
            <a:r>
              <a:rPr lang="ru-RU" sz="5600" dirty="0" smtClean="0">
                <a:solidFill>
                  <a:srgbClr val="002060"/>
                </a:solidFill>
                <a:latin typeface="Arial" pitchFamily="34" charset="0"/>
                <a:cs typeface="Arial" pitchFamily="34" charset="0"/>
              </a:rPr>
              <a:t/>
            </a:r>
            <a:br>
              <a:rPr lang="ru-RU" sz="5600" dirty="0" smtClean="0">
                <a:solidFill>
                  <a:srgbClr val="002060"/>
                </a:solidFill>
                <a:latin typeface="Arial" pitchFamily="34" charset="0"/>
                <a:cs typeface="Arial" pitchFamily="34" charset="0"/>
              </a:rPr>
            </a:br>
            <a:r>
              <a:rPr lang="ru-RU" sz="5600" dirty="0" smtClean="0">
                <a:solidFill>
                  <a:srgbClr val="002060"/>
                </a:solidFill>
                <a:latin typeface="Arial" pitchFamily="34" charset="0"/>
                <a:cs typeface="Arial" pitchFamily="34" charset="0"/>
              </a:rPr>
              <a:t/>
            </a:r>
            <a:br>
              <a:rPr lang="ru-RU" sz="5600" dirty="0" smtClean="0">
                <a:solidFill>
                  <a:srgbClr val="002060"/>
                </a:solidFill>
                <a:latin typeface="Arial" pitchFamily="34" charset="0"/>
                <a:cs typeface="Arial" pitchFamily="34" charset="0"/>
              </a:rPr>
            </a:br>
            <a:endParaRPr lang="ru-RU" sz="5600" dirty="0">
              <a:solidFill>
                <a:srgbClr val="002060"/>
              </a:solidFill>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86116" y="642918"/>
            <a:ext cx="4729138" cy="785818"/>
          </a:xfrm>
        </p:spPr>
        <p:txBody>
          <a:bodyPr>
            <a:normAutofit/>
          </a:bodyPr>
          <a:lstStyle/>
          <a:p>
            <a:r>
              <a:rPr lang="ru-RU" sz="2000" b="1" dirty="0" smtClean="0">
                <a:solidFill>
                  <a:srgbClr val="002060"/>
                </a:solidFill>
                <a:latin typeface="Arial" pitchFamily="34" charset="0"/>
                <a:cs typeface="Arial" pitchFamily="34" charset="0"/>
              </a:rPr>
              <a:t>АГРЕССИВНОЕ</a:t>
            </a:r>
            <a:r>
              <a:rPr lang="ru-RU" sz="2000" b="1" dirty="0" smtClean="0">
                <a:solidFill>
                  <a:schemeClr val="accent4">
                    <a:lumMod val="50000"/>
                  </a:schemeClr>
                </a:solidFill>
                <a:latin typeface="Arial" pitchFamily="34" charset="0"/>
                <a:cs typeface="Arial" pitchFamily="34" charset="0"/>
              </a:rPr>
              <a:t> </a:t>
            </a:r>
            <a:r>
              <a:rPr lang="ru-RU" sz="2000" b="1" dirty="0" smtClean="0">
                <a:solidFill>
                  <a:srgbClr val="002060"/>
                </a:solidFill>
                <a:latin typeface="Arial" pitchFamily="34" charset="0"/>
                <a:cs typeface="Arial" pitchFamily="34" charset="0"/>
              </a:rPr>
              <a:t>ПОВЕДЕНИЕ</a:t>
            </a:r>
            <a:endParaRPr lang="ru-RU" sz="2000" b="1" dirty="0">
              <a:solidFill>
                <a:srgbClr val="002060"/>
              </a:solidFill>
              <a:latin typeface="Arial" pitchFamily="34" charset="0"/>
              <a:cs typeface="Arial" pitchFamily="34" charset="0"/>
            </a:endParaRPr>
          </a:p>
        </p:txBody>
      </p:sp>
      <p:sp>
        <p:nvSpPr>
          <p:cNvPr id="4" name="Содержимое 3"/>
          <p:cNvSpPr>
            <a:spLocks noGrp="1"/>
          </p:cNvSpPr>
          <p:nvPr>
            <p:ph idx="1"/>
          </p:nvPr>
        </p:nvSpPr>
        <p:spPr/>
        <p:txBody>
          <a:bodyPr>
            <a:normAutofit/>
          </a:bodyPr>
          <a:lstStyle/>
          <a:p>
            <a:pPr algn="just">
              <a:buNone/>
            </a:pPr>
            <a:r>
              <a:rPr lang="ru-RU" sz="1100" b="1" dirty="0" smtClean="0">
                <a:solidFill>
                  <a:srgbClr val="002060"/>
                </a:solidFill>
                <a:latin typeface="Arial" pitchFamily="34" charset="0"/>
                <a:cs typeface="Arial" pitchFamily="34" charset="0"/>
              </a:rPr>
              <a:t>ВЫГОДА</a:t>
            </a:r>
            <a:r>
              <a:rPr lang="ru-RU" sz="14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Другие делают то, что Вы хотите. Все идет так, как Вы хотите, и Вам</a:t>
            </a:r>
          </a:p>
          <a:p>
            <a:pPr algn="just">
              <a:buNone/>
            </a:pPr>
            <a:r>
              <a:rPr lang="ru-RU" sz="1400" dirty="0" smtClean="0">
                <a:solidFill>
                  <a:srgbClr val="002060"/>
                </a:solidFill>
                <a:latin typeface="Arial" pitchFamily="34" charset="0"/>
                <a:cs typeface="Arial" pitchFamily="34" charset="0"/>
              </a:rPr>
              <a:t>                     нравится    чувство человека, который сам   управляет своей жизнью. </a:t>
            </a:r>
          </a:p>
          <a:p>
            <a:pPr algn="just">
              <a:buNone/>
            </a:pPr>
            <a:r>
              <a:rPr lang="ru-RU" sz="1400" dirty="0" smtClean="0">
                <a:solidFill>
                  <a:srgbClr val="002060"/>
                </a:solidFill>
                <a:latin typeface="Arial" pitchFamily="34" charset="0"/>
                <a:cs typeface="Arial" pitchFamily="34" charset="0"/>
              </a:rPr>
              <a:t>                     Вы менее уязвимы в среде, отличающейся борьбой, враждебностью </a:t>
            </a:r>
          </a:p>
          <a:p>
            <a:pPr algn="just">
              <a:buNone/>
            </a:pPr>
            <a:r>
              <a:rPr lang="ru-RU" sz="1400" dirty="0" smtClean="0">
                <a:solidFill>
                  <a:srgbClr val="002060"/>
                </a:solidFill>
                <a:latin typeface="Arial" pitchFamily="34" charset="0"/>
                <a:cs typeface="Arial" pitchFamily="34" charset="0"/>
              </a:rPr>
              <a:t>                      и конкуренцией.</a:t>
            </a:r>
          </a:p>
          <a:p>
            <a:pPr algn="just">
              <a:buNone/>
            </a:pPr>
            <a:r>
              <a:rPr lang="ru-RU" sz="1100" b="1" dirty="0" smtClean="0">
                <a:solidFill>
                  <a:srgbClr val="002060"/>
                </a:solidFill>
                <a:latin typeface="Arial" pitchFamily="34" charset="0"/>
                <a:cs typeface="Arial" pitchFamily="34" charset="0"/>
              </a:rPr>
              <a:t>ПОДСОЗНАТЕЛЬНОЕ:     </a:t>
            </a:r>
            <a:r>
              <a:rPr lang="ru-RU" sz="1400" dirty="0" smtClean="0">
                <a:solidFill>
                  <a:srgbClr val="002060"/>
                </a:solidFill>
                <a:latin typeface="Arial" pitchFamily="34" charset="0"/>
                <a:cs typeface="Arial" pitchFamily="34" charset="0"/>
              </a:rPr>
              <a:t>За агрессией всегда скрыта глубокая неуверенность в себе.</a:t>
            </a:r>
          </a:p>
          <a:p>
            <a:pPr algn="just">
              <a:buNone/>
            </a:pPr>
            <a:r>
              <a:rPr lang="ru-RU" sz="1400" b="1" dirty="0" smtClean="0">
                <a:solidFill>
                  <a:schemeClr val="accent4">
                    <a:lumMod val="40000"/>
                    <a:lumOff val="60000"/>
                  </a:schemeClr>
                </a:solidFill>
                <a:latin typeface="Arial" pitchFamily="34" charset="0"/>
                <a:cs typeface="Arial" pitchFamily="34" charset="0"/>
              </a:rPr>
              <a:t> </a:t>
            </a:r>
            <a:r>
              <a:rPr lang="ru-RU" sz="1100" b="1" dirty="0" smtClean="0">
                <a:solidFill>
                  <a:srgbClr val="002060"/>
                </a:solidFill>
                <a:latin typeface="Arial" pitchFamily="34" charset="0"/>
                <a:cs typeface="Arial" pitchFamily="34" charset="0"/>
              </a:rPr>
              <a:t>ЦЕЛЬ:             </a:t>
            </a:r>
            <a:r>
              <a:rPr lang="ru-RU" sz="1400" dirty="0" smtClean="0">
                <a:solidFill>
                  <a:srgbClr val="002060"/>
                </a:solidFill>
                <a:latin typeface="Arial" pitchFamily="34" charset="0"/>
                <a:cs typeface="Arial" pitchFamily="34" charset="0"/>
              </a:rPr>
              <a:t>Доминировать, побеждать, заставить другого проигрывать и наказать  </a:t>
            </a:r>
          </a:p>
          <a:p>
            <a:pPr algn="just">
              <a:buNone/>
            </a:pPr>
            <a:r>
              <a:rPr lang="ru-RU" sz="1400" dirty="0" smtClean="0">
                <a:solidFill>
                  <a:srgbClr val="002060"/>
                </a:solidFill>
                <a:latin typeface="Arial" pitchFamily="34" charset="0"/>
                <a:cs typeface="Arial" pitchFamily="34" charset="0"/>
              </a:rPr>
              <a:t>                    других.</a:t>
            </a:r>
          </a:p>
          <a:p>
            <a:pPr algn="just">
              <a:buNone/>
            </a:pPr>
            <a:r>
              <a:rPr lang="ru-RU" sz="1100" b="1" dirty="0" smtClean="0">
                <a:solidFill>
                  <a:srgbClr val="002060"/>
                </a:solidFill>
                <a:latin typeface="Arial" pitchFamily="34" charset="0"/>
                <a:cs typeface="Arial" pitchFamily="34" charset="0"/>
              </a:rPr>
              <a:t>РАСПЛАТА:    </a:t>
            </a:r>
            <a:r>
              <a:rPr lang="ru-RU" sz="1400" dirty="0" smtClean="0">
                <a:solidFill>
                  <a:srgbClr val="002060"/>
                </a:solidFill>
                <a:latin typeface="Arial" pitchFamily="34" charset="0"/>
                <a:cs typeface="Arial" pitchFamily="34" charset="0"/>
              </a:rPr>
              <a:t>Агрессивное поведение создает врагов, которые могут развить страх </a:t>
            </a:r>
          </a:p>
          <a:p>
            <a:pPr algn="just">
              <a:buNone/>
            </a:pPr>
            <a:r>
              <a:rPr lang="ru-RU" sz="1400" dirty="0" smtClean="0">
                <a:solidFill>
                  <a:srgbClr val="002060"/>
                </a:solidFill>
                <a:latin typeface="Arial" pitchFamily="34" charset="0"/>
                <a:cs typeface="Arial" pitchFamily="34" charset="0"/>
              </a:rPr>
              <a:t>                    и паранойю, делая Вашу жизнь  трудной. Если Вы контролируете то, </a:t>
            </a:r>
          </a:p>
          <a:p>
            <a:pPr algn="just">
              <a:buNone/>
            </a:pPr>
            <a:r>
              <a:rPr lang="ru-RU" sz="1400" dirty="0" smtClean="0">
                <a:solidFill>
                  <a:srgbClr val="002060"/>
                </a:solidFill>
                <a:latin typeface="Arial" pitchFamily="34" charset="0"/>
                <a:cs typeface="Arial" pitchFamily="34" charset="0"/>
              </a:rPr>
              <a:t>                    что делают другие, это требует много усилий и энергии и не дает Вам  </a:t>
            </a:r>
          </a:p>
          <a:p>
            <a:pPr algn="just">
              <a:buNone/>
            </a:pPr>
            <a:r>
              <a:rPr lang="ru-RU" sz="1400" dirty="0" smtClean="0">
                <a:solidFill>
                  <a:srgbClr val="002060"/>
                </a:solidFill>
                <a:latin typeface="Arial" pitchFamily="34" charset="0"/>
                <a:cs typeface="Arial" pitchFamily="34" charset="0"/>
              </a:rPr>
              <a:t>                    возможности расслабиться. Отношения обычно построены на  негативных </a:t>
            </a:r>
          </a:p>
          <a:p>
            <a:pPr algn="just">
              <a:buNone/>
            </a:pPr>
            <a:r>
              <a:rPr lang="ru-RU" sz="1400" dirty="0" smtClean="0">
                <a:solidFill>
                  <a:srgbClr val="002060"/>
                </a:solidFill>
                <a:latin typeface="Arial" pitchFamily="34" charset="0"/>
                <a:cs typeface="Arial" pitchFamily="34" charset="0"/>
              </a:rPr>
              <a:t>                    эмоциях и нестабильны. Рано или поздно обнаруживается, что Вы </a:t>
            </a:r>
          </a:p>
          <a:p>
            <a:pPr algn="just">
              <a:buNone/>
            </a:pPr>
            <a:r>
              <a:rPr lang="ru-RU" sz="1400" dirty="0" smtClean="0">
                <a:solidFill>
                  <a:srgbClr val="002060"/>
                </a:solidFill>
                <a:latin typeface="Arial" pitchFamily="34" charset="0"/>
                <a:cs typeface="Arial" pitchFamily="34" charset="0"/>
              </a:rPr>
              <a:t>                    уже и не можете вести себя не агрессивно, Вы причиняете боль  </a:t>
            </a:r>
          </a:p>
          <a:p>
            <a:pPr algn="just">
              <a:buNone/>
            </a:pPr>
            <a:r>
              <a:rPr lang="ru-RU" sz="1400" dirty="0" smtClean="0">
                <a:solidFill>
                  <a:srgbClr val="002060"/>
                </a:solidFill>
                <a:latin typeface="Arial" pitchFamily="34" charset="0"/>
                <a:cs typeface="Arial" pitchFamily="34" charset="0"/>
              </a:rPr>
              <a:t>                    небезразличным Вам людям и страдаете от этого.</a:t>
            </a:r>
          </a:p>
          <a:p>
            <a:pPr algn="just">
              <a:buNone/>
            </a:pPr>
            <a:r>
              <a:rPr lang="ru-RU" sz="1400" dirty="0" smtClean="0">
                <a:solidFill>
                  <a:srgbClr val="002060"/>
                </a:solidFill>
                <a:latin typeface="Arial" pitchFamily="34" charset="0"/>
                <a:cs typeface="Arial" pitchFamily="34" charset="0"/>
              </a:rPr>
              <a:t>.</a:t>
            </a:r>
            <a:endParaRPr lang="ru-RU" sz="1400" dirty="0">
              <a:solidFill>
                <a:srgbClr val="002060"/>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786050" y="500042"/>
            <a:ext cx="5900750" cy="714380"/>
          </a:xfrm>
        </p:spPr>
        <p:txBody>
          <a:bodyPr>
            <a:normAutofit/>
          </a:bodyPr>
          <a:lstStyle/>
          <a:p>
            <a:r>
              <a:rPr lang="ru-RU" sz="2800" b="1" dirty="0" smtClean="0">
                <a:solidFill>
                  <a:srgbClr val="002060"/>
                </a:solidFill>
                <a:latin typeface="Arial" pitchFamily="34" charset="0"/>
                <a:cs typeface="Arial" pitchFamily="34" charset="0"/>
              </a:rPr>
              <a:t>ПАССИВНОЕ  ПОВЕДЕНИЕ</a:t>
            </a:r>
            <a:endParaRPr lang="ru-RU" sz="2800" dirty="0">
              <a:solidFill>
                <a:srgbClr val="002060"/>
              </a:solidFill>
              <a:latin typeface="Arial" pitchFamily="34" charset="0"/>
              <a:cs typeface="Arial" pitchFamily="34" charset="0"/>
            </a:endParaRPr>
          </a:p>
        </p:txBody>
      </p:sp>
      <p:sp>
        <p:nvSpPr>
          <p:cNvPr id="7" name="Содержимое 6"/>
          <p:cNvSpPr>
            <a:spLocks noGrp="1"/>
          </p:cNvSpPr>
          <p:nvPr>
            <p:ph idx="1"/>
          </p:nvPr>
        </p:nvSpPr>
        <p:spPr>
          <a:xfrm>
            <a:off x="457200" y="1357298"/>
            <a:ext cx="8229600" cy="5786478"/>
          </a:xfrm>
        </p:spPr>
        <p:txBody>
          <a:bodyPr>
            <a:normAutofit/>
          </a:bodyPr>
          <a:lstStyle/>
          <a:p>
            <a:pPr>
              <a:buNone/>
            </a:pPr>
            <a:r>
              <a:rPr lang="ru-RU" sz="1100" b="1" dirty="0" smtClean="0">
                <a:solidFill>
                  <a:srgbClr val="002060"/>
                </a:solidFill>
                <a:latin typeface="Arial" pitchFamily="34" charset="0"/>
                <a:cs typeface="Arial" pitchFamily="34" charset="0"/>
              </a:rPr>
              <a:t>СУТЬ: </a:t>
            </a:r>
            <a:endParaRPr lang="en-US" sz="1100" b="1" dirty="0" smtClean="0">
              <a:solidFill>
                <a:srgbClr val="002060"/>
              </a:solidFill>
              <a:latin typeface="Arial" pitchFamily="34" charset="0"/>
              <a:cs typeface="Arial" pitchFamily="34" charset="0"/>
            </a:endParaRPr>
          </a:p>
          <a:p>
            <a:pPr algn="just">
              <a:buNone/>
            </a:pPr>
            <a:r>
              <a:rPr lang="en-US" sz="1100" b="1" dirty="0" smtClean="0">
                <a:solidFill>
                  <a:srgbClr val="002060"/>
                </a:solidFill>
                <a:latin typeface="Arial" pitchFamily="34" charset="0"/>
                <a:cs typeface="Arial" pitchFamily="34" charset="0"/>
              </a:rPr>
              <a:t>       </a:t>
            </a:r>
            <a:r>
              <a:rPr lang="ru-RU"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Вы нарушаете Ваши собственные права, так как не выражаете свои чувства, мысли и убеждения, а, следовательно, позволяете другим нарушать Ваши права. Пассивное или </a:t>
            </a:r>
            <a:r>
              <a:rPr lang="ru-RU" sz="1400" dirty="0" err="1" smtClean="0">
                <a:solidFill>
                  <a:srgbClr val="002060"/>
                </a:solidFill>
                <a:latin typeface="Arial" pitchFamily="34" charset="0"/>
                <a:cs typeface="Arial" pitchFamily="34" charset="0"/>
              </a:rPr>
              <a:t>неассертивное</a:t>
            </a:r>
            <a:r>
              <a:rPr lang="ru-RU" sz="1400" dirty="0" smtClean="0">
                <a:solidFill>
                  <a:srgbClr val="002060"/>
                </a:solidFill>
                <a:latin typeface="Arial" pitchFamily="34" charset="0"/>
                <a:cs typeface="Arial" pitchFamily="34" charset="0"/>
              </a:rPr>
              <a:t> поведение может также означать выражение мыслей и чувств в такой извиняющейся и скромной манере, что другие просто не обратят на них внимание. Пассивный человек позволяет другим топтаться по себе, как по коврику в коридоре. </a:t>
            </a:r>
            <a:r>
              <a:rPr lang="ru-RU" sz="1400" dirty="0" err="1" smtClean="0">
                <a:solidFill>
                  <a:srgbClr val="002060"/>
                </a:solidFill>
                <a:latin typeface="Arial" pitchFamily="34" charset="0"/>
                <a:cs typeface="Arial" pitchFamily="34" charset="0"/>
              </a:rPr>
              <a:t>Неассертивные</a:t>
            </a:r>
            <a:r>
              <a:rPr lang="ru-RU" sz="1400" dirty="0" smtClean="0">
                <a:solidFill>
                  <a:srgbClr val="002060"/>
                </a:solidFill>
                <a:latin typeface="Arial" pitchFamily="34" charset="0"/>
                <a:cs typeface="Arial" pitchFamily="34" charset="0"/>
              </a:rPr>
              <a:t> люди думают, что они не контролируют события, находятся под контролем и не имеют возможности действовать самостоятельно. Они не позволят своим потребностям иметь преимущество над потребностями других. Они позволяют другим принимать за них решения, даже если знают, что в последствии они будут об этом жалеть. Они чувствуют себя беспомощными и бесправными.</a:t>
            </a:r>
          </a:p>
          <a:p>
            <a:pPr algn="just">
              <a:buNone/>
            </a:pPr>
            <a:r>
              <a:rPr lang="ru-RU" sz="1100" b="1" dirty="0" smtClean="0">
                <a:solidFill>
                  <a:srgbClr val="002060"/>
                </a:solidFill>
                <a:latin typeface="Arial" pitchFamily="34" charset="0"/>
                <a:cs typeface="Arial" pitchFamily="34" charset="0"/>
              </a:rPr>
              <a:t>ЯВНОЕ ПОВЕДЕНИЕ:  </a:t>
            </a:r>
            <a:endParaRPr lang="en-US" sz="1100" b="1" dirty="0" smtClean="0">
              <a:solidFill>
                <a:srgbClr val="002060"/>
              </a:solidFill>
              <a:latin typeface="Arial" pitchFamily="34" charset="0"/>
              <a:cs typeface="Arial" pitchFamily="34" charset="0"/>
            </a:endParaRPr>
          </a:p>
          <a:p>
            <a:pPr algn="just">
              <a:buNone/>
            </a:pPr>
            <a:r>
              <a:rPr lang="en-US"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Со мной все равно не считаются, поэтому можете мной пользоваться. Мои чувства, потребности и мысли менее важны, чем Ваши.</a:t>
            </a:r>
          </a:p>
          <a:p>
            <a:pPr algn="just">
              <a:buNone/>
            </a:pPr>
            <a:r>
              <a:rPr lang="ru-RU" sz="1100" b="1" dirty="0" smtClean="0">
                <a:solidFill>
                  <a:srgbClr val="002060"/>
                </a:solidFill>
                <a:latin typeface="Arial" pitchFamily="34" charset="0"/>
                <a:cs typeface="Arial" pitchFamily="34" charset="0"/>
              </a:rPr>
              <a:t>СКРЫТАЯ МЫСЛЬ: </a:t>
            </a:r>
            <a:endParaRPr lang="en-US" sz="1100" b="1" dirty="0" smtClean="0">
              <a:solidFill>
                <a:srgbClr val="002060"/>
              </a:solidFill>
              <a:latin typeface="Arial" pitchFamily="34" charset="0"/>
              <a:cs typeface="Arial" pitchFamily="34" charset="0"/>
            </a:endParaRPr>
          </a:p>
          <a:p>
            <a:pPr algn="just">
              <a:buNone/>
            </a:pPr>
            <a:r>
              <a:rPr lang="en-US"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Позаботьтесь обо мне и телепатически поймите мои чувства и потребности.  Разве    Вы будете любить/уважать меня, если я буду </a:t>
            </a:r>
            <a:r>
              <a:rPr lang="ru-RU" sz="1400" dirty="0" err="1" smtClean="0">
                <a:solidFill>
                  <a:srgbClr val="002060"/>
                </a:solidFill>
                <a:latin typeface="Arial" pitchFamily="34" charset="0"/>
                <a:cs typeface="Arial" pitchFamily="34" charset="0"/>
              </a:rPr>
              <a:t>ассертивным</a:t>
            </a:r>
            <a:r>
              <a:rPr lang="ru-RU" sz="1400" dirty="0" smtClean="0">
                <a:solidFill>
                  <a:srgbClr val="002060"/>
                </a:solidFill>
                <a:latin typeface="Arial" pitchFamily="34" charset="0"/>
                <a:cs typeface="Arial" pitchFamily="34" charset="0"/>
              </a:rPr>
              <a:t>? Я должен защитить Вас от боли.</a:t>
            </a:r>
          </a:p>
          <a:p>
            <a:pPr algn="just">
              <a:buNone/>
            </a:pPr>
            <a:r>
              <a:rPr lang="ru-RU" sz="1100" b="1" dirty="0" smtClean="0">
                <a:solidFill>
                  <a:srgbClr val="002060"/>
                </a:solidFill>
                <a:latin typeface="Arial" pitchFamily="34" charset="0"/>
                <a:cs typeface="Arial" pitchFamily="34" charset="0"/>
              </a:rPr>
              <a:t>ПОДСОЗНАТЕЛЬНОЕ:</a:t>
            </a:r>
            <a:endParaRPr lang="en-US" sz="1100" b="1" dirty="0" smtClean="0">
              <a:solidFill>
                <a:srgbClr val="002060"/>
              </a:solidFill>
              <a:latin typeface="Arial" pitchFamily="34" charset="0"/>
              <a:cs typeface="Arial" pitchFamily="34" charset="0"/>
            </a:endParaRPr>
          </a:p>
          <a:p>
            <a:pPr algn="just">
              <a:buNone/>
            </a:pPr>
            <a:r>
              <a:rPr lang="en-US" sz="1100" b="1" dirty="0" smtClean="0">
                <a:solidFill>
                  <a:srgbClr val="002060"/>
                </a:solidFill>
                <a:latin typeface="Arial" pitchFamily="34" charset="0"/>
                <a:cs typeface="Arial" pitchFamily="34" charset="0"/>
              </a:rPr>
              <a:t>        </a:t>
            </a:r>
            <a:r>
              <a:rPr lang="ru-RU"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За неуверенностью скрыт глубинный страх, не соответствовать ожиданиям</a:t>
            </a:r>
            <a:r>
              <a:rPr lang="en-US" sz="1400"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других.</a:t>
            </a:r>
          </a:p>
          <a:p>
            <a:pPr algn="just">
              <a:buNone/>
            </a:pPr>
            <a:r>
              <a:rPr lang="ru-RU" sz="1400" dirty="0" smtClean="0">
                <a:solidFill>
                  <a:srgbClr val="002060"/>
                </a:solidFill>
                <a:latin typeface="Arial" pitchFamily="34" charset="0"/>
                <a:cs typeface="Arial" pitchFamily="34" charset="0"/>
              </a:rPr>
              <a:t>                            </a:t>
            </a:r>
          </a:p>
          <a:p>
            <a:pPr>
              <a:buNone/>
            </a:pPr>
            <a:r>
              <a:rPr lang="ru-RU" sz="1400" dirty="0" smtClean="0">
                <a:solidFill>
                  <a:srgbClr val="002060"/>
                </a:solidFill>
                <a:latin typeface="Arial" pitchFamily="34" charset="0"/>
                <a:cs typeface="Arial" pitchFamily="34" charset="0"/>
              </a:rPr>
              <a:t/>
            </a:r>
            <a:br>
              <a:rPr lang="ru-RU" sz="1400" dirty="0" smtClean="0">
                <a:solidFill>
                  <a:srgbClr val="002060"/>
                </a:solidFill>
                <a:latin typeface="Arial" pitchFamily="34" charset="0"/>
                <a:cs typeface="Arial" pitchFamily="34" charset="0"/>
              </a:rPr>
            </a:br>
            <a:endParaRPr lang="ru-RU" sz="1400" dirty="0" smtClean="0">
              <a:solidFill>
                <a:srgbClr val="002060"/>
              </a:solidFill>
              <a:latin typeface="Arial" pitchFamily="34" charset="0"/>
              <a:cs typeface="Arial" pitchFamily="34" charset="0"/>
            </a:endParaRPr>
          </a:p>
          <a:p>
            <a:endParaRPr lang="ru-RU" sz="1400" dirty="0">
              <a:solidFill>
                <a:schemeClr val="accent4">
                  <a:lumMod val="5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1802" y="500042"/>
            <a:ext cx="5614998" cy="642942"/>
          </a:xfrm>
        </p:spPr>
        <p:txBody>
          <a:bodyPr>
            <a:normAutofit/>
          </a:bodyPr>
          <a:lstStyle/>
          <a:p>
            <a:r>
              <a:rPr lang="ru-RU" sz="2000" b="1" dirty="0" smtClean="0">
                <a:solidFill>
                  <a:srgbClr val="002060"/>
                </a:solidFill>
                <a:latin typeface="Arial" pitchFamily="34" charset="0"/>
                <a:cs typeface="Arial" pitchFamily="34" charset="0"/>
              </a:rPr>
              <a:t>ПАССИВНОЕ ПОВЕДЕНИЕ</a:t>
            </a:r>
            <a:endParaRPr lang="ru-RU" sz="2000" b="1"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428596" y="1285860"/>
            <a:ext cx="8258204" cy="5429288"/>
          </a:xfrm>
        </p:spPr>
        <p:txBody>
          <a:bodyPr>
            <a:normAutofit lnSpcReduction="10000"/>
          </a:bodyPr>
          <a:lstStyle/>
          <a:p>
            <a:pPr>
              <a:buNone/>
            </a:pPr>
            <a:endParaRPr lang="en-US" sz="1000" b="1" dirty="0" smtClean="0">
              <a:solidFill>
                <a:schemeClr val="accent6">
                  <a:lumMod val="50000"/>
                </a:schemeClr>
              </a:solidFill>
            </a:endParaRPr>
          </a:p>
          <a:p>
            <a:pPr>
              <a:buNone/>
            </a:pPr>
            <a:r>
              <a:rPr lang="ru-RU" sz="1100" b="1" dirty="0" smtClean="0">
                <a:solidFill>
                  <a:srgbClr val="002060"/>
                </a:solidFill>
                <a:latin typeface="Arial" pitchFamily="34" charset="0"/>
                <a:cs typeface="Arial" pitchFamily="34" charset="0"/>
              </a:rPr>
              <a:t>ЦЕЛЬ:            </a:t>
            </a:r>
            <a:endParaRPr lang="en-US" sz="1100" b="1" dirty="0" smtClean="0">
              <a:solidFill>
                <a:srgbClr val="002060"/>
              </a:solidFill>
              <a:latin typeface="Arial" pitchFamily="34" charset="0"/>
              <a:cs typeface="Arial" pitchFamily="34" charset="0"/>
            </a:endParaRPr>
          </a:p>
          <a:p>
            <a:pPr>
              <a:buNone/>
            </a:pPr>
            <a:r>
              <a:rPr lang="ru-RU" sz="1100" b="1" dirty="0" smtClean="0">
                <a:solidFill>
                  <a:srgbClr val="002060"/>
                </a:solidFill>
                <a:latin typeface="Arial" pitchFamily="34" charset="0"/>
                <a:cs typeface="Arial" pitchFamily="34" charset="0"/>
              </a:rPr>
              <a:t>            </a:t>
            </a:r>
            <a:r>
              <a:rPr lang="ru-RU" sz="1500" dirty="0" smtClean="0">
                <a:solidFill>
                  <a:srgbClr val="002060"/>
                </a:solidFill>
                <a:latin typeface="Arial" pitchFamily="34" charset="0"/>
                <a:cs typeface="Arial" pitchFamily="34" charset="0"/>
              </a:rPr>
              <a:t>Умиротворить другого и избежать конфликта и неприятностей любой ценой.</a:t>
            </a:r>
            <a:endParaRPr lang="en-US" sz="1500" b="1" dirty="0" smtClean="0">
              <a:solidFill>
                <a:srgbClr val="002060"/>
              </a:solidFill>
              <a:latin typeface="Arial" pitchFamily="34" charset="0"/>
              <a:cs typeface="Arial" pitchFamily="34" charset="0"/>
            </a:endParaRPr>
          </a:p>
          <a:p>
            <a:pPr>
              <a:lnSpc>
                <a:spcPct val="160000"/>
              </a:lnSpc>
              <a:buNone/>
            </a:pPr>
            <a:r>
              <a:rPr lang="ru-RU" sz="1100" b="1" dirty="0" smtClean="0">
                <a:solidFill>
                  <a:srgbClr val="002060"/>
                </a:solidFill>
                <a:latin typeface="Arial" pitchFamily="34" charset="0"/>
                <a:cs typeface="Arial" pitchFamily="34" charset="0"/>
              </a:rPr>
              <a:t>ВЕРБАЛЬНЫЕ И НЕВЕРБАЛЬНЫЕ ХАРАКТЕРИСТИКИ:</a:t>
            </a:r>
          </a:p>
          <a:p>
            <a:pPr>
              <a:buNone/>
            </a:pPr>
            <a:r>
              <a:rPr lang="ru-RU"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 Позволить событиям проходить мимо</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Ходить вокруг да около - не говорить о себе, о том, что в действительности имеешь в виду</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Ни к месту извиняться мягким, неустойчивым голосом</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Быть нечетким, избегать прямого взгляда </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Избегать телесных контактов - отступить от других, сутулить плечи</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Моргать или смеяться при выражении гнева</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Прикрывать рот рукой</a:t>
            </a:r>
            <a:br>
              <a:rPr lang="ru-RU" sz="1400" dirty="0" smtClean="0">
                <a:solidFill>
                  <a:srgbClr val="002060"/>
                </a:solidFill>
                <a:latin typeface="Arial" pitchFamily="34" charset="0"/>
                <a:cs typeface="Arial" pitchFamily="34" charset="0"/>
              </a:rPr>
            </a:br>
            <a:r>
              <a:rPr lang="ru-RU" sz="1400" dirty="0" smtClean="0">
                <a:solidFill>
                  <a:srgbClr val="002060"/>
                </a:solidFill>
                <a:latin typeface="Arial" pitchFamily="34" charset="0"/>
                <a:cs typeface="Arial" pitchFamily="34" charset="0"/>
              </a:rPr>
              <a:t>• Использовать фразы: «Если это не будет слишком затруднительно для Вас» и «Но все равно делайте, что хотите...»</a:t>
            </a:r>
          </a:p>
          <a:p>
            <a:pPr>
              <a:lnSpc>
                <a:spcPct val="160000"/>
              </a:lnSpc>
              <a:buNone/>
            </a:pPr>
            <a:r>
              <a:rPr lang="ru-RU" sz="1100" b="1" dirty="0" smtClean="0">
                <a:solidFill>
                  <a:srgbClr val="002060"/>
                </a:solidFill>
                <a:latin typeface="Arial" pitchFamily="34" charset="0"/>
                <a:cs typeface="Arial" pitchFamily="34" charset="0"/>
              </a:rPr>
              <a:t>ВЫГОДА:  </a:t>
            </a:r>
          </a:p>
          <a:p>
            <a:pPr>
              <a:buNone/>
            </a:pPr>
            <a:r>
              <a:rPr lang="ru-RU"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Вы награждены за свою беззаветность. Если что-то пойдет не так, Вы, как пассивный наблюдатель, не будете обвинены. Другие будут защищать Вас и проявлять заботу. Вы избегаете, оттягиваете или прячете конфликт, которого боитесь.</a:t>
            </a:r>
          </a:p>
          <a:p>
            <a:pPr>
              <a:lnSpc>
                <a:spcPct val="160000"/>
              </a:lnSpc>
              <a:buNone/>
            </a:pPr>
            <a:r>
              <a:rPr lang="ru-RU" sz="1100" b="1" dirty="0" smtClean="0">
                <a:solidFill>
                  <a:srgbClr val="002060"/>
                </a:solidFill>
                <a:latin typeface="Arial" pitchFamily="34" charset="0"/>
                <a:cs typeface="Arial" pitchFamily="34" charset="0"/>
              </a:rPr>
              <a:t>РАСПЛАТА:  </a:t>
            </a:r>
          </a:p>
          <a:p>
            <a:pPr>
              <a:buNone/>
            </a:pPr>
            <a:r>
              <a:rPr lang="ru-RU" sz="1100" b="1" dirty="0" smtClean="0">
                <a:solidFill>
                  <a:srgbClr val="002060"/>
                </a:solidFill>
                <a:latin typeface="Arial" pitchFamily="34" charset="0"/>
                <a:cs typeface="Arial" pitchFamily="34" charset="0"/>
              </a:rPr>
              <a:t>        </a:t>
            </a:r>
            <a:r>
              <a:rPr lang="ru-RU" sz="1400" dirty="0" smtClean="0">
                <a:solidFill>
                  <a:srgbClr val="002060"/>
                </a:solidFill>
                <a:latin typeface="Arial" pitchFamily="34" charset="0"/>
                <a:cs typeface="Arial" pitchFamily="34" charset="0"/>
              </a:rPr>
              <a:t>Если из-за недостатка </a:t>
            </a:r>
            <a:r>
              <a:rPr lang="ru-RU" sz="1400" dirty="0" err="1" smtClean="0">
                <a:solidFill>
                  <a:srgbClr val="002060"/>
                </a:solidFill>
                <a:latin typeface="Arial" pitchFamily="34" charset="0"/>
                <a:cs typeface="Arial" pitchFamily="34" charset="0"/>
              </a:rPr>
              <a:t>ассертивности</a:t>
            </a:r>
            <a:r>
              <a:rPr lang="ru-RU" sz="1400" dirty="0" smtClean="0">
                <a:solidFill>
                  <a:srgbClr val="002060"/>
                </a:solidFill>
                <a:latin typeface="Arial" pitchFamily="34" charset="0"/>
                <a:cs typeface="Arial" pitchFamily="34" charset="0"/>
              </a:rPr>
              <a:t> Вы позволили отношениям развиваться не так, как Вам хотелось бы, то изменить это очень сложно. Вы ограничиваете себя, создав в глазах других представление о себе как о хорошем, мягком человеке, и не более того. Вы ограничиваете себя в проявлении искренних негативных эмоций (гнева, презрения и др.). Вы страдаете от этого, рисуя по ночам в своем воображении картинки собственной уверенности и искренности.</a:t>
            </a:r>
            <a:br>
              <a:rPr lang="ru-RU" sz="1400" dirty="0" smtClean="0">
                <a:solidFill>
                  <a:srgbClr val="002060"/>
                </a:solidFill>
                <a:latin typeface="Arial" pitchFamily="34" charset="0"/>
                <a:cs typeface="Arial" pitchFamily="34" charset="0"/>
              </a:rPr>
            </a:br>
            <a:endParaRPr lang="ru-RU" sz="1400" dirty="0">
              <a:solidFill>
                <a:srgbClr val="002060"/>
              </a:solidFill>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704088"/>
            <a:ext cx="6686568" cy="796086"/>
          </a:xfrm>
        </p:spPr>
        <p:txBody>
          <a:bodyPr>
            <a:normAutofit/>
          </a:bodyPr>
          <a:lstStyle/>
          <a:p>
            <a:r>
              <a:rPr lang="ru-RU" sz="2800" b="1" dirty="0" smtClean="0">
                <a:solidFill>
                  <a:srgbClr val="002060"/>
                </a:solidFill>
                <a:latin typeface="Arial" pitchFamily="34" charset="0"/>
                <a:cs typeface="Arial" pitchFamily="34" charset="0"/>
              </a:rPr>
              <a:t>АССЕРТИВНОЕ ПОВЕДЕНИЕ</a:t>
            </a:r>
            <a:endParaRPr lang="ru-RU" sz="2800" dirty="0">
              <a:solidFill>
                <a:srgbClr val="002060"/>
              </a:solidFill>
              <a:latin typeface="Arial" pitchFamily="34" charset="0"/>
              <a:cs typeface="Arial" pitchFamily="34" charset="0"/>
            </a:endParaRPr>
          </a:p>
        </p:txBody>
      </p:sp>
      <p:sp>
        <p:nvSpPr>
          <p:cNvPr id="3" name="Содержимое 2"/>
          <p:cNvSpPr>
            <a:spLocks noGrp="1"/>
          </p:cNvSpPr>
          <p:nvPr>
            <p:ph idx="1"/>
          </p:nvPr>
        </p:nvSpPr>
        <p:spPr>
          <a:xfrm>
            <a:off x="500034" y="1714488"/>
            <a:ext cx="8186766" cy="4929222"/>
          </a:xfrm>
        </p:spPr>
        <p:txBody>
          <a:bodyPr>
            <a:normAutofit fontScale="62500" lnSpcReduction="20000"/>
          </a:bodyPr>
          <a:lstStyle/>
          <a:p>
            <a:pPr>
              <a:lnSpc>
                <a:spcPct val="170000"/>
              </a:lnSpc>
              <a:buNone/>
            </a:pPr>
            <a:r>
              <a:rPr lang="ru-RU" sz="1800" b="1" dirty="0" smtClean="0">
                <a:solidFill>
                  <a:srgbClr val="002060"/>
                </a:solidFill>
                <a:latin typeface="Arial" pitchFamily="34" charset="0"/>
                <a:cs typeface="Arial" pitchFamily="34" charset="0"/>
              </a:rPr>
              <a:t>СУТЬ:</a:t>
            </a:r>
            <a:r>
              <a:rPr lang="ru-RU" sz="1800" dirty="0" smtClean="0">
                <a:solidFill>
                  <a:srgbClr val="002060"/>
                </a:solidFill>
                <a:latin typeface="Arial" pitchFamily="34" charset="0"/>
                <a:cs typeface="Arial" pitchFamily="34" charset="0"/>
              </a:rPr>
              <a:t>   </a:t>
            </a:r>
          </a:p>
          <a:p>
            <a:pPr>
              <a:buNone/>
            </a:pPr>
            <a:r>
              <a:rPr lang="ru-RU" sz="1800"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Вы защищаете Ваши собственные права, выражаете Ваши мысли и чувства прямо, честно и открыто средствами, уважающими права других. </a:t>
            </a:r>
            <a:r>
              <a:rPr lang="ru-RU" dirty="0" err="1" smtClean="0">
                <a:solidFill>
                  <a:srgbClr val="002060"/>
                </a:solidFill>
                <a:latin typeface="Arial" pitchFamily="34" charset="0"/>
                <a:cs typeface="Arial" pitchFamily="34" charset="0"/>
              </a:rPr>
              <a:t>Ассертивный</a:t>
            </a:r>
            <a:r>
              <a:rPr lang="ru-RU" dirty="0" smtClean="0">
                <a:solidFill>
                  <a:srgbClr val="002060"/>
                </a:solidFill>
                <a:latin typeface="Arial" pitchFamily="34" charset="0"/>
                <a:cs typeface="Arial" pitchFamily="34" charset="0"/>
              </a:rPr>
              <a:t> человек действует без ненужного беспокойства или чувства вины. </a:t>
            </a:r>
            <a:r>
              <a:rPr lang="ru-RU" dirty="0" err="1" smtClean="0">
                <a:solidFill>
                  <a:srgbClr val="002060"/>
                </a:solidFill>
                <a:latin typeface="Arial" pitchFamily="34" charset="0"/>
                <a:cs typeface="Arial" pitchFamily="34" charset="0"/>
              </a:rPr>
              <a:t>Ассертивные</a:t>
            </a:r>
            <a:r>
              <a:rPr lang="ru-RU" dirty="0" smtClean="0">
                <a:solidFill>
                  <a:srgbClr val="002060"/>
                </a:solidFill>
                <a:latin typeface="Arial" pitchFamily="34" charset="0"/>
                <a:cs typeface="Arial" pitchFamily="34" charset="0"/>
              </a:rPr>
              <a:t> люди уважают себя и других людей и отвечают за свои действия и свой выбор. Они понимают свои потребности и просят открыто и прямо о том, что они хотят. При получении отказа они могут загрустить или быть разочарованными, но их </a:t>
            </a:r>
            <a:r>
              <a:rPr lang="ru-RU" dirty="0" err="1" smtClean="0">
                <a:solidFill>
                  <a:srgbClr val="002060"/>
                </a:solidFill>
                <a:latin typeface="Arial" pitchFamily="34" charset="0"/>
                <a:cs typeface="Arial" pitchFamily="34" charset="0"/>
              </a:rPr>
              <a:t>самовосприятие</a:t>
            </a:r>
            <a:r>
              <a:rPr lang="ru-RU" dirty="0" smtClean="0">
                <a:solidFill>
                  <a:srgbClr val="002060"/>
                </a:solidFill>
                <a:latin typeface="Arial" pitchFamily="34" charset="0"/>
                <a:cs typeface="Arial" pitchFamily="34" charset="0"/>
              </a:rPr>
              <a:t> не омрачается. Они не слишком полагаются на одобрение других людей и чувствуют безопасность и уверенность в самих себе. </a:t>
            </a:r>
            <a:r>
              <a:rPr lang="ru-RU" dirty="0" err="1" smtClean="0">
                <a:solidFill>
                  <a:srgbClr val="002060"/>
                </a:solidFill>
                <a:latin typeface="Arial" pitchFamily="34" charset="0"/>
                <a:cs typeface="Arial" pitchFamily="34" charset="0"/>
              </a:rPr>
              <a:t>Ассертивные</a:t>
            </a:r>
            <a:r>
              <a:rPr lang="ru-RU" dirty="0" smtClean="0">
                <a:solidFill>
                  <a:srgbClr val="002060"/>
                </a:solidFill>
                <a:latin typeface="Arial" pitchFamily="34" charset="0"/>
                <a:cs typeface="Arial" pitchFamily="34" charset="0"/>
              </a:rPr>
              <a:t> люди показывают другим, как они хотели бы, чтобы с ними обращались. Они </a:t>
            </a:r>
            <a:r>
              <a:rPr lang="ru-RU" dirty="0" err="1" smtClean="0">
                <a:solidFill>
                  <a:srgbClr val="002060"/>
                </a:solidFill>
                <a:latin typeface="Arial" pitchFamily="34" charset="0"/>
                <a:cs typeface="Arial" pitchFamily="34" charset="0"/>
              </a:rPr>
              <a:t>самодостаточны</a:t>
            </a:r>
            <a:r>
              <a:rPr lang="ru-RU" dirty="0" smtClean="0">
                <a:solidFill>
                  <a:srgbClr val="002060"/>
                </a:solidFill>
                <a:latin typeface="Arial" pitchFamily="34" charset="0"/>
                <a:cs typeface="Arial" pitchFamily="34" charset="0"/>
              </a:rPr>
              <a:t>.</a:t>
            </a:r>
          </a:p>
          <a:p>
            <a:pPr>
              <a:lnSpc>
                <a:spcPct val="170000"/>
              </a:lnSpc>
              <a:buNone/>
            </a:pPr>
            <a:r>
              <a:rPr lang="ru-RU" sz="1800" b="1" dirty="0" smtClean="0">
                <a:solidFill>
                  <a:srgbClr val="002060"/>
                </a:solidFill>
                <a:latin typeface="Arial" pitchFamily="34" charset="0"/>
                <a:cs typeface="Arial" pitchFamily="34" charset="0"/>
              </a:rPr>
              <a:t>ЯВНОЕ ПОВЕДЕНИЕ: </a:t>
            </a:r>
          </a:p>
          <a:p>
            <a:pPr>
              <a:buNone/>
            </a:pPr>
            <a:r>
              <a:rPr lang="ru-RU" sz="1800" b="1"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Вот что я думаю. Вот что я чувствую. Вот как я оцениваю ситуацию. </a:t>
            </a:r>
          </a:p>
          <a:p>
            <a:pPr>
              <a:buNone/>
            </a:pPr>
            <a:r>
              <a:rPr lang="ru-RU" dirty="0" smtClean="0">
                <a:solidFill>
                  <a:srgbClr val="002060"/>
                </a:solidFill>
                <a:latin typeface="Arial" pitchFamily="34" charset="0"/>
                <a:cs typeface="Arial" pitchFamily="34" charset="0"/>
              </a:rPr>
              <a:t>     А как насчет Вас? Если наши потребности конфликтуют, я, конечно же, готов рассмотреть различия, и, возможно, буду готов к компромиссу.</a:t>
            </a:r>
          </a:p>
          <a:p>
            <a:pPr>
              <a:lnSpc>
                <a:spcPct val="170000"/>
              </a:lnSpc>
              <a:buNone/>
            </a:pPr>
            <a:r>
              <a:rPr lang="ru-RU" sz="1800" b="1" dirty="0" smtClean="0">
                <a:solidFill>
                  <a:srgbClr val="002060"/>
                </a:solidFill>
                <a:latin typeface="Arial" pitchFamily="34" charset="0"/>
                <a:cs typeface="Arial" pitchFamily="34" charset="0"/>
              </a:rPr>
              <a:t>СКРЫТАЯ МЫСЛЬ: </a:t>
            </a:r>
          </a:p>
          <a:p>
            <a:pPr>
              <a:buNone/>
            </a:pPr>
            <a:r>
              <a:rPr lang="ru-RU" sz="1800" b="1"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Я не позволю Вам использовать меня и не буду атаковать Вас за то, что Вы такой, как Вы есть.</a:t>
            </a:r>
          </a:p>
          <a:p>
            <a:pPr>
              <a:lnSpc>
                <a:spcPct val="170000"/>
              </a:lnSpc>
              <a:buNone/>
            </a:pPr>
            <a:r>
              <a:rPr lang="ru-RU" sz="1800" b="1" dirty="0" smtClean="0">
                <a:solidFill>
                  <a:srgbClr val="002060"/>
                </a:solidFill>
                <a:latin typeface="Arial" pitchFamily="34" charset="0"/>
                <a:cs typeface="Arial" pitchFamily="34" charset="0"/>
              </a:rPr>
              <a:t>ЦЕЛЬ</a:t>
            </a:r>
            <a:r>
              <a:rPr lang="ru-RU" sz="1600" b="1" dirty="0" smtClean="0">
                <a:solidFill>
                  <a:srgbClr val="002060"/>
                </a:solidFill>
                <a:latin typeface="Arial" pitchFamily="34" charset="0"/>
                <a:cs typeface="Arial" pitchFamily="34" charset="0"/>
              </a:rPr>
              <a:t>: </a:t>
            </a:r>
          </a:p>
          <a:p>
            <a:pPr>
              <a:buNone/>
            </a:pPr>
            <a:r>
              <a:rPr lang="ru-RU" sz="1600" b="1" dirty="0" smtClean="0">
                <a:solidFill>
                  <a:srgbClr val="002060"/>
                </a:solidFill>
                <a:latin typeface="Arial" pitchFamily="34" charset="0"/>
                <a:cs typeface="Arial" pitchFamily="34" charset="0"/>
              </a:rPr>
              <a:t>         </a:t>
            </a:r>
            <a:r>
              <a:rPr lang="ru-RU" dirty="0" smtClean="0">
                <a:solidFill>
                  <a:srgbClr val="002060"/>
                </a:solidFill>
                <a:latin typeface="Arial" pitchFamily="34" charset="0"/>
                <a:cs typeface="Arial" pitchFamily="34" charset="0"/>
              </a:rPr>
              <a:t>Общаться ясно и прямо, как взрослый со взрослым.</a:t>
            </a:r>
            <a:br>
              <a:rPr lang="ru-RU" dirty="0" smtClean="0">
                <a:solidFill>
                  <a:srgbClr val="002060"/>
                </a:solidFill>
                <a:latin typeface="Arial" pitchFamily="34" charset="0"/>
                <a:cs typeface="Arial" pitchFamily="34" charset="0"/>
              </a:rPr>
            </a:br>
            <a:endParaRPr lang="ru-RU" dirty="0">
              <a:solidFill>
                <a:srgbClr val="002060"/>
              </a:solidFill>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1419</TotalTime>
  <Words>2821</Words>
  <Application>Microsoft Office PowerPoint</Application>
  <PresentationFormat>Экран (4:3)</PresentationFormat>
  <Paragraphs>236</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Поток</vt:lpstr>
      <vt:lpstr>Ассертивное  поведение  и  права  ассертивной  личности</vt:lpstr>
      <vt:lpstr>Слайд 2</vt:lpstr>
      <vt:lpstr>Слайд 3</vt:lpstr>
      <vt:lpstr>Цель ассертивности – отстаивать свои права без нарушения прав других людей. </vt:lpstr>
      <vt:lpstr>АГРЕССИВНОЕ ПОВЕДЕНИЕ</vt:lpstr>
      <vt:lpstr>АГРЕССИВНОЕ ПОВЕДЕНИЕ</vt:lpstr>
      <vt:lpstr>ПАССИВНОЕ  ПОВЕДЕНИЕ</vt:lpstr>
      <vt:lpstr>ПАССИВНОЕ ПОВЕДЕНИЕ</vt:lpstr>
      <vt:lpstr>АССЕРТИВНОЕ ПОВЕДЕНИЕ</vt:lpstr>
      <vt:lpstr>АССЕРТИВНОЕ ПОВЕДЕНИЕ</vt:lpstr>
      <vt:lpstr>БАЗОВЫЕ ПРАВА  АССЕРТИВНОЙ ЛИЧНОСТИ</vt:lpstr>
      <vt:lpstr>Права ассертивной  личности позволяют</vt:lpstr>
      <vt:lpstr>ОСНОВНЫЕ НАВЫКИ АССЕРТИВНОГО ПОВЕДЕНИЯ </vt:lpstr>
      <vt:lpstr>ОСНОВНЫЕ НАВЫКИ АССЕРТИВНОГО ПОВЕДЕНИЯ</vt:lpstr>
      <vt:lpstr>ОСНОВНЫЕ НАВЫКИ АССЕРТИВНОГО ПОВЕДЕНИЯ</vt:lpstr>
      <vt:lpstr>ОСНОВНЫЕ НАВЫКИ АССЕРТИВНОГО ПОВЕДЕНИЯ</vt:lpstr>
      <vt:lpstr>   САМОРЕГУЛЯЦИЯ </vt:lpstr>
      <vt:lpstr>ПРИНЦИПЫ  АССЕРТИВНОГО  ПОВЕДЕНИЯ: </vt:lpstr>
      <vt:lpstr>ПРИЗНАКИ УВЕРЕННОГО ПОВЕДЕНИЯ : </vt:lpstr>
      <vt:lpstr> ОСНОВНЫЕ  ХАРАКТЕРИСТИКИ УВЕРЕННОГО  В СЕБЕ ЧЕЛОВЕКА                                                                                                       (по А. Солтеру)</vt:lpstr>
      <vt:lpstr> </vt:lpstr>
      <vt:lpstr>Саморегуляция  дыхания – эффективный  способ снять  эмоциональное  возбуждение,  состояние  напряженности</vt:lpstr>
      <vt:lpstr>            Работа  в  тройках  по теме              «Ролевое  моделирование стилей поведения»</vt:lpstr>
      <vt:lpstr>    Техники  уверенного  поведения                            в  ситуациях  давления,  ущемления  прав</vt:lpstr>
      <vt:lpstr>         Формулы  цивилизованного  отказа 1.  Краткое  категорическое  «Нет» без  аргументов. (при  этом  следует:        - обращаться  непосредственно  к  человеку, который  вас провоцирует на  что-то,       - смотреть   ему  прямо  в  глаза,       - использовать  решительный  жест  отказа («отстранение» вытянутой    рукой),       - мимика  и  интонация  должна  быть  серьезная ,       - увеличить расстояние  между  собой  и  предлагающим,       - отказ  должен  быть  по  возможности  вежливым, не оскорбительным.  2. «Нет» с аргументами (собеседнику  сообщаются  причины, по которым        ему  отказывают). 3. «Нет»  с  аргументами  и   предложением  чего-либо  другого. </vt:lpstr>
      <vt:lpstr>Игры   на  развитие  ассертивности</vt:lpstr>
      <vt:lpstr>Слайд 27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Ассертивное  поведение  и  права  ассертивной  личности</dc:title>
  <dc:creator>Admin</dc:creator>
  <cp:lastModifiedBy>Admin</cp:lastModifiedBy>
  <cp:revision>131</cp:revision>
  <dcterms:created xsi:type="dcterms:W3CDTF">2022-06-28T07:29:35Z</dcterms:created>
  <dcterms:modified xsi:type="dcterms:W3CDTF">2013-02-05T04:25:35Z</dcterms:modified>
</cp:coreProperties>
</file>