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57" r:id="rId3"/>
    <p:sldId id="277" r:id="rId4"/>
    <p:sldId id="278" r:id="rId5"/>
    <p:sldId id="259" r:id="rId6"/>
    <p:sldId id="260" r:id="rId7"/>
    <p:sldId id="279" r:id="rId8"/>
    <p:sldId id="261" r:id="rId9"/>
    <p:sldId id="262" r:id="rId10"/>
    <p:sldId id="263" r:id="rId11"/>
    <p:sldId id="281" r:id="rId12"/>
    <p:sldId id="264" r:id="rId13"/>
    <p:sldId id="265" r:id="rId14"/>
    <p:sldId id="280" r:id="rId15"/>
    <p:sldId id="266" r:id="rId16"/>
    <p:sldId id="267" r:id="rId17"/>
    <p:sldId id="268" r:id="rId18"/>
    <p:sldId id="271" r:id="rId19"/>
    <p:sldId id="272" r:id="rId20"/>
    <p:sldId id="269" r:id="rId21"/>
    <p:sldId id="282" r:id="rId22"/>
    <p:sldId id="283" r:id="rId23"/>
    <p:sldId id="273" r:id="rId24"/>
    <p:sldId id="274" r:id="rId25"/>
    <p:sldId id="275" r:id="rId26"/>
    <p:sldId id="28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73" autoAdjust="0"/>
    <p:restoredTop sz="94660"/>
  </p:normalViewPr>
  <p:slideViewPr>
    <p:cSldViewPr>
      <p:cViewPr varScale="1">
        <p:scale>
          <a:sx n="69" d="100"/>
          <a:sy n="69" d="100"/>
        </p:scale>
        <p:origin x="133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272BAE-A7DB-4C96-B6DB-FAE00C20FB6F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33B55E-12E1-46C0-AFDA-BB635E69D8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188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3B55E-12E1-46C0-AFDA-BB635E69D86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http://cdn.fishki.net/upload/post/201501/30/1408357/10922536_792567630815487_1902583893187164163_n.jpg" TargetMode="Externa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Великая Отечественная война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600" dirty="0" smtClean="0"/>
              <a:t>22 июня 1941 год </a:t>
            </a:r>
          </a:p>
          <a:p>
            <a:r>
              <a:rPr lang="ru-RU" sz="3600" dirty="0" smtClean="0"/>
              <a:t>-</a:t>
            </a:r>
          </a:p>
          <a:p>
            <a:r>
              <a:rPr lang="ru-RU" sz="3600" dirty="0" smtClean="0"/>
              <a:t>9 мая 1945 год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14313"/>
            <a:ext cx="4357687" cy="6303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2" y="2143116"/>
            <a:ext cx="4357688" cy="2862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Ирина\My Pictures\блокада\10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7" y="571480"/>
            <a:ext cx="4060906" cy="5524520"/>
          </a:xfrm>
          <a:prstGeom prst="rect">
            <a:avLst/>
          </a:prstGeom>
          <a:ln w="19050" cap="sq">
            <a:solidFill>
              <a:srgbClr val="00206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786314" y="928670"/>
            <a:ext cx="335758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t>В ноябре 1941 года рабочие получали 250 граммов хлеба в день, а дети, иждивенцы и служащие – по 125 граммов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7166"/>
            <a:ext cx="4714875" cy="271464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6213" y="1260475"/>
            <a:ext cx="3743325" cy="4319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" name="Содержимое 7" descr="хлеб блок ленин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357158" y="3350330"/>
            <a:ext cx="3559171" cy="35076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539750"/>
            <a:ext cx="4356100" cy="558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24413" y="539750"/>
            <a:ext cx="3994150" cy="558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14876" y="714356"/>
            <a:ext cx="378621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t>В бессильной злобе немцы целыми днями обстреливают город…</a:t>
            </a:r>
          </a:p>
          <a:p>
            <a:pPr algn="ctr"/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t>Рушатся дома, гибнут мирные люди.</a:t>
            </a:r>
          </a:p>
          <a:p>
            <a:pPr algn="ctr"/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t>В Ленинграде всё ещё много детей.</a:t>
            </a:r>
          </a:p>
        </p:txBody>
      </p:sp>
      <p:pic>
        <p:nvPicPr>
          <p:cNvPr id="3" name="Содержимое 3" descr="28-121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57200" y="1000108"/>
            <a:ext cx="4059238" cy="48577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975" y="179388"/>
            <a:ext cx="4679950" cy="6480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363" y="179388"/>
            <a:ext cx="8435975" cy="5940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539750"/>
            <a:ext cx="7920038" cy="5219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0450" y="2879725"/>
            <a:ext cx="5486400" cy="3840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715000" cy="3705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000760" y="714356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Дорога Жизни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578350" cy="3357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500" y="3240088"/>
            <a:ext cx="4819650" cy="347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26" name="Picture 2" descr="http://cdn.fishki.net/upload/post/201501/30/1408357/10922536_792567630815487_1902583893187164163_n.jpg"/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113" y="1499046"/>
            <a:ext cx="9262113" cy="3717032"/>
          </a:xfrm>
          <a:custGeom>
            <a:avLst/>
            <a:gdLst/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Блокада Ленинграда</a:t>
            </a:r>
            <a:br>
              <a:rPr lang="ru-RU" dirty="0" smtClean="0"/>
            </a:br>
            <a:r>
              <a:rPr lang="ru-RU" dirty="0" smtClean="0"/>
              <a:t>8 сентября 1941 года – 27 января 1944 года</a:t>
            </a:r>
            <a:endParaRPr lang="ru-RU" dirty="0"/>
          </a:p>
        </p:txBody>
      </p:sp>
      <p:pic>
        <p:nvPicPr>
          <p:cNvPr id="4" name="Содержимое 5" descr="обложка.jpe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14348" y="1984348"/>
            <a:ext cx="7310478" cy="48736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2759075"/>
            <a:ext cx="5302250" cy="4098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859337" cy="3240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14942" y="428604"/>
            <a:ext cx="350043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Дорогой папа! Я теперь не учусь в школе, а работаю на станках… А мама работает тоже, только</a:t>
            </a:r>
          </a:p>
          <a:p>
            <a:pPr algn="ctr"/>
            <a:r>
              <a:rPr lang="ru-RU" sz="28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в другом цехе, где делают мины. Я всё время хочу есть, и мама тоже всё время хочет есть…</a:t>
            </a:r>
          </a:p>
          <a:p>
            <a:pPr algn="ctr"/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…твой сын,… Фёдор Быков »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0"/>
            <a:ext cx="4714875" cy="6343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Ирина\My Pictures\блокада\37281742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357313"/>
            <a:ext cx="4059238" cy="4357687"/>
          </a:xfrm>
          <a:prstGeom prst="rect">
            <a:avLst/>
          </a:prstGeom>
          <a:ln w="19050" cap="sq"/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572000" y="1785926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solidFill>
                  <a:srgbClr val="FFC000"/>
                </a:solidFill>
                <a:latin typeface="Arial" charset="0"/>
                <a:cs typeface="Arial" charset="0"/>
              </a:rPr>
              <a:t> 27 января 1944 года Ленинград</a:t>
            </a:r>
          </a:p>
          <a:p>
            <a:pPr algn="ctr"/>
            <a:r>
              <a:rPr lang="ru-RU" sz="2800" dirty="0" smtClean="0">
                <a:solidFill>
                  <a:srgbClr val="FFC000"/>
                </a:solidFill>
                <a:latin typeface="Arial" charset="0"/>
                <a:cs typeface="Arial" charset="0"/>
              </a:rPr>
              <a:t>   салютовал  24  залпами  из 324</a:t>
            </a:r>
          </a:p>
          <a:p>
            <a:pPr algn="ctr"/>
            <a:r>
              <a:rPr lang="ru-RU" sz="2800" dirty="0" smtClean="0">
                <a:solidFill>
                  <a:srgbClr val="FFC000"/>
                </a:solidFill>
                <a:latin typeface="Arial" charset="0"/>
                <a:cs typeface="Arial" charset="0"/>
              </a:rPr>
              <a:t>Орудий в честь полной ликвидации  вражеской  блокады- разгрома немцев под</a:t>
            </a:r>
          </a:p>
          <a:p>
            <a:pPr algn="ctr"/>
            <a:r>
              <a:rPr lang="ru-RU" sz="2800" dirty="0" smtClean="0">
                <a:solidFill>
                  <a:srgbClr val="FFC000"/>
                </a:solidFill>
                <a:latin typeface="Arial" charset="0"/>
                <a:cs typeface="Arial" charset="0"/>
              </a:rPr>
              <a:t>Ленинградом.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85728"/>
            <a:ext cx="2274371" cy="33575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" name="Содержимое 4" descr="медаль за лен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929190" y="285728"/>
            <a:ext cx="3714750" cy="4572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8596" y="4500570"/>
            <a:ext cx="457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Третьего июня 1943 года тысячам  ленинградцев были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Вручены первые медали  «За оборону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Ленинграда».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17750" y="179388"/>
            <a:ext cx="4702175" cy="6300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8" y="139700"/>
            <a:ext cx="4954139" cy="371792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19650" y="3240088"/>
            <a:ext cx="4324350" cy="3608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-1457"/>
            <a:ext cx="9178420" cy="68499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f86d70ab9e5a4987b3129514d2f8720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71500" y="1357313"/>
            <a:ext cx="3714750" cy="47386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6248" y="1214422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800" dirty="0" smtClean="0">
                <a:solidFill>
                  <a:srgbClr val="FFC000"/>
                </a:solidFill>
                <a:latin typeface="Arial" charset="0"/>
                <a:cs typeface="Arial" charset="0"/>
              </a:rPr>
              <a:t>Полгорода лежит в земле сырой</a:t>
            </a:r>
          </a:p>
          <a:p>
            <a:pPr algn="ctr">
              <a:spcBef>
                <a:spcPct val="0"/>
              </a:spcBef>
            </a:pPr>
            <a:r>
              <a:rPr lang="ru-RU" sz="2800" dirty="0" smtClean="0">
                <a:solidFill>
                  <a:srgbClr val="FFC000"/>
                </a:solidFill>
                <a:latin typeface="Arial" charset="0"/>
                <a:cs typeface="Arial" charset="0"/>
              </a:rPr>
              <a:t>Неугасима память поколений</a:t>
            </a:r>
          </a:p>
          <a:p>
            <a:pPr algn="ctr">
              <a:spcBef>
                <a:spcPct val="0"/>
              </a:spcBef>
            </a:pPr>
            <a:r>
              <a:rPr lang="ru-RU" sz="2800" dirty="0" smtClean="0">
                <a:solidFill>
                  <a:srgbClr val="FFC000"/>
                </a:solidFill>
                <a:latin typeface="Arial" charset="0"/>
                <a:cs typeface="Arial" charset="0"/>
              </a:rPr>
              <a:t>И память тех, кого так свято чтим,</a:t>
            </a:r>
          </a:p>
          <a:p>
            <a:pPr algn="ctr">
              <a:spcBef>
                <a:spcPct val="0"/>
              </a:spcBef>
            </a:pPr>
            <a:r>
              <a:rPr lang="ru-RU" sz="2800" dirty="0" smtClean="0">
                <a:solidFill>
                  <a:srgbClr val="FFC000"/>
                </a:solidFill>
                <a:latin typeface="Arial" charset="0"/>
                <a:cs typeface="Arial" charset="0"/>
              </a:rPr>
              <a:t>Давайте люди, встанем на мгновенье</a:t>
            </a:r>
          </a:p>
          <a:p>
            <a:pPr algn="ctr">
              <a:spcBef>
                <a:spcPct val="0"/>
              </a:spcBef>
            </a:pPr>
            <a:r>
              <a:rPr lang="ru-RU" sz="2800" dirty="0" smtClean="0">
                <a:solidFill>
                  <a:srgbClr val="FFC000"/>
                </a:solidFill>
                <a:latin typeface="Arial" charset="0"/>
                <a:cs typeface="Arial" charset="0"/>
              </a:rPr>
              <a:t>И в скорби постоим и помолчим…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6" descr="баррикады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85720" y="642918"/>
            <a:ext cx="4357718" cy="478634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72000" y="571480"/>
            <a:ext cx="45720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Август  1941  года. </a:t>
            </a:r>
          </a:p>
          <a:p>
            <a:pPr algn="ctr">
              <a:buFont typeface="Wingdings 2" pitchFamily="18" charset="2"/>
              <a:buNone/>
            </a:pPr>
            <a:r>
              <a:rPr lang="ru-RU" sz="32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Немцы неистово рвутся к Ленинграду. </a:t>
            </a:r>
          </a:p>
          <a:p>
            <a:pPr algn="ctr"/>
            <a:endParaRPr lang="ru-RU" sz="3200" dirty="0" smtClean="0">
              <a:solidFill>
                <a:srgbClr val="00B0F0"/>
              </a:solidFill>
              <a:latin typeface="Arial" charset="0"/>
              <a:cs typeface="Arial" charset="0"/>
            </a:endParaRPr>
          </a:p>
          <a:p>
            <a:pPr algn="ctr"/>
            <a:r>
              <a:rPr lang="ru-RU" sz="32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Ленинградцы строят  баррикады на улицах, </a:t>
            </a:r>
          </a:p>
          <a:p>
            <a:pPr algn="ctr"/>
            <a:r>
              <a:rPr lang="ru-RU" sz="32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готовясь, если понадобится , к уличным  боям.</a:t>
            </a:r>
          </a:p>
          <a:p>
            <a:pPr algn="ctr"/>
            <a:r>
              <a:rPr lang="ru-RU" dirty="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0"/>
            <a:ext cx="82153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Блокада Ленинграда </a:t>
            </a:r>
            <a:b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Что такое блокада? Из окруженного города нельзя выехать ни на поезде, ни на машине. Все пути к нему на суше захвачены фашистами.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Рисунок 2" descr="обстрел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2000250"/>
            <a:ext cx="3143250" cy="432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D:\Ирина\My Pictures\20f0b09b841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357688" y="2000250"/>
            <a:ext cx="4206875" cy="4357688"/>
          </a:xfrm>
          <a:prstGeom prst="rect">
            <a:avLst/>
          </a:prstGeom>
          <a:ln w="38100" cap="sq"/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4429124" cy="317204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9" y="3249709"/>
            <a:ext cx="5572132" cy="3608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47638"/>
            <a:ext cx="4286250" cy="6153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24412" y="285728"/>
            <a:ext cx="4319588" cy="306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929190" y="4000504"/>
            <a:ext cx="421481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dirty="0" smtClean="0">
                <a:solidFill>
                  <a:srgbClr val="FFFF00"/>
                </a:solidFill>
              </a:rPr>
              <a:t>«С 4 </a:t>
            </a:r>
            <a:r>
              <a:rPr lang="en-GB" sz="2800" dirty="0" err="1" smtClean="0">
                <a:solidFill>
                  <a:srgbClr val="FFFF00"/>
                </a:solidFill>
              </a:rPr>
              <a:t>сентября</a:t>
            </a:r>
            <a:r>
              <a:rPr lang="en-GB" sz="2800" dirty="0" smtClean="0">
                <a:solidFill>
                  <a:srgbClr val="FFFF00"/>
                </a:solidFill>
              </a:rPr>
              <a:t> 1941 </a:t>
            </a:r>
            <a:r>
              <a:rPr lang="en-GB" sz="2800" dirty="0" err="1" smtClean="0">
                <a:solidFill>
                  <a:srgbClr val="FFFF00"/>
                </a:solidFill>
              </a:rPr>
              <a:t>года</a:t>
            </a:r>
            <a:r>
              <a:rPr lang="en-GB" sz="2800" dirty="0" smtClean="0">
                <a:solidFill>
                  <a:srgbClr val="FFFF00"/>
                </a:solidFill>
              </a:rPr>
              <a:t> </a:t>
            </a:r>
            <a:r>
              <a:rPr lang="en-GB" sz="2800" dirty="0" err="1" smtClean="0">
                <a:solidFill>
                  <a:srgbClr val="FFFF00"/>
                </a:solidFill>
              </a:rPr>
              <a:t>по</a:t>
            </a:r>
            <a:r>
              <a:rPr lang="en-GB" sz="2800" dirty="0" smtClean="0">
                <a:solidFill>
                  <a:srgbClr val="FFFF00"/>
                </a:solidFill>
              </a:rPr>
              <a:t> 22 </a:t>
            </a:r>
            <a:r>
              <a:rPr lang="en-GB" sz="2800" dirty="0" err="1" smtClean="0">
                <a:solidFill>
                  <a:srgbClr val="FFFF00"/>
                </a:solidFill>
              </a:rPr>
              <a:t>января</a:t>
            </a:r>
            <a:r>
              <a:rPr lang="en-GB" sz="2800" dirty="0" smtClean="0">
                <a:solidFill>
                  <a:srgbClr val="FFFF00"/>
                </a:solidFill>
              </a:rPr>
              <a:t> 1944 </a:t>
            </a:r>
            <a:r>
              <a:rPr lang="en-GB" sz="2800" dirty="0" err="1" smtClean="0">
                <a:solidFill>
                  <a:srgbClr val="FFFF00"/>
                </a:solidFill>
              </a:rPr>
              <a:t>года</a:t>
            </a:r>
            <a:r>
              <a:rPr lang="en-GB" sz="2800" dirty="0" smtClean="0">
                <a:solidFill>
                  <a:srgbClr val="FFFF00"/>
                </a:solidFill>
              </a:rPr>
              <a:t> </a:t>
            </a:r>
            <a:r>
              <a:rPr lang="en-GB" sz="2800" dirty="0" err="1" smtClean="0">
                <a:solidFill>
                  <a:srgbClr val="FFFF00"/>
                </a:solidFill>
              </a:rPr>
              <a:t>на</a:t>
            </a:r>
            <a:r>
              <a:rPr lang="en-GB" sz="2800" dirty="0" smtClean="0">
                <a:solidFill>
                  <a:srgbClr val="FFFF00"/>
                </a:solidFill>
              </a:rPr>
              <a:t> </a:t>
            </a:r>
            <a:r>
              <a:rPr lang="en-GB" sz="2800" dirty="0" err="1" smtClean="0">
                <a:solidFill>
                  <a:srgbClr val="FFFF00"/>
                </a:solidFill>
              </a:rPr>
              <a:t>город</a:t>
            </a:r>
            <a:r>
              <a:rPr lang="en-GB" sz="2800" dirty="0" smtClean="0">
                <a:solidFill>
                  <a:srgbClr val="FFFF00"/>
                </a:solidFill>
              </a:rPr>
              <a:t> </a:t>
            </a:r>
            <a:r>
              <a:rPr lang="en-GB" sz="2800" dirty="0" err="1" smtClean="0">
                <a:solidFill>
                  <a:srgbClr val="FFFF00"/>
                </a:solidFill>
              </a:rPr>
              <a:t>было</a:t>
            </a:r>
            <a:r>
              <a:rPr lang="en-GB" sz="2800" dirty="0" smtClean="0">
                <a:solidFill>
                  <a:srgbClr val="FFFF00"/>
                </a:solidFill>
              </a:rPr>
              <a:t> </a:t>
            </a:r>
            <a:r>
              <a:rPr lang="en-GB" sz="2800" dirty="0" err="1" smtClean="0">
                <a:solidFill>
                  <a:srgbClr val="FFFF00"/>
                </a:solidFill>
              </a:rPr>
              <a:t>сброшено</a:t>
            </a:r>
            <a:r>
              <a:rPr lang="en-GB" sz="2800" dirty="0" smtClean="0">
                <a:solidFill>
                  <a:srgbClr val="FFFF00"/>
                </a:solidFill>
              </a:rPr>
              <a:t> 107158 </a:t>
            </a:r>
            <a:r>
              <a:rPr lang="en-GB" sz="2800" dirty="0" err="1" smtClean="0">
                <a:solidFill>
                  <a:srgbClr val="FFFF00"/>
                </a:solidFill>
              </a:rPr>
              <a:t>авиабомб</a:t>
            </a:r>
            <a:r>
              <a:rPr lang="en-GB" sz="2800" dirty="0" smtClean="0">
                <a:solidFill>
                  <a:srgbClr val="FFFF00"/>
                </a:solidFill>
              </a:rPr>
              <a:t>, </a:t>
            </a:r>
            <a:r>
              <a:rPr lang="en-GB" sz="2800" dirty="0" err="1" smtClean="0">
                <a:solidFill>
                  <a:srgbClr val="FFFF00"/>
                </a:solidFill>
              </a:rPr>
              <a:t>выпущено</a:t>
            </a:r>
            <a:r>
              <a:rPr lang="en-GB" sz="2800" dirty="0" smtClean="0">
                <a:solidFill>
                  <a:srgbClr val="FFFF00"/>
                </a:solidFill>
              </a:rPr>
              <a:t> 148478 </a:t>
            </a:r>
            <a:r>
              <a:rPr lang="en-GB" sz="2800" dirty="0" err="1" smtClean="0">
                <a:solidFill>
                  <a:srgbClr val="FFFF00"/>
                </a:solidFill>
              </a:rPr>
              <a:t>снарядов</a:t>
            </a:r>
            <a:r>
              <a:rPr lang="en-GB" sz="2800" dirty="0" smtClean="0">
                <a:solidFill>
                  <a:srgbClr val="FFFF00"/>
                </a:solidFill>
              </a:rPr>
              <a:t>»</a:t>
            </a:r>
            <a:endParaRPr lang="en-GB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357166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 сентября 1941 года кольцо вокруг города замкнулось.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блокадном Ленинграде оставалось 2,9 миллионов жителей</a:t>
            </a:r>
          </a:p>
        </p:txBody>
      </p:sp>
      <p:pic>
        <p:nvPicPr>
          <p:cNvPr id="3" name="Рисунок 2" descr="зима трупы.jpe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71546"/>
            <a:ext cx="4390666" cy="3357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дети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3826107"/>
            <a:ext cx="4405315" cy="303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3525" y="360363"/>
            <a:ext cx="5307013" cy="6035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79388"/>
            <a:ext cx="8724900" cy="6300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73</TotalTime>
  <Words>272</Words>
  <Application>Microsoft Office PowerPoint</Application>
  <PresentationFormat>Экран (4:3)</PresentationFormat>
  <Paragraphs>61</Paragraphs>
  <Slides>26</Slides>
  <Notes>26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5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Великая Отечественная война</vt:lpstr>
      <vt:lpstr>Блокада Ленинграда 8 сентября 1941 года – 27 января 1944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Великая Отечественная война</dc:title>
  <dc:creator>Анна</dc:creator>
  <cp:lastModifiedBy>Анна Анна</cp:lastModifiedBy>
  <cp:revision>9</cp:revision>
  <dcterms:modified xsi:type="dcterms:W3CDTF">2020-03-30T11:36:01Z</dcterms:modified>
</cp:coreProperties>
</file>