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64" r:id="rId5"/>
    <p:sldId id="276" r:id="rId6"/>
    <p:sldId id="279" r:id="rId7"/>
    <p:sldId id="265" r:id="rId8"/>
    <p:sldId id="269" r:id="rId9"/>
    <p:sldId id="266" r:id="rId10"/>
    <p:sldId id="280" r:id="rId11"/>
    <p:sldId id="283" r:id="rId12"/>
    <p:sldId id="258" r:id="rId13"/>
    <p:sldId id="284" r:id="rId14"/>
    <p:sldId id="285" r:id="rId15"/>
    <p:sldId id="287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0000FF"/>
    <a:srgbClr val="008080"/>
    <a:srgbClr val="9999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7" d="100"/>
          <a:sy n="107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5426" y="1268760"/>
            <a:ext cx="7742664" cy="4524315"/>
            <a:chOff x="1120019" y="2657262"/>
            <a:chExt cx="7165477" cy="358552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20019" y="2657262"/>
              <a:ext cx="7165477" cy="3585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Формирование культурно-гигиенических навыков и навыков самообслуживания в старшей группе детского сада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9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т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8277">
            <a:off x="5076056" y="1484784"/>
            <a:ext cx="2754906" cy="371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т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1479">
            <a:off x="985897" y="938546"/>
            <a:ext cx="3779912" cy="280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1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тан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78128"/>
            <a:ext cx="5004859" cy="371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0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т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7688">
            <a:off x="4499992" y="836712"/>
            <a:ext cx="2506464" cy="445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т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4617">
            <a:off x="1541021" y="1011698"/>
            <a:ext cx="2715766" cy="36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91580" y="1484784"/>
            <a:ext cx="8136904" cy="1800200"/>
          </a:xfrm>
        </p:spPr>
        <p:txBody>
          <a:bodyPr/>
          <a:lstStyle/>
          <a:p>
            <a:pPr algn="l"/>
            <a:r>
              <a: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В 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процессе </a:t>
            </a:r>
            <a:r>
              <a: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овладения культурно-гигиеническими</a:t>
            </a:r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 </a:t>
            </a:r>
            <a:r>
              <a: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навыками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 у 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детей </a:t>
            </a:r>
            <a:r>
              <a: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старшего дошкольного возраста 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формируются:</a:t>
            </a:r>
            <a:endParaRPr lang="ru-RU" sz="3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3481149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rgbClr val="C00000"/>
              </a:buClr>
              <a:buSzPct val="100000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● Навыки самообслуживания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SzPct val="100000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● Полезные привычки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SzPct val="100000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● Элементарные навыки личной гигиены</a:t>
            </a:r>
          </a:p>
          <a:p>
            <a:pPr>
              <a:lnSpc>
                <a:spcPct val="80000"/>
              </a:lnSpc>
              <a:buClr>
                <a:srgbClr val="C00000"/>
              </a:buClr>
              <a:buSzPct val="100000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● Культура приема пищи</a:t>
            </a:r>
          </a:p>
          <a:p>
            <a:pPr>
              <a:lnSpc>
                <a:spcPct val="80000"/>
              </a:lnSpc>
              <a:buClr>
                <a:srgbClr val="C00000"/>
              </a:buClr>
              <a:buSzPct val="100000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● Культура общения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85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764704"/>
            <a:ext cx="7632848" cy="1066130"/>
          </a:xfrm>
        </p:spPr>
        <p:txBody>
          <a:bodyPr/>
          <a:lstStyle/>
          <a:p>
            <a:r>
              <a:rPr lang="ru-RU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Формы работы с родителями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0388" y="1516092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Индивидуальные беседы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Консультации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Стендовая информация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Анкеты </a:t>
            </a:r>
            <a:r>
              <a:rPr lang="ru-RU" sz="2800" b="1" dirty="0">
                <a:solidFill>
                  <a:srgbClr val="FF0000"/>
                </a:solidFill>
                <a:cs typeface="Aharoni" pitchFamily="2" charset="-79"/>
              </a:rPr>
              <a:t>– опросники,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буклеты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Родительские собрания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Пропаганда </a:t>
            </a:r>
            <a:r>
              <a:rPr lang="ru-RU" sz="2800" b="1" dirty="0">
                <a:solidFill>
                  <a:srgbClr val="FF0000"/>
                </a:solidFill>
                <a:cs typeface="Aharoni" pitchFamily="2" charset="-79"/>
              </a:rPr>
              <a:t>семейного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воспитания</a:t>
            </a:r>
          </a:p>
          <a:p>
            <a:pPr>
              <a:buFontTx/>
              <a:buChar char="•"/>
            </a:pP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Выставка литературы (художественной</a:t>
            </a:r>
            <a:r>
              <a:rPr lang="ru-RU" sz="2800" b="1" dirty="0">
                <a:solidFill>
                  <a:srgbClr val="FF0000"/>
                </a:solidFill>
                <a:cs typeface="Aharoni" pitchFamily="2" charset="-79"/>
              </a:rPr>
              <a:t>, </a:t>
            </a:r>
          </a:p>
          <a:p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   методической)</a:t>
            </a:r>
            <a:endParaRPr lang="ru-RU" sz="28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85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63688" y="1268761"/>
            <a:ext cx="6912768" cy="37444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Чистота-залог здоровья!</a:t>
            </a:r>
          </a:p>
          <a:p>
            <a:pPr marL="0" indent="0" algn="just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Никогда не забывай!</a:t>
            </a:r>
          </a:p>
          <a:p>
            <a:pPr marL="0" indent="0" algn="just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Эти правила, ребенок!</a:t>
            </a:r>
          </a:p>
          <a:p>
            <a:pPr marL="0" indent="0" algn="just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Непременно соблюдай!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64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6288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Развитие </a:t>
            </a:r>
            <a:r>
              <a:rPr lang="ru-RU" sz="3200" b="1" dirty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и воспитание культурно-гигиенических навыков у ребёнка – первый шаг к здоровью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человека. </a:t>
            </a:r>
            <a:b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</a:br>
            <a:r>
              <a:rPr lang="ru-RU" sz="3200" b="1" dirty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Это </a:t>
            </a:r>
            <a:r>
              <a:rPr lang="ru-RU" sz="3200" b="1" dirty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– основа для развития крепких и здоровых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Aharoni" pitchFamily="2" charset="-79"/>
              </a:rPr>
              <a:t>людей.</a:t>
            </a:r>
            <a:endParaRPr lang="ru-RU" sz="3200" b="1" dirty="0">
              <a:solidFill>
                <a:srgbClr val="FF0000"/>
              </a:solidFill>
              <a:latin typeface="+mn-lt"/>
              <a:ea typeface="+mn-ea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29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483768" y="3152969"/>
            <a:ext cx="5616624" cy="2616291"/>
            <a:chOff x="1115616" y="3056726"/>
            <a:chExt cx="7165477" cy="207341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1243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9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763688" y="1412776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 современном дошкольном учреждении важное внимание уделяется воспитанию здорового дошкольника. Одним из важных факторов здоровой личности является формирование у детей культурно – гигиенических навыков.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620688"/>
            <a:ext cx="3138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3867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483768" y="3152969"/>
            <a:ext cx="5616624" cy="2616291"/>
            <a:chOff x="1115616" y="3056726"/>
            <a:chExt cx="7165477" cy="207341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1243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9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7" name="Text Box 136"/>
          <p:cNvSpPr txBox="1">
            <a:spLocks noChangeArrowheads="1"/>
          </p:cNvSpPr>
          <p:nvPr/>
        </p:nvSpPr>
        <p:spPr bwMode="auto">
          <a:xfrm>
            <a:off x="684213" y="1700213"/>
            <a:ext cx="11001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l" eaLnBrk="1" hangingPunct="1"/>
            <a:endParaRPr lang="ru-RU" sz="1200">
              <a:latin typeface="Tahoma" pitchFamily="34" charset="0"/>
            </a:endParaRPr>
          </a:p>
        </p:txBody>
      </p:sp>
      <p:sp>
        <p:nvSpPr>
          <p:cNvPr id="29" name="Oval 107"/>
          <p:cNvSpPr>
            <a:spLocks noChangeArrowheads="1"/>
          </p:cNvSpPr>
          <p:nvPr/>
        </p:nvSpPr>
        <p:spPr bwMode="auto">
          <a:xfrm>
            <a:off x="2987676" y="2420938"/>
            <a:ext cx="2413000" cy="20891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Tahoma" pitchFamily="34" charset="0"/>
            </a:endParaRPr>
          </a:p>
        </p:txBody>
      </p:sp>
      <p:sp>
        <p:nvSpPr>
          <p:cNvPr id="30" name="Line 108"/>
          <p:cNvSpPr>
            <a:spLocks noChangeShapeType="1"/>
          </p:cNvSpPr>
          <p:nvPr/>
        </p:nvSpPr>
        <p:spPr bwMode="auto">
          <a:xfrm flipV="1">
            <a:off x="4311951" y="1595438"/>
            <a:ext cx="0" cy="825500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Line 109"/>
          <p:cNvSpPr>
            <a:spLocks noChangeShapeType="1"/>
          </p:cNvSpPr>
          <p:nvPr/>
        </p:nvSpPr>
        <p:spPr bwMode="auto">
          <a:xfrm flipV="1">
            <a:off x="5155007" y="2002119"/>
            <a:ext cx="831233" cy="893995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Line 112"/>
          <p:cNvSpPr>
            <a:spLocks noChangeShapeType="1"/>
          </p:cNvSpPr>
          <p:nvPr/>
        </p:nvSpPr>
        <p:spPr bwMode="auto">
          <a:xfrm flipH="1" flipV="1">
            <a:off x="2766130" y="2204863"/>
            <a:ext cx="834319" cy="320849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Line 116"/>
          <p:cNvSpPr>
            <a:spLocks noChangeShapeType="1"/>
          </p:cNvSpPr>
          <p:nvPr/>
        </p:nvSpPr>
        <p:spPr bwMode="auto">
          <a:xfrm flipH="1">
            <a:off x="2339751" y="3357563"/>
            <a:ext cx="647923" cy="107950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118"/>
          <p:cNvSpPr>
            <a:spLocks noChangeShapeType="1"/>
          </p:cNvSpPr>
          <p:nvPr/>
        </p:nvSpPr>
        <p:spPr bwMode="auto">
          <a:xfrm flipH="1">
            <a:off x="2987676" y="4005262"/>
            <a:ext cx="276156" cy="573945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119"/>
          <p:cNvSpPr>
            <a:spLocks noChangeShapeType="1"/>
          </p:cNvSpPr>
          <p:nvPr/>
        </p:nvSpPr>
        <p:spPr bwMode="auto">
          <a:xfrm>
            <a:off x="5155007" y="4082075"/>
            <a:ext cx="601343" cy="552043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Line 121"/>
          <p:cNvSpPr>
            <a:spLocks noChangeShapeType="1"/>
          </p:cNvSpPr>
          <p:nvPr/>
        </p:nvSpPr>
        <p:spPr bwMode="auto">
          <a:xfrm>
            <a:off x="5286995" y="3792189"/>
            <a:ext cx="1677860" cy="426146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Text Box 122"/>
          <p:cNvSpPr txBox="1">
            <a:spLocks noChangeArrowheads="1"/>
          </p:cNvSpPr>
          <p:nvPr/>
        </p:nvSpPr>
        <p:spPr bwMode="auto">
          <a:xfrm>
            <a:off x="3267184" y="3321050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  <a:latin typeface="Tahoma" pitchFamily="34" charset="0"/>
              </a:rPr>
              <a:t>в </a:t>
            </a:r>
            <a:r>
              <a:rPr lang="ru-RU" sz="1400" dirty="0">
                <a:solidFill>
                  <a:schemeClr val="bg1"/>
                </a:solidFill>
                <a:latin typeface="Tahoma" pitchFamily="34" charset="0"/>
              </a:rPr>
              <a:t>развитии</a:t>
            </a:r>
            <a:r>
              <a:rPr lang="ru-RU" sz="1600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Tahoma" pitchFamily="34" charset="0"/>
              </a:rPr>
              <a:t>детей</a:t>
            </a: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  </a:t>
            </a:r>
          </a:p>
        </p:txBody>
      </p:sp>
      <p:sp>
        <p:nvSpPr>
          <p:cNvPr id="40" name="Text Box 123"/>
          <p:cNvSpPr txBox="1">
            <a:spLocks noChangeArrowheads="1"/>
          </p:cNvSpPr>
          <p:nvPr/>
        </p:nvSpPr>
        <p:spPr bwMode="auto">
          <a:xfrm>
            <a:off x="3156558" y="3008051"/>
            <a:ext cx="2021476" cy="36933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latin typeface="Tahoma" pitchFamily="34" charset="0"/>
              </a:rPr>
              <a:t>ЗНАЧЕНИЕ КГН</a:t>
            </a:r>
          </a:p>
        </p:txBody>
      </p:sp>
      <p:sp>
        <p:nvSpPr>
          <p:cNvPr id="41" name="Text Box 124"/>
          <p:cNvSpPr txBox="1">
            <a:spLocks noChangeArrowheads="1"/>
          </p:cNvSpPr>
          <p:nvPr/>
        </p:nvSpPr>
        <p:spPr bwMode="auto">
          <a:xfrm>
            <a:off x="3060055" y="3656111"/>
            <a:ext cx="22320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400" dirty="0" smtClean="0">
                <a:solidFill>
                  <a:schemeClr val="bg1"/>
                </a:solidFill>
                <a:latin typeface="Tahoma" pitchFamily="34" charset="0"/>
              </a:rPr>
              <a:t>дошкольного </a:t>
            </a:r>
            <a:r>
              <a:rPr lang="ru-RU" sz="1400" dirty="0">
                <a:solidFill>
                  <a:schemeClr val="bg1"/>
                </a:solidFill>
                <a:latin typeface="Tahoma" pitchFamily="34" charset="0"/>
              </a:rPr>
              <a:t>возраста</a:t>
            </a:r>
          </a:p>
        </p:txBody>
      </p:sp>
      <p:sp>
        <p:nvSpPr>
          <p:cNvPr id="42" name="Rectangle 125"/>
          <p:cNvSpPr>
            <a:spLocks noChangeArrowheads="1"/>
          </p:cNvSpPr>
          <p:nvPr/>
        </p:nvSpPr>
        <p:spPr bwMode="auto">
          <a:xfrm>
            <a:off x="3573841" y="525752"/>
            <a:ext cx="1584325" cy="10525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развитие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нравственных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чувств</a:t>
            </a:r>
          </a:p>
        </p:txBody>
      </p:sp>
      <p:sp>
        <p:nvSpPr>
          <p:cNvPr id="43" name="Rectangle 126"/>
          <p:cNvSpPr>
            <a:spLocks noChangeArrowheads="1"/>
          </p:cNvSpPr>
          <p:nvPr/>
        </p:nvSpPr>
        <p:spPr bwMode="auto">
          <a:xfrm>
            <a:off x="5652950" y="993182"/>
            <a:ext cx="1512888" cy="10080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развитие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внимания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и воли</a:t>
            </a:r>
          </a:p>
        </p:txBody>
      </p:sp>
      <p:sp>
        <p:nvSpPr>
          <p:cNvPr id="44" name="Rectangle 128"/>
          <p:cNvSpPr>
            <a:spLocks noChangeArrowheads="1"/>
          </p:cNvSpPr>
          <p:nvPr/>
        </p:nvSpPr>
        <p:spPr bwMode="auto">
          <a:xfrm>
            <a:off x="6252816" y="2357159"/>
            <a:ext cx="1152525" cy="115093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условия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для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здоровья</a:t>
            </a:r>
          </a:p>
        </p:txBody>
      </p:sp>
      <p:sp>
        <p:nvSpPr>
          <p:cNvPr id="45" name="Rectangle 130"/>
          <p:cNvSpPr>
            <a:spLocks noChangeArrowheads="1"/>
          </p:cNvSpPr>
          <p:nvPr/>
        </p:nvSpPr>
        <p:spPr bwMode="auto">
          <a:xfrm>
            <a:off x="4427985" y="4634118"/>
            <a:ext cx="2196256" cy="863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стремление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к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самостоятельности</a:t>
            </a:r>
          </a:p>
        </p:txBody>
      </p:sp>
      <p:sp>
        <p:nvSpPr>
          <p:cNvPr id="46" name="Rectangle 131"/>
          <p:cNvSpPr>
            <a:spLocks noChangeArrowheads="1"/>
          </p:cNvSpPr>
          <p:nvPr/>
        </p:nvSpPr>
        <p:spPr bwMode="auto">
          <a:xfrm>
            <a:off x="2084831" y="4564413"/>
            <a:ext cx="1620838" cy="11029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познание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окружающего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мира</a:t>
            </a:r>
          </a:p>
        </p:txBody>
      </p:sp>
      <p:sp>
        <p:nvSpPr>
          <p:cNvPr id="47" name="Rectangle 133"/>
          <p:cNvSpPr>
            <a:spLocks noChangeArrowheads="1"/>
          </p:cNvSpPr>
          <p:nvPr/>
        </p:nvSpPr>
        <p:spPr bwMode="auto">
          <a:xfrm>
            <a:off x="1470731" y="1595438"/>
            <a:ext cx="1295400" cy="10080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речевое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развитие</a:t>
            </a:r>
          </a:p>
        </p:txBody>
      </p:sp>
      <p:sp>
        <p:nvSpPr>
          <p:cNvPr id="48" name="Rectangle 135"/>
          <p:cNvSpPr>
            <a:spLocks noChangeArrowheads="1"/>
          </p:cNvSpPr>
          <p:nvPr/>
        </p:nvSpPr>
        <p:spPr bwMode="auto">
          <a:xfrm>
            <a:off x="6948264" y="4039457"/>
            <a:ext cx="1511300" cy="10795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контроль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за внешним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видом</a:t>
            </a:r>
          </a:p>
        </p:txBody>
      </p:sp>
      <p:sp>
        <p:nvSpPr>
          <p:cNvPr id="49" name="Text Box 136"/>
          <p:cNvSpPr txBox="1">
            <a:spLocks noChangeArrowheads="1"/>
          </p:cNvSpPr>
          <p:nvPr/>
        </p:nvSpPr>
        <p:spPr bwMode="auto">
          <a:xfrm>
            <a:off x="684213" y="1700213"/>
            <a:ext cx="11001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l" eaLnBrk="1" hangingPunct="1"/>
            <a:endParaRPr lang="ru-RU" sz="1200">
              <a:latin typeface="Tahoma" pitchFamily="34" charset="0"/>
            </a:endParaRPr>
          </a:p>
        </p:txBody>
      </p:sp>
      <p:sp>
        <p:nvSpPr>
          <p:cNvPr id="50" name="Line 119"/>
          <p:cNvSpPr>
            <a:spLocks noChangeShapeType="1"/>
          </p:cNvSpPr>
          <p:nvPr/>
        </p:nvSpPr>
        <p:spPr bwMode="auto">
          <a:xfrm flipV="1">
            <a:off x="5400676" y="2932628"/>
            <a:ext cx="863599" cy="444754"/>
          </a:xfrm>
          <a:prstGeom prst="line">
            <a:avLst/>
          </a:prstGeom>
          <a:noFill/>
          <a:ln w="47625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" name="Rectangle 134"/>
          <p:cNvSpPr>
            <a:spLocks noChangeArrowheads="1"/>
          </p:cNvSpPr>
          <p:nvPr/>
        </p:nvSpPr>
        <p:spPr bwMode="auto">
          <a:xfrm>
            <a:off x="755426" y="2896115"/>
            <a:ext cx="1584325" cy="12239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предпосылки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формирования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основ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эстетического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ahoma" pitchFamily="34" charset="0"/>
              </a:rPr>
              <a:t>вкуса</a:t>
            </a:r>
          </a:p>
        </p:txBody>
      </p:sp>
    </p:spTree>
    <p:extLst>
      <p:ext uri="{BB962C8B-B14F-4D97-AF65-F5344CB8AC3E}">
        <p14:creationId xmlns:p14="http://schemas.microsoft.com/office/powerpoint/2010/main" val="13871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164288" cy="1143000"/>
          </a:xfrm>
        </p:spPr>
        <p:txBody>
          <a:bodyPr/>
          <a:lstStyle/>
          <a:p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                                 Воспитание </a:t>
            </a:r>
            <a:b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культурно-гигиенических </a:t>
            </a:r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навыков  </a:t>
            </a:r>
            <a:r>
              <a:rPr lang="ru-RU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/>
            </a:r>
            <a:br>
              <a:rPr lang="ru-RU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724045"/>
              </p:ext>
            </p:extLst>
          </p:nvPr>
        </p:nvGraphicFramePr>
        <p:xfrm>
          <a:off x="2123728" y="1772816"/>
          <a:ext cx="6336704" cy="4191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512168"/>
                <a:gridCol w="1512168"/>
                <a:gridCol w="2016224"/>
              </a:tblGrid>
              <a:tr h="986408"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внешнего вида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</a:t>
                      </a:r>
                      <a:r>
                        <a:rPr lang="ru-RU" baseline="0" dirty="0" smtClean="0"/>
                        <a:t> питания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гигиены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разговора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Одеваться в соответствии с температурным режимом группы 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Знание о полезном питании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Содержать свое тело в чистоте 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Знать общественные гигиенические правила</a:t>
                      </a: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Выполнение </a:t>
                      </a:r>
                      <a:r>
                        <a:rPr lang="ru-RU" sz="1200" b="1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закаливающих  процедур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Навыки (умения) в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культуре приема пищи 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Пользоваться только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своими предметами гигиены </a:t>
                      </a: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Понимать свое состояние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Навыки(умения)                                                             пользования                                                                         столовыми предметами 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cs typeface="Aharoni" pitchFamily="2" charset="-79"/>
                        </a:rPr>
                        <a:t>Знать правила гигиены  в туалете</a:t>
                      </a:r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Различать, понимать и выражать свои чувства при общении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haroni" pitchFamily="2" charset="-79"/>
                        </a:rPr>
                        <a:t>Уметь сопереживать</a:t>
                      </a:r>
                      <a:endParaRPr lang="ru-RU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720080"/>
          </a:xfrm>
        </p:spPr>
        <p:txBody>
          <a:bodyPr/>
          <a:lstStyle/>
          <a:p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Задачи по формированию КГН 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/>
            </a:r>
            <a:b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 </a:t>
            </a:r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старшей группе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3629000"/>
          </a:xfrm>
        </p:spPr>
        <p:txBody>
          <a:bodyPr/>
          <a:lstStyle/>
          <a:p>
            <a:pPr marL="0" indent="0" algn="just" eaLnBrk="1" hangingPunct="1">
              <a:buClr>
                <a:srgbClr val="C00000"/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● Воспитывать 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привычку следить за чистотой тела, опрятность одежды, прически.</a:t>
            </a:r>
          </a:p>
          <a:p>
            <a:pPr marL="0" indent="0" algn="just" eaLnBrk="1" hangingPunct="1">
              <a:buClr>
                <a:srgbClr val="C00000"/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● Воспитывать 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привычку самостоятельно чистить зубы, следить за чистотой ногтей, при кашле и чихании отворачиваться в сторону, прикрывать рот и нос носовым платком.</a:t>
            </a:r>
          </a:p>
          <a:p>
            <a:pPr marL="0" indent="0" algn="just" eaLnBrk="1" hangingPunct="1">
              <a:buClr>
                <a:srgbClr val="C00000"/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● Формировать 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навык быстро, аккуратно одеваться и раздеваться, соблюдать порядок в своем шкафу, опрятно убирать постель.</a:t>
            </a:r>
          </a:p>
          <a:p>
            <a:pPr marL="0" indent="0" algn="just" eaLnBrk="1" hangingPunct="1">
              <a:buClr>
                <a:srgbClr val="C00000"/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                       ● Продолжать 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совершенствовать культуру еды: правильно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         		пользоваться 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столовыми приборами, есть аккуратно,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		бесшумно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, салфеткой, сохраняя правильную осанку за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		столом</a:t>
            </a:r>
            <a:r>
              <a:rPr lang="ru-RU" sz="2000" b="1" dirty="0">
                <a:solidFill>
                  <a:srgbClr val="FF0000"/>
                </a:solidFill>
                <a:cs typeface="Aharoni" pitchFamily="2" charset="-79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412776"/>
            <a:ext cx="6120680" cy="1143000"/>
          </a:xfrm>
          <a:ln>
            <a:noFill/>
          </a:ln>
        </p:spPr>
        <p:txBody>
          <a:bodyPr/>
          <a:lstStyle/>
          <a:p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ПРАВИЛА </a:t>
            </a:r>
            <a: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ГИГИЕНЫ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132856"/>
            <a:ext cx="7571184" cy="2841179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ЧТОБЫ БЫТЬ ВСЕГДА ЗДОРОВЫМ,</a:t>
            </a:r>
            <a:b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ОЧЕНЬ БОДРЫМ И ВЕСЕЛЫМ,</a:t>
            </a:r>
            <a:b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ДЕНЬ С ЗАРЯДКИ НАЧИНАЙ,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ГИГИЕНУ СОБЛЮДАЙ!!!</a:t>
            </a:r>
            <a:endParaRPr lang="ru-RU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0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Зубы чтоб всегда блестели,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никогда чтоб не болели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Будет пусть тебе не лень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Чистить их два раза в день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G:\т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908720"/>
            <a:ext cx="252028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3744416" cy="31683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Полотенце и расческа, и стакан, зубная щетка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Быть всегда должны своими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Ты не пользуйся чужими!!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G:\т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2696"/>
            <a:ext cx="2592288" cy="460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3568" y="1052736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Вот еще совет простой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Руки мой перед едой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ру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3068960"/>
            <a:ext cx="2961706" cy="2664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347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Презентация PowerPoint</vt:lpstr>
      <vt:lpstr>Презентация PowerPoint</vt:lpstr>
      <vt:lpstr>Презентация PowerPoint</vt:lpstr>
      <vt:lpstr>                                  Воспитание  культурно-гигиенических навыков   </vt:lpstr>
      <vt:lpstr>Задачи по формированию КГН  в старшей группе</vt:lpstr>
      <vt:lpstr>ПРАВИЛА ГИГИЕНЫ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процессе овладения культурно-гигиеническими навыками у детей старшего дошкольного возраста формируются:</vt:lpstr>
      <vt:lpstr>Формы работы с родителями</vt:lpstr>
      <vt:lpstr>Презентация PowerPoint</vt:lpstr>
      <vt:lpstr> Развитие и воспитание культурно-гигиенических навыков у ребёнка – первый шаг к здоровью человека.   Это – основа для развития крепких и здоровых людей.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58</cp:revision>
  <dcterms:created xsi:type="dcterms:W3CDTF">2014-07-06T18:18:01Z</dcterms:created>
  <dcterms:modified xsi:type="dcterms:W3CDTF">2018-10-18T10:28:00Z</dcterms:modified>
</cp:coreProperties>
</file>