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256" r:id="rId2"/>
    <p:sldId id="257" r:id="rId3"/>
    <p:sldId id="285" r:id="rId4"/>
    <p:sldId id="261" r:id="rId5"/>
    <p:sldId id="259" r:id="rId6"/>
    <p:sldId id="260" r:id="rId7"/>
    <p:sldId id="262" r:id="rId8"/>
    <p:sldId id="263" r:id="rId9"/>
    <p:sldId id="264" r:id="rId10"/>
    <p:sldId id="266" r:id="rId11"/>
    <p:sldId id="271" r:id="rId12"/>
    <p:sldId id="272" r:id="rId13"/>
    <p:sldId id="279" r:id="rId14"/>
    <p:sldId id="267" r:id="rId15"/>
    <p:sldId id="273" r:id="rId16"/>
    <p:sldId id="274" r:id="rId17"/>
    <p:sldId id="268" r:id="rId18"/>
    <p:sldId id="275" r:id="rId19"/>
    <p:sldId id="280" r:id="rId20"/>
    <p:sldId id="276" r:id="rId21"/>
    <p:sldId id="281" r:id="rId22"/>
    <p:sldId id="282" r:id="rId23"/>
    <p:sldId id="269" r:id="rId24"/>
    <p:sldId id="270" r:id="rId25"/>
    <p:sldId id="277" r:id="rId26"/>
    <p:sldId id="278" r:id="rId27"/>
    <p:sldId id="283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8C1634-E998-441A-A77E-5AC04F7D565B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DF2CA-C275-41F3-B286-371AECF3D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DF2CA-C275-41F3-B286-371AECF3D6A3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24B6E-5E5A-425F-B832-E600A5FB1563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5C457-4635-415D-948D-06390538F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754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24B6E-5E5A-425F-B832-E600A5FB1563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5C457-4635-415D-948D-06390538F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386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24B6E-5E5A-425F-B832-E600A5FB1563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5C457-4635-415D-948D-06390538F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168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24B6E-5E5A-425F-B832-E600A5FB1563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5C457-4635-415D-948D-06390538F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974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24B6E-5E5A-425F-B832-E600A5FB1563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5C457-4635-415D-948D-06390538F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109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24B6E-5E5A-425F-B832-E600A5FB1563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5C457-4635-415D-948D-06390538F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883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24B6E-5E5A-425F-B832-E600A5FB1563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5C457-4635-415D-948D-06390538F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58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24B6E-5E5A-425F-B832-E600A5FB1563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5C457-4635-415D-948D-06390538F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396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24B6E-5E5A-425F-B832-E600A5FB1563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5C457-4635-415D-948D-06390538F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744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24B6E-5E5A-425F-B832-E600A5FB1563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5C457-4635-415D-948D-06390538F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814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24B6E-5E5A-425F-B832-E600A5FB1563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5C457-4635-415D-948D-06390538F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775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24B6E-5E5A-425F-B832-E600A5FB1563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5C457-4635-415D-948D-06390538F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937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92869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Проект: «Дикие звери»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1285860"/>
            <a:ext cx="5976664" cy="4643470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Тип проекта: коллективный </a:t>
            </a:r>
          </a:p>
          <a:p>
            <a:pPr algn="l"/>
            <a:r>
              <a:rPr lang="ru-RU" sz="1800" dirty="0" smtClean="0"/>
              <a:t>Вид проекта: творческий </a:t>
            </a:r>
          </a:p>
          <a:p>
            <a:pPr algn="l"/>
            <a:r>
              <a:rPr lang="ru-RU" sz="1800" dirty="0" smtClean="0"/>
              <a:t>Продолжительность: 1 месяц  </a:t>
            </a:r>
          </a:p>
          <a:p>
            <a:pPr algn="l"/>
            <a:r>
              <a:rPr lang="ru-RU" sz="1800" dirty="0" smtClean="0"/>
              <a:t>Срок реализации: декабрь </a:t>
            </a:r>
          </a:p>
          <a:p>
            <a:pPr algn="l"/>
            <a:endParaRPr lang="ru-RU" sz="1800" dirty="0" smtClean="0"/>
          </a:p>
          <a:p>
            <a:pPr algn="l"/>
            <a:endParaRPr lang="ru-RU" sz="1800" dirty="0" smtClean="0"/>
          </a:p>
          <a:p>
            <a:pPr algn="l"/>
            <a:endParaRPr lang="ru-RU" sz="1800" dirty="0" smtClean="0"/>
          </a:p>
          <a:p>
            <a:pPr algn="l"/>
            <a:endParaRPr lang="ru-RU" sz="1800" dirty="0" smtClean="0"/>
          </a:p>
          <a:p>
            <a:r>
              <a:rPr lang="ru-RU" sz="1800" dirty="0" smtClean="0"/>
              <a:t>   Руководитель проекта: </a:t>
            </a:r>
          </a:p>
          <a:p>
            <a:r>
              <a:rPr lang="ru-RU" sz="1800" dirty="0" smtClean="0"/>
              <a:t> Васильева Татьяна Геннадьевна </a:t>
            </a:r>
          </a:p>
          <a:p>
            <a:r>
              <a:rPr lang="ru-RU" sz="1800" dirty="0" smtClean="0"/>
              <a:t>воспитатель ГБДОУ </a:t>
            </a:r>
            <a:r>
              <a:rPr lang="ru-RU" sz="1800" dirty="0" err="1" smtClean="0"/>
              <a:t>д</a:t>
            </a:r>
            <a:r>
              <a:rPr lang="ru-RU" sz="1800" dirty="0" smtClean="0"/>
              <a:t>/с № 115 г. </a:t>
            </a:r>
          </a:p>
          <a:p>
            <a:r>
              <a:rPr lang="ru-RU" sz="1800" dirty="0" smtClean="0"/>
              <a:t>компенсирующего вида </a:t>
            </a:r>
          </a:p>
          <a:p>
            <a:r>
              <a:rPr lang="ru-RU" sz="1800" dirty="0" smtClean="0"/>
              <a:t>СПб Фрунзенского района</a:t>
            </a:r>
          </a:p>
          <a:p>
            <a:pPr algn="l"/>
            <a:endParaRPr lang="ru-RU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Интеграция проектной деятельности в образовательные области: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58204" cy="468155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Речевое развитие: </a:t>
            </a:r>
          </a:p>
          <a:p>
            <a:pPr>
              <a:buNone/>
            </a:pPr>
            <a:r>
              <a:rPr lang="ru-RU" sz="2000" dirty="0" smtClean="0"/>
              <a:t>-изготовление коллажа «Дикие и домашние животные; </a:t>
            </a:r>
          </a:p>
          <a:p>
            <a:pPr>
              <a:buNone/>
            </a:pPr>
            <a:r>
              <a:rPr lang="ru-RU" sz="2000" dirty="0" smtClean="0"/>
              <a:t>-алгоритм составления описательного рассказа о диких животных; </a:t>
            </a:r>
          </a:p>
          <a:p>
            <a:pPr>
              <a:buNone/>
            </a:pPr>
            <a:r>
              <a:rPr lang="ru-RU" sz="2000" dirty="0" smtClean="0"/>
              <a:t>-чтение художественной литературы: «Доктор </a:t>
            </a:r>
            <a:r>
              <a:rPr lang="ru-RU" sz="2000" dirty="0" err="1" smtClean="0"/>
              <a:t>айболит</a:t>
            </a:r>
            <a:r>
              <a:rPr lang="ru-RU" sz="2000" dirty="0" smtClean="0"/>
              <a:t>», «Детки в клетке», «Что за зверь », «</a:t>
            </a:r>
            <a:r>
              <a:rPr lang="ru-RU" sz="2000" dirty="0" err="1" smtClean="0"/>
              <a:t>Волчишко</a:t>
            </a:r>
            <a:r>
              <a:rPr lang="ru-RU" sz="2000" dirty="0" smtClean="0"/>
              <a:t>» и т. д.; </a:t>
            </a:r>
          </a:p>
          <a:p>
            <a:pPr>
              <a:buNone/>
            </a:pPr>
            <a:r>
              <a:rPr lang="ru-RU" sz="2000" dirty="0" smtClean="0"/>
              <a:t>-заучивание стихотворения: «Лось и лосенок»; </a:t>
            </a:r>
          </a:p>
          <a:p>
            <a:pPr>
              <a:buNone/>
            </a:pPr>
            <a:r>
              <a:rPr lang="ru-RU" sz="2000" dirty="0" smtClean="0"/>
              <a:t>-чтение стихов и загадок; </a:t>
            </a:r>
          </a:p>
          <a:p>
            <a:pPr>
              <a:buNone/>
            </a:pPr>
            <a:r>
              <a:rPr lang="ru-RU" sz="2000" dirty="0" smtClean="0"/>
              <a:t>-речь с движением: «Веселые зверята»; </a:t>
            </a:r>
          </a:p>
          <a:p>
            <a:pPr>
              <a:buNone/>
            </a:pPr>
            <a:r>
              <a:rPr lang="ru-RU" sz="2000" dirty="0" smtClean="0"/>
              <a:t>-</a:t>
            </a:r>
            <a:r>
              <a:rPr lang="ru-RU" sz="2000" dirty="0" err="1" smtClean="0"/>
              <a:t>д</a:t>
            </a:r>
            <a:r>
              <a:rPr lang="ru-RU" sz="2000" dirty="0" smtClean="0"/>
              <a:t>/и «Назови ласково», «Один-много».</a:t>
            </a: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928670"/>
            <a:ext cx="2212848" cy="1000133"/>
          </a:xfrm>
        </p:spPr>
        <p:txBody>
          <a:bodyPr/>
          <a:lstStyle/>
          <a:p>
            <a:r>
              <a:rPr lang="ru-RU" dirty="0" smtClean="0"/>
              <a:t>Рассказы Веры </a:t>
            </a:r>
            <a:r>
              <a:rPr lang="ru-RU" dirty="0" err="1" smtClean="0"/>
              <a:t>Чаплиной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14348" y="2285992"/>
            <a:ext cx="2209800" cy="275082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1.«Как заяц живет в лесу» </a:t>
            </a:r>
          </a:p>
          <a:p>
            <a:r>
              <a:rPr lang="ru-RU" sz="1800" dirty="0" smtClean="0"/>
              <a:t>2. «Как медведь живет в лесу» </a:t>
            </a:r>
          </a:p>
          <a:p>
            <a:r>
              <a:rPr lang="ru-RU" sz="1800" dirty="0" smtClean="0"/>
              <a:t>3. «Как лиса живет в лесу» </a:t>
            </a:r>
          </a:p>
          <a:p>
            <a:pPr>
              <a:buFontTx/>
              <a:buChar char="-"/>
            </a:pPr>
            <a:endParaRPr lang="ru-RU" sz="1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57167"/>
            <a:ext cx="2212848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Коллаж:</a:t>
            </a:r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857233"/>
            <a:ext cx="2209800" cy="121444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«Зачем белке пушистый хвост?»</a:t>
            </a:r>
            <a:endParaRPr lang="ru-RU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2910" y="4500570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« Загадки о животных»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86380" y="5072074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Стихотворение: «Лось и лосенок»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Познавательное развитие: 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sz="2000" dirty="0" smtClean="0"/>
              <a:t>Сложи узор: «Белка»; </a:t>
            </a:r>
          </a:p>
          <a:p>
            <a:pPr>
              <a:buNone/>
            </a:pPr>
            <a:r>
              <a:rPr lang="ru-RU" sz="2000" dirty="0" smtClean="0"/>
              <a:t>-</a:t>
            </a:r>
            <a:r>
              <a:rPr lang="ru-RU" sz="2000" dirty="0" err="1" smtClean="0"/>
              <a:t>Танграм</a:t>
            </a:r>
            <a:r>
              <a:rPr lang="ru-RU" sz="2000" dirty="0" smtClean="0"/>
              <a:t>: «Лиса», «Заяц»; </a:t>
            </a:r>
          </a:p>
          <a:p>
            <a:pPr>
              <a:buNone/>
            </a:pPr>
            <a:r>
              <a:rPr lang="ru-RU" sz="2000" dirty="0" smtClean="0"/>
              <a:t>-</a:t>
            </a:r>
            <a:r>
              <a:rPr lang="ru-RU" sz="2000" dirty="0" err="1" smtClean="0"/>
              <a:t>д</a:t>
            </a:r>
            <a:r>
              <a:rPr lang="ru-RU" sz="2000" dirty="0" smtClean="0"/>
              <a:t>/и «Разложи по величине» (ежи, белки); </a:t>
            </a:r>
          </a:p>
          <a:p>
            <a:pPr>
              <a:buNone/>
            </a:pPr>
            <a:r>
              <a:rPr lang="ru-RU" sz="2000" dirty="0" smtClean="0"/>
              <a:t>-изготовление счетного материала (зайцы, белки);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28662" y="5500702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Танграм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929322" y="4286256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«Сложи узор»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Художественно-эстетическое развитие: </a:t>
            </a:r>
          </a:p>
          <a:p>
            <a:pPr>
              <a:buNone/>
            </a:pPr>
            <a:r>
              <a:rPr lang="ru-RU" sz="2000" dirty="0" smtClean="0"/>
              <a:t>-оригами: «заяц»; </a:t>
            </a:r>
          </a:p>
          <a:p>
            <a:pPr>
              <a:buNone/>
            </a:pPr>
            <a:r>
              <a:rPr lang="ru-RU" sz="2000" dirty="0" smtClean="0"/>
              <a:t>-рисование жесткой кистью: «Рысь, лось, кабан»; </a:t>
            </a:r>
          </a:p>
          <a:p>
            <a:pPr>
              <a:buNone/>
            </a:pPr>
            <a:r>
              <a:rPr lang="ru-RU" sz="2000" dirty="0" smtClean="0"/>
              <a:t>-лепка: «Барельеф», «Животные в разных позах»; </a:t>
            </a:r>
          </a:p>
          <a:p>
            <a:pPr>
              <a:buNone/>
            </a:pPr>
            <a:r>
              <a:rPr lang="ru-RU" sz="2000" dirty="0" smtClean="0"/>
              <a:t>-аппликация: из шерстяных ниток, горох, гречка; </a:t>
            </a:r>
          </a:p>
          <a:p>
            <a:pPr>
              <a:buNone/>
            </a:pPr>
            <a:r>
              <a:rPr lang="ru-RU" sz="2000" dirty="0" smtClean="0"/>
              <a:t>-конструирование: «Загон для животных» (</a:t>
            </a:r>
            <a:r>
              <a:rPr lang="ru-RU" sz="2000" dirty="0" err="1" smtClean="0"/>
              <a:t>лего</a:t>
            </a:r>
            <a:r>
              <a:rPr lang="ru-RU" sz="2000" dirty="0" smtClean="0"/>
              <a:t>), «Тележка» (металлический конструктор).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42910" y="4429132"/>
            <a:ext cx="33575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Аппликация: «Дикие животные» (шерстяные нитки).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4572008"/>
            <a:ext cx="385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Аппликация из купы (горох, гречка).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Создать  условия для развития познавательных и творческих способностей детей. 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sz="4400" dirty="0" smtClean="0">
                <a:solidFill>
                  <a:schemeClr val="tx2"/>
                </a:solidFill>
              </a:rPr>
              <a:t>Участники проекта: </a:t>
            </a:r>
          </a:p>
          <a:p>
            <a:r>
              <a:rPr lang="ru-RU" dirty="0" smtClean="0"/>
              <a:t>Дети, </a:t>
            </a:r>
          </a:p>
          <a:p>
            <a:r>
              <a:rPr lang="ru-RU" dirty="0" smtClean="0"/>
              <a:t>Воспитатели </a:t>
            </a:r>
          </a:p>
          <a:p>
            <a:r>
              <a:rPr lang="ru-RU" dirty="0" smtClean="0"/>
              <a:t>Специалисты </a:t>
            </a:r>
          </a:p>
          <a:p>
            <a:r>
              <a:rPr lang="ru-RU" dirty="0" smtClean="0"/>
              <a:t>родители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2976" y="4786322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Оригами: «Зайка беленький сидит»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5357826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М. </a:t>
            </a:r>
            <a:r>
              <a:rPr lang="ru-RU" dirty="0" err="1" smtClean="0"/>
              <a:t>Монтессори</a:t>
            </a:r>
            <a:r>
              <a:rPr lang="ru-RU" dirty="0" smtClean="0"/>
              <a:t>: «Выкладывание  крупой по контуру»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5572140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Рисование жесткой кистью.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Физическое развитие: </a:t>
            </a:r>
          </a:p>
          <a:p>
            <a:pPr>
              <a:buNone/>
            </a:pPr>
            <a:r>
              <a:rPr lang="ru-RU" sz="2000" dirty="0" smtClean="0"/>
              <a:t>-</a:t>
            </a:r>
            <a:r>
              <a:rPr lang="ru-RU" sz="2000" dirty="0" err="1" smtClean="0"/>
              <a:t>п</a:t>
            </a:r>
            <a:r>
              <a:rPr lang="ru-RU" sz="2000" dirty="0" smtClean="0"/>
              <a:t>/игры:</a:t>
            </a:r>
          </a:p>
          <a:p>
            <a:pPr>
              <a:buNone/>
            </a:pPr>
            <a:r>
              <a:rPr lang="ru-RU" sz="2000" dirty="0" smtClean="0"/>
              <a:t>- «Волк во рву»; </a:t>
            </a:r>
          </a:p>
          <a:p>
            <a:pPr>
              <a:buNone/>
            </a:pPr>
            <a:r>
              <a:rPr lang="ru-RU" sz="2000" dirty="0" smtClean="0"/>
              <a:t>- «Бездомный заяц»; </a:t>
            </a:r>
          </a:p>
          <a:p>
            <a:pPr>
              <a:buNone/>
            </a:pPr>
            <a:r>
              <a:rPr lang="ru-RU" sz="2000" dirty="0" smtClean="0"/>
              <a:t>- «Зайцы и волк»; </a:t>
            </a:r>
          </a:p>
          <a:p>
            <a:pPr>
              <a:buNone/>
            </a:pPr>
            <a:r>
              <a:rPr lang="ru-RU" sz="2000" dirty="0" smtClean="0"/>
              <a:t>- «Лиса и цыплята».</a:t>
            </a:r>
            <a:endParaRPr lang="ru-RU" sz="2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Социально-коммуникативное развитие </a:t>
            </a:r>
          </a:p>
          <a:p>
            <a:pPr>
              <a:buNone/>
            </a:pPr>
            <a:r>
              <a:rPr lang="ru-RU" sz="2000" dirty="0" smtClean="0"/>
              <a:t>- Обыгрывание ситуаций: «</a:t>
            </a:r>
            <a:r>
              <a:rPr lang="ru-RU" sz="2000" dirty="0" err="1" smtClean="0"/>
              <a:t>я-кассир</a:t>
            </a:r>
            <a:r>
              <a:rPr lang="ru-RU" sz="2000" dirty="0" smtClean="0"/>
              <a:t>», «</a:t>
            </a:r>
            <a:r>
              <a:rPr lang="ru-RU" sz="2000" dirty="0" err="1" smtClean="0"/>
              <a:t>я-смотритель</a:t>
            </a:r>
            <a:r>
              <a:rPr lang="ru-RU" sz="2000" dirty="0" smtClean="0"/>
              <a:t>», «</a:t>
            </a:r>
            <a:r>
              <a:rPr lang="ru-RU" sz="2000" dirty="0" err="1" smtClean="0"/>
              <a:t>я-кормлю</a:t>
            </a:r>
            <a:r>
              <a:rPr lang="ru-RU" sz="2000" dirty="0" smtClean="0"/>
              <a:t> животных»; </a:t>
            </a:r>
          </a:p>
          <a:p>
            <a:pPr>
              <a:buNone/>
            </a:pPr>
            <a:r>
              <a:rPr lang="ru-RU" sz="2000" dirty="0" smtClean="0"/>
              <a:t>-подготовка к организации совместно с родителями и проведение сюжетно-ролевой игры «Зоопарк»; </a:t>
            </a:r>
          </a:p>
          <a:p>
            <a:pPr>
              <a:buNone/>
            </a:pPr>
            <a:r>
              <a:rPr lang="ru-RU" sz="2000" dirty="0" smtClean="0"/>
              <a:t>-изготовление плана зоопарка; </a:t>
            </a:r>
          </a:p>
          <a:p>
            <a:pPr>
              <a:buNone/>
            </a:pPr>
            <a:r>
              <a:rPr lang="ru-RU" sz="2000" dirty="0" smtClean="0"/>
              <a:t>-изготовление билетов, алгоритма; </a:t>
            </a:r>
            <a:endParaRPr lang="ru-RU" sz="2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14480" y="5786454"/>
            <a:ext cx="471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С/Р игра «Зоопарк»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571480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5072074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Маршрут выходного дня: «Как мы ходили в зоопарк»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10" y="1357298"/>
            <a:ext cx="60722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accent1"/>
                </a:solidFill>
              </a:rPr>
              <a:t>СПАСИБО </a:t>
            </a:r>
          </a:p>
          <a:p>
            <a:pPr algn="ctr"/>
            <a:r>
              <a:rPr lang="ru-RU" sz="5400" dirty="0" smtClean="0">
                <a:solidFill>
                  <a:schemeClr val="accent1"/>
                </a:solidFill>
              </a:rPr>
              <a:t>ЗА ВНИМАНИЕ</a:t>
            </a:r>
            <a:endParaRPr lang="ru-RU" sz="5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Используемые технологии: 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ИКТ </a:t>
            </a:r>
          </a:p>
          <a:p>
            <a:r>
              <a:rPr lang="ru-RU" sz="3600" dirty="0" err="1" smtClean="0"/>
              <a:t>Здоровьесберегающие</a:t>
            </a:r>
            <a:r>
              <a:rPr lang="ru-RU" sz="3600" dirty="0" smtClean="0"/>
              <a:t> </a:t>
            </a:r>
          </a:p>
          <a:p>
            <a:r>
              <a:rPr lang="ru-RU" sz="3600" dirty="0" err="1" smtClean="0"/>
              <a:t>Мнемотаблицы</a:t>
            </a:r>
            <a:r>
              <a:rPr lang="ru-RU" sz="3600" dirty="0" smtClean="0"/>
              <a:t> </a:t>
            </a:r>
          </a:p>
          <a:p>
            <a:r>
              <a:rPr lang="ru-RU" sz="3600" smtClean="0"/>
              <a:t>Коллажи </a:t>
            </a:r>
            <a:endParaRPr lang="ru-RU" sz="3600" dirty="0" smtClean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60849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107154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785926"/>
            <a:ext cx="2786114" cy="1000132"/>
          </a:xfrm>
          <a:prstGeom prst="rect">
            <a:avLst/>
          </a:prstGeom>
          <a:gradFill>
            <a:gsLst>
              <a:gs pos="0">
                <a:srgbClr val="A07638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dkEdge">
            <a:bevelT w="63500" h="25400" prst="softRound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Социально-коммуникативное  развитие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428604"/>
            <a:ext cx="3000396" cy="1000132"/>
          </a:xfrm>
          <a:prstGeom prst="rect">
            <a:avLst/>
          </a:prstGeom>
          <a:gradFill>
            <a:gsLst>
              <a:gs pos="0">
                <a:srgbClr val="A07638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dkEdge">
            <a:bevelT w="63500" h="25400" prst="softRound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Художественно-эстетическое развитие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28992" y="2000240"/>
            <a:ext cx="2357454" cy="2357454"/>
          </a:xfrm>
          <a:prstGeom prst="rect">
            <a:avLst/>
          </a:prstGeom>
          <a:gradFill>
            <a:gsLst>
              <a:gs pos="0">
                <a:srgbClr val="A07638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dkEdge">
            <a:bevelT w="63500" h="25400" prst="softRound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/>
              <a:t>Проект осуществляется  в образовательных областях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43636" y="4143380"/>
            <a:ext cx="2357454" cy="1500198"/>
          </a:xfrm>
          <a:prstGeom prst="rect">
            <a:avLst/>
          </a:prstGeom>
          <a:gradFill>
            <a:gsLst>
              <a:gs pos="0">
                <a:srgbClr val="A07638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dkEdge">
            <a:bevelT w="63500" h="25400" prst="softRound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Физическое развитие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215074" y="1714488"/>
            <a:ext cx="2643206" cy="1071570"/>
          </a:xfrm>
          <a:prstGeom prst="rect">
            <a:avLst/>
          </a:prstGeom>
          <a:gradFill>
            <a:gsLst>
              <a:gs pos="0">
                <a:srgbClr val="A07638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dkEdge">
            <a:bevelT w="63500" h="25400" prst="softRound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Речевое развитие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57158" y="4071942"/>
            <a:ext cx="2428892" cy="1428760"/>
          </a:xfrm>
          <a:prstGeom prst="rect">
            <a:avLst/>
          </a:prstGeom>
          <a:gradFill>
            <a:gsLst>
              <a:gs pos="0">
                <a:srgbClr val="A07638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  <a:lin ang="16200000" scaled="0"/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prstMaterial="dkEdge">
            <a:bevelT w="63500" h="25400" prst="softRound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/>
              <a:t>Познавательное развитие</a:t>
            </a:r>
            <a:endParaRPr lang="ru-RU" sz="2000" dirty="0"/>
          </a:p>
        </p:txBody>
      </p:sp>
      <p:cxnSp>
        <p:nvCxnSpPr>
          <p:cNvPr id="40" name="Прямая со стрелкой 39"/>
          <p:cNvCxnSpPr>
            <a:endCxn id="6" idx="2"/>
          </p:cNvCxnSpPr>
          <p:nvPr/>
        </p:nvCxnSpPr>
        <p:spPr>
          <a:xfrm rot="5400000" flipH="1" flipV="1">
            <a:off x="4071934" y="1714488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5786446" y="242886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rot="10800000">
            <a:off x="3000364" y="242886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rot="16200000" flipH="1">
            <a:off x="5750727" y="3464719"/>
            <a:ext cx="71438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rot="10800000" flipV="1">
            <a:off x="2428860" y="3429000"/>
            <a:ext cx="1000132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Актуальность проекта: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Дети в недостаточной степени имеют представления об образе жизни, повадках, питании и жилище диких животных наших лесов, о том как они готовятся к зиме в лесу. Закрепить обобщающие понятия и учить описывать предметы.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Ожидаемый результат: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Приобретение детьми новых знаний об образе жизни, повадках, питании и жилище диких животных. </a:t>
            </a:r>
          </a:p>
          <a:p>
            <a:r>
              <a:rPr lang="ru-RU" sz="1600" dirty="0" smtClean="0"/>
              <a:t>Развитие  познавательной активности детей. </a:t>
            </a:r>
          </a:p>
          <a:p>
            <a:r>
              <a:rPr lang="ru-RU" sz="1600" dirty="0" smtClean="0"/>
              <a:t>Развитие связной речи, обогащение активного словаря за счёт слов: рыщет, скачет, крадётся, переваливается и т. д. </a:t>
            </a:r>
          </a:p>
          <a:p>
            <a:r>
              <a:rPr lang="ru-RU" sz="1600" dirty="0" smtClean="0"/>
              <a:t>Обогащение эмоционального опыта детей и создание комфортной обстановки. </a:t>
            </a:r>
          </a:p>
          <a:p>
            <a:r>
              <a:rPr lang="ru-RU" sz="1600" dirty="0" smtClean="0"/>
              <a:t>Вовлечение родителей в творческий процесс работы группы, укрепление заинтересованности в сотрудничестве с детским садом. </a:t>
            </a:r>
          </a:p>
          <a:p>
            <a:pPr>
              <a:buNone/>
            </a:pPr>
            <a:r>
              <a:rPr lang="ru-RU" sz="1600" dirty="0" smtClean="0"/>
              <a:t>Используемые технологии: </a:t>
            </a:r>
          </a:p>
          <a:p>
            <a:pPr>
              <a:buNone/>
            </a:pPr>
            <a:r>
              <a:rPr lang="ru-RU" sz="1600" dirty="0" err="1" smtClean="0"/>
              <a:t>Здоровьесберегающие</a:t>
            </a:r>
            <a:r>
              <a:rPr lang="ru-RU" sz="1600" dirty="0" smtClean="0"/>
              <a:t>; </a:t>
            </a:r>
          </a:p>
          <a:p>
            <a:pPr>
              <a:buNone/>
            </a:pPr>
            <a:r>
              <a:rPr lang="ru-RU" sz="1600" dirty="0" smtClean="0"/>
              <a:t>Использование ИКТ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Подготовительный этап: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Выбор темы проекта;</a:t>
            </a:r>
          </a:p>
          <a:p>
            <a:r>
              <a:rPr lang="ru-RU" sz="2000" dirty="0" smtClean="0"/>
              <a:t>Уточнение имеющейся информации, выбор заданий; </a:t>
            </a:r>
          </a:p>
          <a:p>
            <a:r>
              <a:rPr lang="ru-RU" sz="2000" dirty="0" smtClean="0"/>
              <a:t>Подбор материала, изучение литературы по теме; </a:t>
            </a:r>
          </a:p>
          <a:p>
            <a:r>
              <a:rPr lang="ru-RU" sz="2000" dirty="0" smtClean="0"/>
              <a:t>Выбор мероприятий,  проводимых во время реализации проекта; </a:t>
            </a:r>
          </a:p>
          <a:p>
            <a:r>
              <a:rPr lang="ru-RU" sz="2000" dirty="0" smtClean="0"/>
              <a:t>Распределение обязанностей каждого из участников проекта; </a:t>
            </a:r>
          </a:p>
          <a:p>
            <a:r>
              <a:rPr lang="ru-RU" sz="2000" dirty="0" smtClean="0"/>
              <a:t>Работа с родителями по подбору  материала для реализации проекта.</a:t>
            </a: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Основной этап: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35771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Работа с детьми: обогащение развивающей среды группы,  коррекционно-развивающие  занятия, тематические беседы, чтение художественной литературы, сбор информации, организация самостоятельной деятельности детей, проведение подвижных, дидактических, развивающих, театрализованных и сюжетно-ролевых игр, просмотр слайдов «Жизнь диких животных  зимой»</a:t>
            </a:r>
          </a:p>
          <a:p>
            <a:r>
              <a:rPr lang="ru-RU" sz="1800" dirty="0" smtClean="0"/>
              <a:t>Взаимодействие с родителями: рекомендации по  ознакомлению с необходимой литературой,  беседы о проделанной работе с детьми, информационные буклеты,  рекомендации по проведению экскурсии  выходного дня в зоопарк.</a:t>
            </a:r>
            <a:endParaRPr lang="ru-RU" sz="1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Заключительный этап: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обобщение и систематизация проделанной работы; </a:t>
            </a:r>
          </a:p>
          <a:p>
            <a:r>
              <a:rPr lang="ru-RU" dirty="0" smtClean="0"/>
              <a:t>выставки художественно–творческой деятельности;  </a:t>
            </a:r>
          </a:p>
          <a:p>
            <a:r>
              <a:rPr lang="ru-RU" dirty="0" smtClean="0"/>
              <a:t>Презентация: «Как звери готовятся к зиме»; </a:t>
            </a:r>
          </a:p>
          <a:p>
            <a:r>
              <a:rPr lang="ru-RU" dirty="0" smtClean="0"/>
              <a:t>Подведение итогов по результатам проекта; </a:t>
            </a:r>
          </a:p>
          <a:p>
            <a:r>
              <a:rPr lang="ru-RU" dirty="0" smtClean="0"/>
              <a:t>Сюжетно-ролевая игра: «Зоопарк» </a:t>
            </a:r>
          </a:p>
          <a:p>
            <a:r>
              <a:rPr lang="ru-RU" dirty="0" smtClean="0"/>
              <a:t>Презентация проекта: «Дикие звери» – делимся опытом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495</TotalTime>
  <Words>757</Words>
  <Application>Microsoft Office PowerPoint</Application>
  <PresentationFormat>Экран (4:3)</PresentationFormat>
  <Paragraphs>113</Paragraphs>
  <Slides>28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Тема Office</vt:lpstr>
      <vt:lpstr>Проект: «Дикие звери»</vt:lpstr>
      <vt:lpstr>Цель проекта:</vt:lpstr>
      <vt:lpstr>Используемые технологии: </vt:lpstr>
      <vt:lpstr>Презентация PowerPoint</vt:lpstr>
      <vt:lpstr>Актуальность проекта: </vt:lpstr>
      <vt:lpstr>Ожидаемый результат:</vt:lpstr>
      <vt:lpstr>Подготовительный этап:</vt:lpstr>
      <vt:lpstr>Основной этап:</vt:lpstr>
      <vt:lpstr>Заключительный этап:</vt:lpstr>
      <vt:lpstr>Интеграция проектной деятельности в образовательные области: </vt:lpstr>
      <vt:lpstr>Рассказы Веры Чаплиной:</vt:lpstr>
      <vt:lpstr>Коллаж: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«Дикие звери»</dc:title>
  <dc:creator>Андрей</dc:creator>
  <cp:lastModifiedBy>mishell-89</cp:lastModifiedBy>
  <cp:revision>50</cp:revision>
  <dcterms:created xsi:type="dcterms:W3CDTF">2014-12-16T17:38:50Z</dcterms:created>
  <dcterms:modified xsi:type="dcterms:W3CDTF">2020-03-30T09:53:15Z</dcterms:modified>
</cp:coreProperties>
</file>