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3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6" r:id="rId12"/>
    <p:sldId id="266" r:id="rId13"/>
    <p:sldId id="272" r:id="rId14"/>
    <p:sldId id="273" r:id="rId15"/>
    <p:sldId id="274" r:id="rId16"/>
    <p:sldId id="267" r:id="rId17"/>
    <p:sldId id="280" r:id="rId18"/>
    <p:sldId id="275" r:id="rId19"/>
    <p:sldId id="289" r:id="rId20"/>
    <p:sldId id="287" r:id="rId21"/>
    <p:sldId id="278" r:id="rId22"/>
    <p:sldId id="279" r:id="rId23"/>
    <p:sldId id="268" r:id="rId24"/>
    <p:sldId id="288" r:id="rId25"/>
    <p:sldId id="277" r:id="rId26"/>
    <p:sldId id="269" r:id="rId27"/>
    <p:sldId id="270" r:id="rId28"/>
    <p:sldId id="282" r:id="rId29"/>
    <p:sldId id="283" r:id="rId30"/>
    <p:sldId id="284" r:id="rId31"/>
    <p:sldId id="285" r:id="rId32"/>
    <p:sldId id="271" r:id="rId33"/>
    <p:sldId id="293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485" autoAdjust="0"/>
  </p:normalViewPr>
  <p:slideViewPr>
    <p:cSldViewPr>
      <p:cViewPr varScale="1">
        <p:scale>
          <a:sx n="105" d="100"/>
          <a:sy n="105" d="100"/>
        </p:scale>
        <p:origin x="171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A34F5A-8CC0-4514-8149-34928F769379}" type="datetimeFigureOut">
              <a:rPr lang="ru-RU" smtClean="0"/>
              <a:pPr/>
              <a:t>30.03.2020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FBB490-4CC5-41C4-A939-091D6E30DA4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FBB490-4CC5-41C4-A939-091D6E30DA48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FBB490-4CC5-41C4-A939-091D6E30DA48}" type="slidenum">
              <a:rPr lang="ru-RU" smtClean="0"/>
              <a:pPr/>
              <a:t>23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16053-2507-49FE-A04B-94DC69C3A44E}" type="datetimeFigureOut">
              <a:rPr lang="ru-RU" smtClean="0"/>
              <a:pPr/>
              <a:t>30.03.2020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8F3F8-BB66-4460-BCA0-D53178F5DA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2353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16053-2507-49FE-A04B-94DC69C3A44E}" type="datetimeFigureOut">
              <a:rPr lang="ru-RU" smtClean="0"/>
              <a:pPr/>
              <a:t>30.03.2020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8F3F8-BB66-4460-BCA0-D53178F5DA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107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16053-2507-49FE-A04B-94DC69C3A44E}" type="datetimeFigureOut">
              <a:rPr lang="ru-RU" smtClean="0"/>
              <a:pPr/>
              <a:t>30.03.2020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8F3F8-BB66-4460-BCA0-D53178F5DA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4063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16053-2507-49FE-A04B-94DC69C3A44E}" type="datetimeFigureOut">
              <a:rPr lang="ru-RU" smtClean="0"/>
              <a:pPr/>
              <a:t>30.03.2020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8F3F8-BB66-4460-BCA0-D53178F5DA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3025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16053-2507-49FE-A04B-94DC69C3A44E}" type="datetimeFigureOut">
              <a:rPr lang="ru-RU" smtClean="0"/>
              <a:pPr/>
              <a:t>30.03.2020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8F3F8-BB66-4460-BCA0-D53178F5DA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0013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16053-2507-49FE-A04B-94DC69C3A44E}" type="datetimeFigureOut">
              <a:rPr lang="ru-RU" smtClean="0"/>
              <a:pPr/>
              <a:t>30.03.2020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8F3F8-BB66-4460-BCA0-D53178F5DA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2132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16053-2507-49FE-A04B-94DC69C3A44E}" type="datetimeFigureOut">
              <a:rPr lang="ru-RU" smtClean="0"/>
              <a:pPr/>
              <a:t>30.03.2020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8F3F8-BB66-4460-BCA0-D53178F5DA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8011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16053-2507-49FE-A04B-94DC69C3A44E}" type="datetimeFigureOut">
              <a:rPr lang="ru-RU" smtClean="0"/>
              <a:pPr/>
              <a:t>30.03.2020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8F3F8-BB66-4460-BCA0-D53178F5DA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5364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16053-2507-49FE-A04B-94DC69C3A44E}" type="datetimeFigureOut">
              <a:rPr lang="ru-RU" smtClean="0"/>
              <a:pPr/>
              <a:t>30.03.2020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8F3F8-BB66-4460-BCA0-D53178F5DA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9879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16053-2507-49FE-A04B-94DC69C3A44E}" type="datetimeFigureOut">
              <a:rPr lang="ru-RU" smtClean="0"/>
              <a:pPr/>
              <a:t>30.03.2020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8F3F8-BB66-4460-BCA0-D53178F5DA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815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16053-2507-49FE-A04B-94DC69C3A44E}" type="datetimeFigureOut">
              <a:rPr lang="ru-RU" smtClean="0"/>
              <a:pPr/>
              <a:t>30.03.2020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8F3F8-BB66-4460-BCA0-D53178F5DA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2181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B16053-2507-49FE-A04B-94DC69C3A44E}" type="datetimeFigureOut">
              <a:rPr lang="ru-RU" smtClean="0"/>
              <a:pPr/>
              <a:t>30.03.2020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8F3F8-BB66-4460-BCA0-D53178F5DA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2871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35732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00B050"/>
                </a:solidFill>
              </a:rPr>
              <a:t>Крылатый, мохнатый, да масленый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928802"/>
            <a:ext cx="4000528" cy="1643074"/>
          </a:xfrm>
        </p:spPr>
        <p:txBody>
          <a:bodyPr>
            <a:normAutofit fontScale="92500" lnSpcReduction="20000"/>
          </a:bodyPr>
          <a:lstStyle/>
          <a:p>
            <a:pPr algn="l"/>
            <a:endParaRPr lang="ru-RU" sz="2200" dirty="0" smtClean="0">
              <a:solidFill>
                <a:srgbClr val="0070C0"/>
              </a:solidFill>
            </a:endParaRPr>
          </a:p>
          <a:p>
            <a:pPr algn="l"/>
            <a:r>
              <a:rPr lang="ru-RU" sz="2200" dirty="0" smtClean="0">
                <a:solidFill>
                  <a:srgbClr val="0070C0"/>
                </a:solidFill>
              </a:rPr>
              <a:t>Тип проекта: коллективный </a:t>
            </a:r>
          </a:p>
          <a:p>
            <a:pPr algn="l"/>
            <a:r>
              <a:rPr lang="ru-RU" sz="2200" dirty="0" smtClean="0">
                <a:solidFill>
                  <a:srgbClr val="0070C0"/>
                </a:solidFill>
              </a:rPr>
              <a:t>Вид проекта: творческий </a:t>
            </a:r>
          </a:p>
          <a:p>
            <a:pPr algn="l"/>
            <a:r>
              <a:rPr lang="ru-RU" sz="2200" dirty="0" smtClean="0">
                <a:solidFill>
                  <a:srgbClr val="0070C0"/>
                </a:solidFill>
              </a:rPr>
              <a:t>Продолжительность: 1 месяц  </a:t>
            </a:r>
          </a:p>
          <a:p>
            <a:pPr algn="l"/>
            <a:r>
              <a:rPr lang="ru-RU" sz="2200" dirty="0" smtClean="0">
                <a:solidFill>
                  <a:srgbClr val="0070C0"/>
                </a:solidFill>
              </a:rPr>
              <a:t>Срок реализации: март 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00562" y="5143512"/>
            <a:ext cx="44291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5429256" y="4714884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286380" y="4071942"/>
            <a:ext cx="34290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Руководитель проекта: Васильева Татьяна Геннадьевна </a:t>
            </a:r>
          </a:p>
          <a:p>
            <a:r>
              <a:rPr lang="ru-RU" dirty="0" smtClean="0"/>
              <a:t>воспитатель ГБДОУ д/с №115 </a:t>
            </a:r>
          </a:p>
          <a:p>
            <a:r>
              <a:rPr lang="ru-RU" dirty="0" smtClean="0"/>
              <a:t>компенсирующего вида</a:t>
            </a:r>
          </a:p>
          <a:p>
            <a:r>
              <a:rPr lang="ru-RU" dirty="0" smtClean="0"/>
              <a:t>Фрунзенского района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18585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Интеграция проектной деятельности в образовательные области:</a:t>
            </a:r>
            <a:endParaRPr lang="ru-RU" dirty="0">
              <a:solidFill>
                <a:srgbClr val="00B050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628650" y="1825625"/>
          <a:ext cx="7886700" cy="3082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86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6079">
                <a:tc>
                  <a:txBody>
                    <a:bodyPr/>
                    <a:lstStyle/>
                    <a:p>
                      <a:r>
                        <a:rPr lang="ru-RU" dirty="0" smtClean="0"/>
                        <a:t>Речевое</a:t>
                      </a:r>
                      <a:r>
                        <a:rPr lang="ru-RU" baseline="0" dirty="0" smtClean="0"/>
                        <a:t> развитие:</a:t>
                      </a:r>
                      <a:endParaRPr lang="ru-RU" dirty="0"/>
                    </a:p>
                  </a:txBody>
                  <a:tcPr marL="83018" marR="8301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170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dirty="0" smtClean="0"/>
                        <a:t>  Беседа: «Из чего и как пекут блины?»;</a:t>
                      </a:r>
                      <a:r>
                        <a:rPr lang="ru-RU" sz="2000" baseline="0" dirty="0" smtClean="0"/>
                        <a:t> 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aseline="0" dirty="0" smtClean="0"/>
                        <a:t>  Заучивание песенки блина: «Я блин – блинок, масленый бок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aseline="0" dirty="0" smtClean="0"/>
                        <a:t>  </a:t>
                      </a:r>
                      <a:r>
                        <a:rPr lang="ru-RU" sz="2000" baseline="0" dirty="0" err="1" smtClean="0"/>
                        <a:t>Потешки</a:t>
                      </a:r>
                      <a:r>
                        <a:rPr lang="ru-RU" sz="2000" baseline="0" dirty="0" smtClean="0"/>
                        <a:t> , </a:t>
                      </a:r>
                      <a:r>
                        <a:rPr lang="ru-RU" sz="2000" baseline="0" dirty="0" err="1" smtClean="0"/>
                        <a:t>заклички</a:t>
                      </a:r>
                      <a:r>
                        <a:rPr lang="ru-RU" sz="2000" baseline="0" dirty="0" smtClean="0"/>
                        <a:t>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aseline="0" dirty="0" smtClean="0"/>
                        <a:t>  Разыгрывание сказки по ролям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aseline="0" dirty="0" smtClean="0"/>
                        <a:t>  Составление сказки « Крылатый, мохнатый да масленый»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aseline="0" dirty="0" smtClean="0"/>
                        <a:t> Просмотр мультфильма: «Крылатый, мохнатый да масленый»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aseline="0" dirty="0" smtClean="0"/>
                        <a:t> Загадки о героях сказки;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ru-RU" baseline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ru-RU" dirty="0"/>
                    </a:p>
                  </a:txBody>
                  <a:tcPr marL="83018" marR="8301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ндрей\Documents\Фото10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42852"/>
            <a:ext cx="2072876" cy="2763835"/>
          </a:xfrm>
          <a:prstGeom prst="rect">
            <a:avLst/>
          </a:prstGeom>
          <a:noFill/>
        </p:spPr>
      </p:pic>
      <p:pic>
        <p:nvPicPr>
          <p:cNvPr id="5123" name="Picture 3" descr="C:\Users\Андрей\Documents\Фото10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714356"/>
            <a:ext cx="2143122" cy="2857496"/>
          </a:xfrm>
          <a:prstGeom prst="rect">
            <a:avLst/>
          </a:prstGeom>
          <a:noFill/>
        </p:spPr>
      </p:pic>
      <p:pic>
        <p:nvPicPr>
          <p:cNvPr id="5124" name="Picture 4" descr="C:\Users\Андрей\Documents\Фото105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1643050"/>
            <a:ext cx="2608661" cy="3478215"/>
          </a:xfrm>
          <a:prstGeom prst="rect">
            <a:avLst/>
          </a:prstGeom>
          <a:noFill/>
        </p:spPr>
      </p:pic>
      <p:pic>
        <p:nvPicPr>
          <p:cNvPr id="5125" name="Picture 5" descr="C:\Users\Андрей\Documents\Фото105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2857496"/>
            <a:ext cx="2394347" cy="319246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214810" y="642918"/>
            <a:ext cx="4572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Подбор литературы </a:t>
            </a:r>
          </a:p>
          <a:p>
            <a:r>
              <a:rPr lang="ru-RU" dirty="0" smtClean="0"/>
              <a:t>- Сказка в разных вариантах издания.</a:t>
            </a:r>
            <a:endParaRPr lang="ru-RU" dirty="0"/>
          </a:p>
        </p:txBody>
      </p:sp>
      <p:pic>
        <p:nvPicPr>
          <p:cNvPr id="5126" name="Picture 6" descr="C:\Users\Андрей\Documents\Фото105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43702" y="3857628"/>
            <a:ext cx="1982785" cy="26437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317852" y="811084"/>
            <a:ext cx="86868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28650" y="1825625"/>
          <a:ext cx="7886700" cy="1887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86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Познавательное развитие:</a:t>
                      </a:r>
                    </a:p>
                  </a:txBody>
                  <a:tcPr marL="83018" marR="8301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dirty="0" smtClean="0"/>
                        <a:t>Д/И « </a:t>
                      </a:r>
                      <a:r>
                        <a:rPr lang="ru-RU" sz="2000" dirty="0" err="1" smtClean="0"/>
                        <a:t>Танграм</a:t>
                      </a:r>
                      <a:r>
                        <a:rPr lang="ru-RU" sz="2000" dirty="0" smtClean="0"/>
                        <a:t>» ( лиса, воробей);</a:t>
                      </a:r>
                      <a:r>
                        <a:rPr lang="ru-RU" sz="2000" baseline="0" dirty="0" smtClean="0"/>
                        <a:t>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aseline="0" dirty="0" smtClean="0"/>
                        <a:t>Кубики по сказке (12 частей)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aseline="0" dirty="0" smtClean="0"/>
                        <a:t>Лабиринты по сказке: «Крылатый, мохнатый да масленый»;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aseline="0" dirty="0" smtClean="0"/>
                        <a:t>Разрезные картинки (соотнесение цифры и буквы);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ru-RU" dirty="0"/>
                    </a:p>
                  </a:txBody>
                  <a:tcPr marL="83018" marR="8301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14810" y="500042"/>
            <a:ext cx="4143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Лабиринт по сказке: «Кто чем занят?»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072066" y="642918"/>
            <a:ext cx="335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Д/И «Разрезные картинки»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00298" y="4929198"/>
            <a:ext cx="6215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Кубики по сказке: «Крылатый, мохнатый да масленый» </a:t>
            </a:r>
          </a:p>
          <a:p>
            <a:r>
              <a:rPr lang="ru-RU" dirty="0" smtClean="0"/>
              <a:t>(12 частей)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28650" y="1825625"/>
          <a:ext cx="7886700" cy="4424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86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Художественно-эстетическое развитие:</a:t>
                      </a:r>
                      <a:endParaRPr lang="ru-RU" dirty="0"/>
                    </a:p>
                  </a:txBody>
                  <a:tcPr marL="83018" marR="8301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dirty="0" smtClean="0"/>
                        <a:t>  Изготовление макета по сказке «Крылатый, мохнатый да масленый»;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dirty="0" smtClean="0"/>
                        <a:t>  Сюжетное рисование персонажей сказки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dirty="0" smtClean="0"/>
                        <a:t>  Лепка блинов из соленого теста,</a:t>
                      </a:r>
                      <a:r>
                        <a:rPr lang="ru-RU" sz="2000" baseline="0" dirty="0" smtClean="0"/>
                        <a:t> разрисовать блины;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aseline="0" dirty="0" smtClean="0"/>
                        <a:t>  Изготовление масок и элементов костюмов, для драматизации сказки.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aseline="0" dirty="0" smtClean="0"/>
                        <a:t> </a:t>
                      </a:r>
                      <a:r>
                        <a:rPr lang="ru-RU" sz="2000" dirty="0" smtClean="0"/>
                        <a:t> Слушание и обыгрывание русской – народной мелодии: «Ложкари» (Народные наигрыши)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dirty="0" smtClean="0"/>
                        <a:t>  Этюд:»Воробушки и лиса»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dirty="0" smtClean="0"/>
                        <a:t>  Этюд «Мышонок» (Развитие выразительности мимики и жеста)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dirty="0" smtClean="0"/>
                        <a:t>  Хороводная игра:</a:t>
                      </a:r>
                      <a:r>
                        <a:rPr lang="ru-RU" sz="2000" baseline="0" dirty="0" smtClean="0"/>
                        <a:t> «Бабушка и блин» </a:t>
                      </a:r>
                      <a:endParaRPr lang="ru-RU" sz="200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ru-RU" sz="200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ru-RU" sz="2000" dirty="0"/>
                    </a:p>
                  </a:txBody>
                  <a:tcPr marL="83018" marR="8301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4414" y="642918"/>
            <a:ext cx="7072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Макет по сказке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57752" y="1571612"/>
            <a:ext cx="371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Оригами: «Воробей крылатый»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071538" y="4214818"/>
            <a:ext cx="2928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Сюжетное рисование по сказке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7158" y="3643314"/>
            <a:ext cx="407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Лепка: «Блинчики» (солёное тесто)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47160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B050"/>
                </a:solidFill>
              </a:rPr>
              <a:t>Участники проекта: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2200" dirty="0" smtClean="0"/>
              <a:t>дети старшей группы №1, </a:t>
            </a:r>
            <a:br>
              <a:rPr lang="ru-RU" sz="2200" dirty="0" smtClean="0"/>
            </a:br>
            <a:r>
              <a:rPr lang="ru-RU" sz="2200" dirty="0" smtClean="0"/>
              <a:t>воспитатели, специалисты, родители.</a:t>
            </a:r>
            <a:endParaRPr lang="ru-RU" sz="2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000240"/>
            <a:ext cx="8686800" cy="4079885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B050"/>
                </a:solidFill>
              </a:rPr>
              <a:t>Цель проекта: </a:t>
            </a:r>
          </a:p>
          <a:p>
            <a:pPr>
              <a:buNone/>
            </a:pPr>
            <a:r>
              <a:rPr lang="ru-RU" sz="2000" dirty="0" smtClean="0"/>
              <a:t>      Создать оптимальные условия для развития творческой личности ребенка, через развитие интереса к литературе и воспитание любви к  русской народной сказке.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C:\Users\Андрей\Documents\Фото10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190602" y="-547716"/>
            <a:ext cx="5000660" cy="666754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28794" y="5715016"/>
            <a:ext cx="6643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Коллективная работа по сказке в технике: «</a:t>
            </a:r>
            <a:r>
              <a:rPr lang="ru-RU" dirty="0" err="1" smtClean="0"/>
              <a:t>Квиллинг</a:t>
            </a:r>
            <a:r>
              <a:rPr lang="ru-RU" dirty="0" smtClean="0"/>
              <a:t>»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786454"/>
            <a:ext cx="5072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Этюд : «Мышонок» (индивидуальная работа) – выразительность мимики и жеста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2844" y="4857760"/>
            <a:ext cx="3643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Русская народная мелодия: «Ложкари»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28650" y="1825625"/>
          <a:ext cx="7886700" cy="1079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86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Социально-личностное развитие:</a:t>
                      </a:r>
                      <a:endParaRPr lang="ru-RU" dirty="0"/>
                    </a:p>
                  </a:txBody>
                  <a:tcPr marL="83018" marR="8301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  Беседа по сказке, выводы.</a:t>
                      </a:r>
                      <a:r>
                        <a:rPr lang="ru-RU" baseline="0" dirty="0" smtClean="0"/>
                        <a:t>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baseline="0" dirty="0" smtClean="0"/>
                        <a:t>  Изготовление книжек  (родители с детьми)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baseline="0" dirty="0" smtClean="0"/>
                        <a:t>  Театрализация сказки </a:t>
                      </a:r>
                      <a:endParaRPr lang="ru-RU" dirty="0"/>
                    </a:p>
                  </a:txBody>
                  <a:tcPr marL="83018" marR="8301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571480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Сказка на </a:t>
            </a:r>
            <a:r>
              <a:rPr lang="ru-RU" dirty="0" err="1" smtClean="0"/>
              <a:t>фланелегафе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643438" y="4143380"/>
            <a:ext cx="407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БИ – БА - БО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8596" y="5357826"/>
            <a:ext cx="4929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Изготовление книжек детьми и их родителями</a:t>
            </a: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28650" y="1825625"/>
          <a:ext cx="7886700" cy="1079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86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Физическое развитие:</a:t>
                      </a:r>
                      <a:endParaRPr lang="ru-RU" dirty="0"/>
                    </a:p>
                  </a:txBody>
                  <a:tcPr marL="83018" marR="8301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  Подвижная игра:</a:t>
                      </a:r>
                      <a:r>
                        <a:rPr lang="ru-RU" baseline="0" dirty="0" smtClean="0"/>
                        <a:t> «Воробушки и лиса»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baseline="0" dirty="0" smtClean="0"/>
                        <a:t> Хоровод: «Как на масленой неделе»  </a:t>
                      </a:r>
                    </a:p>
                    <a:p>
                      <a:endParaRPr lang="ru-RU" dirty="0"/>
                    </a:p>
                  </a:txBody>
                  <a:tcPr marL="83018" marR="8301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8578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Коррекционная работа: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28650" y="1825625"/>
          <a:ext cx="7886700" cy="43513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86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b="1" dirty="0" err="1" smtClean="0">
                          <a:solidFill>
                            <a:srgbClr val="C00000"/>
                          </a:solidFill>
                        </a:rPr>
                        <a:t>Коррекционно</a:t>
                      </a:r>
                      <a:r>
                        <a:rPr lang="ru-RU" sz="2000" b="1" dirty="0" smtClean="0">
                          <a:solidFill>
                            <a:srgbClr val="C00000"/>
                          </a:solidFill>
                        </a:rPr>
                        <a:t> – педагогическая работа по развитию зрительного восприятия при реализации проекта проводилась по трем направлениям: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1. развитие ориентировочно – поисковой функции зрительной деятельности;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2. развитие информационно – познавательной </a:t>
                      </a:r>
                      <a:r>
                        <a:rPr lang="ru-RU" dirty="0" err="1" smtClean="0"/>
                        <a:t>функциизрительной</a:t>
                      </a:r>
                      <a:r>
                        <a:rPr lang="ru-RU" dirty="0" smtClean="0"/>
                        <a:t> деятельности;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3. развитие регулирующей и контролирующей функции зрительной деятельности.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 marL="83018" marR="8301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Общие программные задачи для всех разделов коррекционной работы: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baseline="0" dirty="0" smtClean="0"/>
                        <a:t>- Обогащение чувственного опыта.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baseline="0" dirty="0" smtClean="0"/>
                        <a:t>-</a:t>
                      </a:r>
                      <a:r>
                        <a:rPr lang="ru-RU" dirty="0" smtClean="0"/>
                        <a:t> Формирование зрительных </a:t>
                      </a:r>
                      <a:r>
                        <a:rPr lang="ru-RU" dirty="0" err="1" smtClean="0"/>
                        <a:t>предтсавлений</a:t>
                      </a:r>
                      <a:r>
                        <a:rPr lang="ru-RU" dirty="0" smtClean="0"/>
                        <a:t> – как образов памяти (пространственных, сенсорных, предметных, экспрессивных). 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dirty="0" smtClean="0"/>
                        <a:t>--</a:t>
                      </a:r>
                      <a:r>
                        <a:rPr lang="ru-RU" baseline="0" dirty="0" smtClean="0"/>
                        <a:t> Формирование умений и навыков сенсорно – </a:t>
                      </a:r>
                      <a:r>
                        <a:rPr lang="ru-RU" baseline="0" dirty="0" err="1" smtClean="0"/>
                        <a:t>перцептивной</a:t>
                      </a:r>
                      <a:r>
                        <a:rPr lang="ru-RU" baseline="0" dirty="0" smtClean="0"/>
                        <a:t> деятельности. 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baseline="0" dirty="0" smtClean="0"/>
                        <a:t>-- Развитие свойств зрительного восприятия и психических функций, обеспечивающих компенсацию трудностей зрительного отражения при нарушениях зрения. 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baseline="0" dirty="0" smtClean="0"/>
                        <a:t>-- Развитие и активация речи детей в процессе чувственного отражения ими окружающей действительности.</a:t>
                      </a:r>
                      <a:endParaRPr lang="ru-RU" dirty="0"/>
                    </a:p>
                  </a:txBody>
                  <a:tcPr marL="83018" marR="8301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357686" y="1000108"/>
            <a:ext cx="4643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«Составь картинку» - развитие зрительного внимания, пространственного мышления.</a:t>
            </a: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71472" y="4929198"/>
            <a:ext cx="52149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«Составь эмоцию, соответствующую настроению героя сказки» - знакомство с эмоциями и мимикой.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Актуальность проекта: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720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   Актуальность проекта состоит в том, что он сочетает в себе средства и способы развития творческих и речевых способностей ребенка. Можно утверждать, что Театрализованная деятельность является источником развития чувств, глубоких переживаний и открытий ребёнка, приобщает его к духовным ценностям. В игре незаметно активизируется словарь ребёнка, совершенствуется звуковая культура речи, её интонационный строй, диалогическая речь, её грамматический строй.</a:t>
            </a:r>
            <a:endParaRPr lang="ru-RU" sz="20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8596" y="4214818"/>
            <a:ext cx="39290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«Собери картинку к сказке» - развитие </a:t>
            </a:r>
            <a:r>
              <a:rPr lang="ru-RU" dirty="0" err="1" smtClean="0"/>
              <a:t>аналитико</a:t>
            </a:r>
            <a:r>
              <a:rPr lang="ru-RU" dirty="0" smtClean="0"/>
              <a:t>–синтетической деятельности, совершенствование соотносящих действий.</a:t>
            </a: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072066" y="4286256"/>
            <a:ext cx="3857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«Пройди лабиринт» – развитие зрительно-моторной координации</a:t>
            </a:r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28650" y="1825625"/>
          <a:ext cx="7886700" cy="2034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86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Коррекционно</a:t>
                      </a:r>
                      <a:r>
                        <a:rPr lang="ru-RU" dirty="0" smtClean="0"/>
                        <a:t> – педагогическая работа по развитию речи при реализации проекта </a:t>
                      </a:r>
                      <a:r>
                        <a:rPr lang="ru-RU" baseline="0" dirty="0" smtClean="0"/>
                        <a:t> проводилась по следующим направлениям: 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ru-RU" dirty="0"/>
                    </a:p>
                  </a:txBody>
                  <a:tcPr marL="83018" marR="8301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baseline="0" dirty="0" smtClean="0"/>
                        <a:t>Формирование правильного звукопроизношения.;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baseline="0" dirty="0" smtClean="0"/>
                        <a:t>Развитие </a:t>
                      </a:r>
                      <a:r>
                        <a:rPr lang="ru-RU" baseline="0" dirty="0" err="1" smtClean="0"/>
                        <a:t>общеречевых</a:t>
                      </a:r>
                      <a:r>
                        <a:rPr lang="ru-RU" baseline="0" dirty="0" smtClean="0"/>
                        <a:t> навыков;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baseline="0" dirty="0" smtClean="0"/>
                        <a:t>Развитие фонематического анализа и синтеза, обучение элементам грамоты;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baseline="0" dirty="0" smtClean="0"/>
                        <a:t>Развитие связной, грамматически правильной речи и коммуникативных навыков;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baseline="0" dirty="0" smtClean="0"/>
                        <a:t>Развитие мелкой моторики.</a:t>
                      </a:r>
                    </a:p>
                    <a:p>
                      <a:endParaRPr lang="ru-RU" dirty="0"/>
                    </a:p>
                  </a:txBody>
                  <a:tcPr marL="83018" marR="8301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2000240"/>
            <a:ext cx="65008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Спасибо за внимание</a:t>
            </a:r>
            <a:endParaRPr lang="ru-RU" sz="4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Ожидаемый результат: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000" dirty="0" smtClean="0"/>
              <a:t>Развитие творческой активности детей, освоение детьми старшего дошкольного возраста различных видов творчества; 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Обогащение словаря детей, совершенствование диалогической речи, использование в речи разнообразных языковых средств;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Формирование коммуникативных способностей.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143240" y="2214554"/>
            <a:ext cx="307183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Направления реализации проекта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714356"/>
            <a:ext cx="257176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Речевое развитие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215074" y="785794"/>
            <a:ext cx="271464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Познавательное развитие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3571876"/>
            <a:ext cx="2643206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Социально – коммуникативное  развитие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357950" y="3500438"/>
            <a:ext cx="2643206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Физическое развитие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000628" y="4714884"/>
            <a:ext cx="257176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Художественно – эстетическое развитие</a:t>
            </a:r>
            <a:endParaRPr lang="ru-RU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 rot="16200000" flipV="1">
            <a:off x="1946653" y="1339438"/>
            <a:ext cx="1000132" cy="17502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 flipH="1" flipV="1">
            <a:off x="6375810" y="1482315"/>
            <a:ext cx="928694" cy="15359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5" idx="1"/>
          </p:cNvCxnSpPr>
          <p:nvPr/>
        </p:nvCxnSpPr>
        <p:spPr>
          <a:xfrm rot="10800000" flipV="1">
            <a:off x="1643042" y="2714620"/>
            <a:ext cx="1500198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5" idx="2"/>
            <a:endCxn id="11" idx="0"/>
          </p:cNvCxnSpPr>
          <p:nvPr/>
        </p:nvCxnSpPr>
        <p:spPr>
          <a:xfrm rot="16200000" flipH="1">
            <a:off x="4732735" y="3161107"/>
            <a:ext cx="1500198" cy="16073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5" idx="3"/>
            <a:endCxn id="10" idx="0"/>
          </p:cNvCxnSpPr>
          <p:nvPr/>
        </p:nvCxnSpPr>
        <p:spPr>
          <a:xfrm>
            <a:off x="6215074" y="2714620"/>
            <a:ext cx="1464479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1643042" y="4786322"/>
            <a:ext cx="2643206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Коррекционная работа</a:t>
            </a:r>
            <a:endParaRPr lang="ru-RU" dirty="0"/>
          </a:p>
        </p:txBody>
      </p:sp>
      <p:cxnSp>
        <p:nvCxnSpPr>
          <p:cNvPr id="21" name="Прямая со стрелкой 20"/>
          <p:cNvCxnSpPr>
            <a:stCxn id="5" idx="2"/>
            <a:endCxn id="18" idx="0"/>
          </p:cNvCxnSpPr>
          <p:nvPr/>
        </p:nvCxnSpPr>
        <p:spPr>
          <a:xfrm rot="5400000">
            <a:off x="3036083" y="3143248"/>
            <a:ext cx="1571636" cy="17145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Этапы реализации проекта: 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Подготовительный </a:t>
            </a:r>
          </a:p>
          <a:p>
            <a:r>
              <a:rPr lang="ru-RU" dirty="0" smtClean="0"/>
              <a:t>Основной </a:t>
            </a:r>
          </a:p>
          <a:p>
            <a:r>
              <a:rPr lang="ru-RU" dirty="0" smtClean="0"/>
              <a:t>Заключительный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Подготовительный этап: 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</a:t>
            </a:r>
          </a:p>
          <a:p>
            <a:r>
              <a:rPr lang="ru-RU" sz="2000" dirty="0" smtClean="0"/>
              <a:t>Определение темы проекта, анализ проблемы</a:t>
            </a:r>
          </a:p>
          <a:p>
            <a:r>
              <a:rPr lang="ru-RU" sz="2000" dirty="0" smtClean="0"/>
              <a:t>Уточнение имеющейся информации, обсуждение задания.</a:t>
            </a:r>
          </a:p>
          <a:p>
            <a:r>
              <a:rPr lang="ru-RU" sz="2000" dirty="0" smtClean="0"/>
              <a:t>Подбор материала и изучение литературы по теме.</a:t>
            </a:r>
          </a:p>
          <a:p>
            <a:r>
              <a:rPr lang="ru-RU" sz="2000" dirty="0" smtClean="0"/>
              <a:t>Выбор мероприятий</a:t>
            </a:r>
          </a:p>
          <a:p>
            <a:r>
              <a:rPr lang="ru-RU" sz="2000" dirty="0" smtClean="0"/>
              <a:t>Распределение обязанностей каждого из участников проекта.</a:t>
            </a:r>
          </a:p>
          <a:p>
            <a:r>
              <a:rPr lang="ru-RU" sz="2000" dirty="0" smtClean="0"/>
              <a:t>Работа с родителями по подбору материала для тематических выставок.</a:t>
            </a:r>
          </a:p>
          <a:p>
            <a:pPr>
              <a:buNone/>
            </a:pPr>
            <a:endParaRPr lang="ru-RU" sz="20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Основной этап: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Работа с детьми: сбор информации по сказке, тематические беседы, обогащение развивающей среды в группе, </a:t>
            </a:r>
            <a:r>
              <a:rPr lang="ru-RU" sz="2000" dirty="0" err="1" smtClean="0"/>
              <a:t>коррекционно</a:t>
            </a:r>
            <a:r>
              <a:rPr lang="ru-RU" sz="2000" dirty="0" smtClean="0"/>
              <a:t>– развивающие занятия, проведение подвижных, театрализованных, дидактических и сюжетно - ролевых игр, организация самостоятельной деятельности детей, чтение художественной литературы и просмотр мультфильмов, организация выставок   </a:t>
            </a:r>
          </a:p>
          <a:p>
            <a:endParaRPr lang="ru-RU" sz="2000" dirty="0" smtClean="0"/>
          </a:p>
          <a:p>
            <a:r>
              <a:rPr lang="ru-RU" sz="2000" dirty="0" smtClean="0"/>
              <a:t>Взаимодействие с родителями: информационные буклеты, беседы о проделанной работе с детьми, рекомендации по ознакомлению с необходимой литературой, консультации по созданию выставок, альбомов, презентаций на основе совместного творчества с детьми, участие в изготовлении книги.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Заключительный этап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Обобщение и систематизация проведённой работы.</a:t>
            </a:r>
          </a:p>
          <a:p>
            <a:r>
              <a:rPr lang="ru-RU" sz="2400" dirty="0" smtClean="0"/>
              <a:t>Выставка совместных работ взрослых и детей.</a:t>
            </a:r>
          </a:p>
          <a:p>
            <a:r>
              <a:rPr lang="ru-RU" sz="2400" dirty="0" smtClean="0"/>
              <a:t>Презентация макета</a:t>
            </a:r>
          </a:p>
          <a:p>
            <a:r>
              <a:rPr lang="ru-RU" sz="2400" dirty="0" smtClean="0"/>
              <a:t>Презентация книги  (фото и коллажи).</a:t>
            </a:r>
          </a:p>
          <a:p>
            <a:r>
              <a:rPr lang="ru-RU" sz="2400" dirty="0" smtClean="0"/>
              <a:t>Драматизация сказки.</a:t>
            </a:r>
          </a:p>
          <a:p>
            <a:r>
              <a:rPr lang="ru-RU" sz="2400" dirty="0" smtClean="0"/>
              <a:t>Подведение итогов по результатам проекта.</a:t>
            </a:r>
          </a:p>
          <a:p>
            <a:r>
              <a:rPr lang="ru-RU" sz="2400" dirty="0" smtClean="0"/>
              <a:t>Презентация проекта «Крылатый, мохнатый да масленый» - делимся опытом</a:t>
            </a:r>
            <a:endParaRPr lang="ru-RU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902</TotalTime>
  <Words>946</Words>
  <Application>Microsoft Office PowerPoint</Application>
  <PresentationFormat>Экран (4:3)</PresentationFormat>
  <Paragraphs>123</Paragraphs>
  <Slides>33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8" baseType="lpstr">
      <vt:lpstr>Arial</vt:lpstr>
      <vt:lpstr>Calibri</vt:lpstr>
      <vt:lpstr>Calibri Light</vt:lpstr>
      <vt:lpstr>Wingdings</vt:lpstr>
      <vt:lpstr>Тема Office</vt:lpstr>
      <vt:lpstr>Крылатый, мохнатый, да масленый</vt:lpstr>
      <vt:lpstr>Участники проекта: дети старшей группы №1,  воспитатели, специалисты, родители.</vt:lpstr>
      <vt:lpstr>Актуальность проекта:</vt:lpstr>
      <vt:lpstr>Ожидаемый результат:</vt:lpstr>
      <vt:lpstr>Презентация PowerPoint</vt:lpstr>
      <vt:lpstr>Этапы реализации проекта: </vt:lpstr>
      <vt:lpstr>Подготовительный этап: </vt:lpstr>
      <vt:lpstr>Основной этап:</vt:lpstr>
      <vt:lpstr>Заключительный этап</vt:lpstr>
      <vt:lpstr>Интеграция проектной деятельности в образовательные области: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Коррекционная работа: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Крылатый, мохнатый да масляный</dc:title>
  <dc:creator>Андрей</dc:creator>
  <cp:lastModifiedBy>mishell-89</cp:lastModifiedBy>
  <cp:revision>98</cp:revision>
  <dcterms:created xsi:type="dcterms:W3CDTF">2015-02-04T18:50:33Z</dcterms:created>
  <dcterms:modified xsi:type="dcterms:W3CDTF">2020-03-30T09:46:42Z</dcterms:modified>
</cp:coreProperties>
</file>