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74" r:id="rId8"/>
    <p:sldId id="266" r:id="rId9"/>
    <p:sldId id="267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6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89B75-E82B-4E5F-8FEA-AE5AE29624CC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4"/>
            <a:ext cx="7772400" cy="3071833"/>
          </a:xfrm>
          <a:scene3d>
            <a:camera prst="orthographicFront"/>
            <a:lightRig rig="threePt" dir="t"/>
          </a:scene3d>
          <a:sp3d>
            <a:bevelB/>
          </a:sp3d>
        </p:spPr>
        <p:txBody>
          <a:bodyPr>
            <a:normAutofit/>
          </a:bodyPr>
          <a:lstStyle/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Метод</a:t>
            </a:r>
            <a:b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модерации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логотип школы ДИАЛОГ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0648"/>
            <a:ext cx="2400000" cy="2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0648"/>
            <a:ext cx="2808312" cy="187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7"/>
          <a:stretch/>
        </p:blipFill>
        <p:spPr bwMode="auto">
          <a:xfrm>
            <a:off x="611560" y="2135033"/>
            <a:ext cx="2952750" cy="2037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137102"/>
            <a:ext cx="3700514" cy="208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Модерация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обеспечивает: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10000"/>
              </a:lnSpc>
              <a:buClr>
                <a:srgbClr val="3400C6"/>
              </a:buCl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условия для максимальной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активизации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участников и вовлечение их в обсуждение проблемы </a:t>
            </a:r>
          </a:p>
          <a:p>
            <a:pPr algn="just">
              <a:lnSpc>
                <a:spcPct val="110000"/>
              </a:lnSpc>
              <a:buClr>
                <a:srgbClr val="3400C6"/>
              </a:buCl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коммуникативную деятельность, гарантируя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включение каждого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поиск и выбор решения</a:t>
            </a:r>
          </a:p>
          <a:p>
            <a:pPr algn="just">
              <a:lnSpc>
                <a:spcPct val="115000"/>
              </a:lnSpc>
              <a:buClr>
                <a:srgbClr val="3400C6"/>
              </a:buCl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нейтрализацию или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снижение эмоционального напряжения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при обсуждении   животрепещущих проблем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0000"/>
              </a:lnSpc>
              <a:buClr>
                <a:srgbClr val="3400C6"/>
              </a:buClr>
              <a:buSzPct val="150000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оперативность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выработке вариантов решений и достижении согласия в выборе оптимального решения</a:t>
            </a:r>
          </a:p>
          <a:p>
            <a:pPr algn="just">
              <a:lnSpc>
                <a:spcPct val="110000"/>
              </a:lnSpc>
              <a:buClr>
                <a:srgbClr val="3400C6"/>
              </a:buClr>
              <a:buSzPct val="150000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логичное завершение обсуждения проблемы составлением плана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конкретных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действий </a:t>
            </a:r>
          </a:p>
          <a:p>
            <a:pPr algn="just">
              <a:lnSpc>
                <a:spcPct val="110000"/>
              </a:lnSpc>
              <a:buClr>
                <a:srgbClr val="3400C6"/>
              </a:buClr>
              <a:buSzPct val="150000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всем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участникам почувствовать свой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вклад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выработку решения и принять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персональную ответственность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за реализацию принятых решений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 flipH="1" flipV="1">
            <a:off x="1118170" y="2967335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Модерация</a:t>
            </a:r>
            <a:endParaRPr lang="ru-RU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31640" y="2852936"/>
            <a:ext cx="7355160" cy="3273227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Модерация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образовательная технология интерактивного обучения.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Модерация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57691"/>
          </a:xfrm>
        </p:spPr>
        <p:txBody>
          <a:bodyPr anchor="ctr"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Font typeface="Wingdings" pitchFamily="2" charset="2"/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–</a:t>
            </a:r>
            <a:r>
              <a:rPr lang="ru-RU" sz="3600" b="1" dirty="0" smtClean="0">
                <a:latin typeface="Times New Roman" pitchFamily="18" charset="0"/>
              </a:rPr>
              <a:t>эффективная технология, которая позволяет значительно повысить результативность и качество образовательного процесса, посредством организации коллективной работы обучающихся в малых группах.</a:t>
            </a:r>
            <a:endParaRPr lang="de-DE" sz="3600" b="1" dirty="0" smtClean="0">
              <a:latin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метода </a:t>
            </a:r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модерации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 anchor="t"/>
          <a:lstStyle/>
          <a:p>
            <a:pPr algn="ctr"/>
            <a:r>
              <a:rPr lang="ru-RU" b="1" dirty="0" smtClean="0">
                <a:effectLst/>
                <a:latin typeface="Times New Roman" pitchFamily="18" charset="0"/>
              </a:rPr>
              <a:t>развитие способности обучающихся  к самостоятельному и ответственному решению вопросов, проблем</a:t>
            </a:r>
          </a:p>
          <a:p>
            <a:pPr algn="ctr"/>
            <a:endParaRPr lang="ru-RU" b="1" dirty="0" smtClean="0">
              <a:effectLst/>
              <a:latin typeface="Times New Roman" pitchFamily="18" charset="0"/>
            </a:endParaRPr>
          </a:p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2050" name="Picture 2" descr="C:\Users\user\Desktop\док. на аттестацию\Дашиева Д.Н\7 класс Бур. обряд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63" r="14836" b="71057"/>
          <a:stretch/>
        </p:blipFill>
        <p:spPr bwMode="auto">
          <a:xfrm>
            <a:off x="755576" y="4062627"/>
            <a:ext cx="2966225" cy="198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user\AppData\Local\Microsoft\Windows\Temporary Internet Files\Content.Word\received_377502849376736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62627"/>
            <a:ext cx="3132455" cy="2071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Цель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применения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модерации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effectLst/>
                <a:latin typeface="Times New Roman" pitchFamily="18" charset="0"/>
              </a:rPr>
              <a:t>эффективное управление группой во время  занятия;</a:t>
            </a:r>
          </a:p>
          <a:p>
            <a:pPr algn="just"/>
            <a:r>
              <a:rPr lang="ru-RU" dirty="0" smtClean="0">
                <a:effectLst/>
                <a:latin typeface="Times New Roman" pitchFamily="18" charset="0"/>
              </a:rPr>
              <a:t>максимально полное вовлечение всех обучающихся в образовательный процесс; </a:t>
            </a:r>
          </a:p>
          <a:p>
            <a:pPr algn="just"/>
            <a:r>
              <a:rPr lang="ru-RU" dirty="0" smtClean="0">
                <a:effectLst/>
                <a:latin typeface="Times New Roman" pitchFamily="18" charset="0"/>
              </a:rPr>
              <a:t>поддержание высокой познавательной активности обучающихся на протяжении всего занятия;</a:t>
            </a:r>
          </a:p>
          <a:p>
            <a:pPr algn="just"/>
            <a:r>
              <a:rPr lang="ru-RU" dirty="0" smtClean="0">
                <a:effectLst/>
                <a:latin typeface="Times New Roman" pitchFamily="18" charset="0"/>
              </a:rPr>
              <a:t>гарантированное достижение целей занятия.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</a:t>
            </a:r>
            <a:r>
              <a:rPr lang="ru-RU" sz="4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модерации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2324" y="1511453"/>
            <a:ext cx="8229600" cy="301345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b="1" i="1" dirty="0" smtClean="0">
                <a:latin typeface="Times New Roman" pitchFamily="18" charset="0"/>
              </a:rPr>
              <a:t>Систематичность;</a:t>
            </a:r>
            <a:endParaRPr lang="ru-RU" i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b="1" i="1" dirty="0" smtClean="0">
                <a:latin typeface="Times New Roman" pitchFamily="18" charset="0"/>
              </a:rPr>
              <a:t>Структурированность;</a:t>
            </a:r>
            <a:endParaRPr lang="ru-RU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b="1" i="1" dirty="0" smtClean="0">
                <a:latin typeface="Times New Roman" pitchFamily="18" charset="0"/>
              </a:rPr>
              <a:t>Прозрачность;</a:t>
            </a:r>
            <a:endParaRPr lang="ru-RU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spcAft>
                <a:spcPts val="1200"/>
              </a:spcAft>
            </a:pPr>
            <a:r>
              <a:rPr lang="ru-RU" b="1" i="1" dirty="0" smtClean="0">
                <a:latin typeface="Times New Roman" pitchFamily="18" charset="0"/>
              </a:rPr>
              <a:t>Комплексность.</a:t>
            </a:r>
            <a:endParaRPr lang="ru-RU" b="1" dirty="0" smtClean="0">
              <a:latin typeface="Times New Roman" pitchFamily="18" charset="0"/>
            </a:endParaRPr>
          </a:p>
        </p:txBody>
      </p:sp>
      <p:pic>
        <p:nvPicPr>
          <p:cNvPr id="7" name="Рисунок 6" descr="C:\Users\user\Desktop\зам. по науке\школьн проект  Селенга Байкал\2 полугодие\Слет в г. Сухэбатор 1-3 марта\фото Сухэбатор 1-3 марта 2018г\20180302_10274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861048"/>
            <a:ext cx="4248472" cy="2264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М</a:t>
            </a:r>
            <a:r>
              <a:rPr lang="ru-RU" b="1" dirty="0" smtClean="0">
                <a:solidFill>
                  <a:srgbClr val="C00000"/>
                </a:solidFill>
              </a:rPr>
              <a:t>етоды </a:t>
            </a:r>
            <a:r>
              <a:rPr lang="ru-RU" b="1" dirty="0">
                <a:solidFill>
                  <a:srgbClr val="C00000"/>
                </a:solidFill>
              </a:rPr>
              <a:t>и техники модерации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«Мозговой штурм</a:t>
            </a:r>
            <a:r>
              <a:rPr lang="ru-RU" b="1" dirty="0" smtClean="0"/>
              <a:t>»</a:t>
            </a:r>
          </a:p>
          <a:p>
            <a:r>
              <a:rPr lang="ru-RU" b="1" dirty="0"/>
              <a:t>«Карточный опрос» </a:t>
            </a:r>
            <a:endParaRPr lang="ru-RU" b="1" dirty="0" smtClean="0"/>
          </a:p>
          <a:p>
            <a:r>
              <a:rPr lang="ru-RU" b="1" dirty="0"/>
              <a:t>М</a:t>
            </a:r>
            <a:r>
              <a:rPr lang="ru-RU" b="1" dirty="0" smtClean="0"/>
              <a:t>етод </a:t>
            </a:r>
            <a:r>
              <a:rPr lang="ru-RU" b="1" dirty="0"/>
              <a:t>«корней дерева</a:t>
            </a:r>
            <a:r>
              <a:rPr lang="ru-RU" b="1" dirty="0" smtClean="0"/>
              <a:t>»</a:t>
            </a:r>
          </a:p>
          <a:p>
            <a:r>
              <a:rPr lang="ru-RU" b="1" dirty="0"/>
              <a:t>«Вспышка</a:t>
            </a:r>
            <a:r>
              <a:rPr lang="ru-RU" b="1" dirty="0" smtClean="0"/>
              <a:t>»</a:t>
            </a:r>
          </a:p>
          <a:p>
            <a:r>
              <a:rPr lang="ru-RU" b="1" dirty="0"/>
              <a:t>«Многопозиционный опрос» </a:t>
            </a:r>
            <a:endParaRPr lang="ru-RU" b="1" dirty="0" smtClean="0"/>
          </a:p>
          <a:p>
            <a:r>
              <a:rPr lang="ru-RU" b="1" dirty="0"/>
              <a:t>«Поле координат» </a:t>
            </a:r>
            <a:r>
              <a:rPr lang="ru-RU" b="1" dirty="0" smtClean="0"/>
              <a:t> и др.</a:t>
            </a:r>
          </a:p>
          <a:p>
            <a:endParaRPr lang="ru-RU" b="1" dirty="0"/>
          </a:p>
        </p:txBody>
      </p:sp>
      <p:pic>
        <p:nvPicPr>
          <p:cNvPr id="4" name="Рисунок 3" descr="C:\Users\user\AppData\Local\Temp\Rar$DIa0.375\20180414_11333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288" y="1844824"/>
            <a:ext cx="3224907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03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урока модерации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95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F79C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</a:t>
            </a:r>
            <a:r>
              <a:rPr lang="ru-RU" b="1" dirty="0" smtClean="0">
                <a:solidFill>
                  <a:srgbClr val="F79C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этап</a:t>
            </a:r>
            <a:r>
              <a:rPr lang="ru-RU" b="1" i="1" dirty="0" smtClean="0"/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Инициация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начало урока, знакомство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5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F79C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dirty="0" smtClean="0">
                <a:solidFill>
                  <a:srgbClr val="F79C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Вхождение или погружение в тему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(сообщение целей урока);</a:t>
            </a:r>
          </a:p>
          <a:p>
            <a:pPr algn="just">
              <a:lnSpc>
                <a:spcPct val="95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F79C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b="1" dirty="0" smtClean="0">
                <a:solidFill>
                  <a:srgbClr val="F79C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Формирование ожиданий учеников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планирование эффектов урока);</a:t>
            </a:r>
          </a:p>
          <a:p>
            <a:pPr algn="just">
              <a:lnSpc>
                <a:spcPct val="95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F79C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b="1" dirty="0" smtClean="0">
                <a:solidFill>
                  <a:srgbClr val="F79C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Интерактивное изложение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передача и объяснение информации);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урока модерации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  <a:tabLst>
                <a:tab pos="628650" algn="l"/>
              </a:tabLst>
            </a:pPr>
            <a:r>
              <a:rPr lang="en-US" b="1" dirty="0" smtClean="0">
                <a:solidFill>
                  <a:srgbClr val="F79C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</a:t>
            </a:r>
            <a:r>
              <a:rPr lang="ru-RU" b="1" dirty="0" smtClean="0">
                <a:solidFill>
                  <a:srgbClr val="F79C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этап</a:t>
            </a:r>
            <a:r>
              <a:rPr lang="ru-RU" b="1" dirty="0" smtClean="0"/>
              <a:t> – </a:t>
            </a:r>
            <a:r>
              <a:rPr lang="ru-RU" b="1" i="1" dirty="0" smtClean="0">
                <a:latin typeface="Times New Roman" pitchFamily="18" charset="0"/>
              </a:rPr>
              <a:t>Проработка содержания темы (</a:t>
            </a:r>
            <a:r>
              <a:rPr lang="ru-RU" b="1" dirty="0" smtClean="0">
                <a:latin typeface="Times New Roman" pitchFamily="18" charset="0"/>
              </a:rPr>
              <a:t>групповая работа обучающихся</a:t>
            </a:r>
            <a:r>
              <a:rPr lang="ru-RU" b="1" i="1" dirty="0" smtClean="0">
                <a:latin typeface="Times New Roman" pitchFamily="18" charset="0"/>
              </a:rPr>
              <a:t>):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5.1. Работа в  малых группах над проблемой;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5.2. Эмоциональная разрядка;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5.3. Представление группами полученных результатов.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F79C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628650" algn="l"/>
              </a:tabLst>
            </a:pPr>
            <a:r>
              <a:rPr lang="en-US" b="1" dirty="0" smtClean="0">
                <a:solidFill>
                  <a:srgbClr val="F79C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</a:t>
            </a:r>
            <a:r>
              <a:rPr lang="ru-RU" b="1" dirty="0" smtClean="0">
                <a:solidFill>
                  <a:srgbClr val="F79C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этап</a:t>
            </a:r>
            <a:r>
              <a:rPr lang="ru-RU" b="1" dirty="0" smtClean="0"/>
              <a:t> – </a:t>
            </a:r>
            <a:r>
              <a:rPr lang="ru-RU" b="1" i="1" dirty="0" smtClean="0">
                <a:latin typeface="Times New Roman" pitchFamily="18" charset="0"/>
              </a:rPr>
              <a:t>Подведение итогов</a:t>
            </a:r>
            <a:r>
              <a:rPr lang="ru-RU" b="1" dirty="0" smtClean="0">
                <a:latin typeface="Times New Roman" pitchFamily="18" charset="0"/>
              </a:rPr>
              <a:t> (рефлексия, оценка урока).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211</TotalTime>
  <Words>293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         Метод                                  модерации</vt:lpstr>
      <vt:lpstr>Модерация</vt:lpstr>
      <vt:lpstr>Модерация</vt:lpstr>
      <vt:lpstr>Цель метода модерации</vt:lpstr>
      <vt:lpstr>Цель применения модерации</vt:lpstr>
      <vt:lpstr>Принципы модерации</vt:lpstr>
      <vt:lpstr>Методы и техники модерации </vt:lpstr>
      <vt:lpstr>Этапы урока модерации</vt:lpstr>
      <vt:lpstr>Этапы урока модерации</vt:lpstr>
      <vt:lpstr>Модерация обеспечивает:</vt:lpstr>
      <vt:lpstr>Презентация PowerPoint</vt:lpstr>
      <vt:lpstr>Презентация PowerPoint</vt:lpstr>
    </vt:vector>
  </TitlesOfParts>
  <Company>ЧТТПиК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модерации</dc:title>
  <dc:creator>МышоваМН</dc:creator>
  <cp:lastModifiedBy>user</cp:lastModifiedBy>
  <cp:revision>19</cp:revision>
  <dcterms:created xsi:type="dcterms:W3CDTF">2012-02-09T05:29:27Z</dcterms:created>
  <dcterms:modified xsi:type="dcterms:W3CDTF">2020-03-28T15:27:59Z</dcterms:modified>
</cp:coreProperties>
</file>