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0" r:id="rId16"/>
    <p:sldId id="273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77FA2D4-BC44-46A7-B357-0FDEC2117D7D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F9F300-0EE8-4736-90B4-1413B16F7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6904" cy="187220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Методика </a:t>
            </a:r>
            <a:r>
              <a:rPr lang="ru-RU" b="1" i="1" dirty="0" smtClean="0">
                <a:solidFill>
                  <a:srgbClr val="C00000"/>
                </a:solidFill>
              </a:rPr>
              <a:t>работы </a:t>
            </a:r>
            <a:r>
              <a:rPr lang="ru-RU" b="1" i="1" dirty="0" smtClean="0">
                <a:solidFill>
                  <a:srgbClr val="C00000"/>
                </a:solidFill>
              </a:rPr>
              <a:t>над текстом в старших классах средней школы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32656"/>
            <a:ext cx="5256584" cy="100811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C00000"/>
                </a:solidFill>
              </a:rPr>
              <a:t>Г.В. Рогова, Ж.И. </a:t>
            </a:r>
            <a:r>
              <a:rPr lang="ru-RU" sz="2400" dirty="0" err="1" smtClean="0">
                <a:solidFill>
                  <a:srgbClr val="C00000"/>
                </a:solidFill>
              </a:rPr>
              <a:t>Мануэльян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522920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Выполнила: </a:t>
            </a:r>
            <a:r>
              <a:rPr lang="ru-RU" dirty="0" err="1" smtClean="0"/>
              <a:t>Жергалова</a:t>
            </a:r>
            <a:r>
              <a:rPr lang="ru-RU" dirty="0" smtClean="0"/>
              <a:t> </a:t>
            </a:r>
            <a:r>
              <a:rPr lang="ru-RU" dirty="0" err="1" smtClean="0"/>
              <a:t>Оюна</a:t>
            </a:r>
            <a:r>
              <a:rPr lang="ru-RU" dirty="0" smtClean="0"/>
              <a:t> </a:t>
            </a:r>
            <a:r>
              <a:rPr lang="ru-RU" dirty="0" err="1" smtClean="0"/>
              <a:t>Доржеевна</a:t>
            </a:r>
            <a:r>
              <a:rPr lang="ru-RU" dirty="0" smtClean="0"/>
              <a:t>, учитель МАОУ СОШ №19, г.Улан-Удэ </a:t>
            </a:r>
            <a:endParaRPr lang="ru-RU" dirty="0"/>
          </a:p>
        </p:txBody>
      </p:sp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 cstate="print"/>
          <a:srcRect l="32573" t="29620" r="49838" b="22987"/>
          <a:stretch>
            <a:fillRect/>
          </a:stretch>
        </p:blipFill>
        <p:spPr>
          <a:xfrm>
            <a:off x="539552" y="4077072"/>
            <a:ext cx="1080120" cy="2232248"/>
          </a:xfrm>
          <a:prstGeom prst="rect">
            <a:avLst/>
          </a:prstGeom>
        </p:spPr>
      </p:pic>
      <p:pic>
        <p:nvPicPr>
          <p:cNvPr id="6" name="Рисунок 5" descr="book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573016"/>
            <a:ext cx="2232248" cy="18903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620688"/>
            <a:ext cx="8183880" cy="5424420"/>
          </a:xfrm>
        </p:spPr>
        <p:txBody>
          <a:bodyPr/>
          <a:lstStyle/>
          <a:p>
            <a:pPr lvl="0" algn="just"/>
            <a:r>
              <a:rPr lang="ru-RU" sz="2400" dirty="0" smtClean="0"/>
              <a:t>     </a:t>
            </a:r>
            <a:r>
              <a:rPr lang="ru-RU" sz="2400" dirty="0" smtClean="0">
                <a:solidFill>
                  <a:schemeClr val="tx1"/>
                </a:solidFill>
              </a:rPr>
              <a:t>Выполнение всевозможных языковых замен с целью изложения основных мыслей более экономными способами. Большинство заданий здесь являются идентичными для </a:t>
            </a:r>
            <a:r>
              <a:rPr lang="ru-RU" sz="2400" dirty="0" err="1" smtClean="0">
                <a:solidFill>
                  <a:schemeClr val="tx1"/>
                </a:solidFill>
              </a:rPr>
              <a:t>разножанровых</a:t>
            </a:r>
            <a:r>
              <a:rPr lang="ru-RU" sz="2400" dirty="0" smtClean="0">
                <a:solidFill>
                  <a:schemeClr val="tx1"/>
                </a:solidFill>
              </a:rPr>
              <a:t> текстов. Например:</a:t>
            </a:r>
          </a:p>
          <a:p>
            <a:pPr algn="just"/>
            <a:r>
              <a:rPr lang="ru-RU" sz="2400" dirty="0" smtClean="0"/>
              <a:t>«Замените данный оборот более кратким синонимичным оборотом»; «замените повторяющиеся слова соответствующими местоимениями или относительными словами»; «объедините два, три или более предложения в одно, используя необходимые для этой цели союзы».</a:t>
            </a:r>
          </a:p>
          <a:p>
            <a:pPr algn="just"/>
            <a:r>
              <a:rPr lang="ru-RU" sz="2400" dirty="0" smtClean="0"/>
              <a:t>Данные задания призваны подготовит учащихся к пересказу прочитанного.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332656"/>
            <a:ext cx="8183880" cy="5976664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По мнению Г.В. Роговой и Ж.И. </a:t>
            </a:r>
            <a:r>
              <a:rPr lang="ru-RU" sz="2400" dirty="0" err="1" smtClean="0">
                <a:solidFill>
                  <a:schemeClr val="tx1"/>
                </a:solidFill>
              </a:rPr>
              <a:t>Мануэльян</a:t>
            </a:r>
            <a:r>
              <a:rPr lang="ru-RU" sz="2400" dirty="0" smtClean="0">
                <a:solidFill>
                  <a:schemeClr val="tx1"/>
                </a:solidFill>
              </a:rPr>
              <a:t>, работа над любым текстом завершается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действием интерпретации читаемого</a:t>
            </a:r>
            <a:r>
              <a:rPr lang="ru-RU" sz="2400" i="1" dirty="0" smtClean="0">
                <a:solidFill>
                  <a:srgbClr val="C00000"/>
                </a:solidFill>
              </a:rPr>
              <a:t>,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в ходе которого объясняются причины и мотивы, общественное значение поступков людей, определяется познавательная ценность текста для учащихся, формулируется обобщенный вывод о прочитанном.                  Действие интерпретации текста целесообразно представить следующими операциями:</a:t>
            </a: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</a:rPr>
              <a:t>выделение в тексте фактов, оказывающих влияние на формирование у учащихся определенного отношения к прочитанному;</a:t>
            </a: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</a:rPr>
              <a:t>выражение отношения читающего к тексту;</a:t>
            </a: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</a:rPr>
              <a:t>видоизменение или варьирование заголовка текста.</a:t>
            </a:r>
          </a:p>
          <a:p>
            <a:pPr algn="just"/>
            <a:r>
              <a:rPr lang="ru-RU" sz="2000" dirty="0" smtClean="0"/>
              <a:t>Все задания к вышеперечисленным операциям, как отмечают Г.В. Рогова и Ж.И. </a:t>
            </a:r>
            <a:r>
              <a:rPr lang="ru-RU" sz="2000" dirty="0" err="1" smtClean="0"/>
              <a:t>Мануэльян</a:t>
            </a:r>
            <a:r>
              <a:rPr lang="ru-RU" sz="2000" dirty="0" smtClean="0"/>
              <a:t>, составляются в зависимости от характера текста.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620688"/>
            <a:ext cx="8183880" cy="542442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Так для </a:t>
            </a:r>
            <a:r>
              <a:rPr lang="ru-RU" sz="2000" b="1" i="1" u="sng" dirty="0" smtClean="0">
                <a:solidFill>
                  <a:srgbClr val="C00000"/>
                </a:solidFill>
              </a:rPr>
              <a:t>научно-популярного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текста они предлагают следующие задания:</a:t>
            </a:r>
          </a:p>
          <a:p>
            <a:r>
              <a:rPr lang="ru-RU" sz="2000" dirty="0" smtClean="0"/>
              <a:t>«выделите то новое, что вы узнали из текста о…»; «выразите свое отношение к прочитанному. Что нового вы узнали из данного текста»; «замените данный заголовок на такой, который точнее выражает основное содержание текста».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К</a:t>
            </a:r>
            <a:r>
              <a:rPr lang="ru-RU" sz="2000" b="1" dirty="0" smtClean="0"/>
              <a:t> </a:t>
            </a:r>
            <a:r>
              <a:rPr lang="ru-RU" sz="2000" b="1" i="1" u="sng" dirty="0" smtClean="0">
                <a:solidFill>
                  <a:srgbClr val="C00000"/>
                </a:solidFill>
              </a:rPr>
              <a:t>публицистическому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тексту Г.В. Рогова и Ж.И. </a:t>
            </a:r>
            <a:r>
              <a:rPr lang="ru-RU" sz="2000" b="1" dirty="0" err="1" smtClean="0">
                <a:solidFill>
                  <a:schemeClr val="tx1"/>
                </a:solidFill>
              </a:rPr>
              <a:t>Мануэльян</a:t>
            </a:r>
            <a:r>
              <a:rPr lang="ru-RU" sz="2000" b="1" dirty="0" smtClean="0">
                <a:solidFill>
                  <a:schemeClr val="tx1"/>
                </a:solidFill>
              </a:rPr>
              <a:t> приводят примеры таких заданий как:</a:t>
            </a:r>
          </a:p>
          <a:p>
            <a:r>
              <a:rPr lang="ru-RU" sz="2000" dirty="0" smtClean="0"/>
              <a:t>«прочитайте вслух те предложения, которые иллюстрируют мнение автора статьи по вопросу…»; «выразите мнение автора статьи по данному вопросу»; «прочитайте вслух сокращение и объясните, что выражает в данной статье».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468313" y="404813"/>
            <a:ext cx="8183562" cy="564038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Также Г.В. Рогова и Ж.И. </a:t>
            </a:r>
            <a:r>
              <a:rPr lang="ru-RU" sz="2400" dirty="0" err="1" smtClean="0">
                <a:solidFill>
                  <a:schemeClr val="tx1"/>
                </a:solidFill>
              </a:rPr>
              <a:t>Мануэльян</a:t>
            </a:r>
            <a:r>
              <a:rPr lang="ru-RU" sz="2400" dirty="0" smtClean="0">
                <a:solidFill>
                  <a:schemeClr val="tx1"/>
                </a:solidFill>
              </a:rPr>
              <a:t> приводят некоторые задания для</a:t>
            </a:r>
            <a:r>
              <a:rPr lang="ru-RU" sz="2400" dirty="0" smtClean="0"/>
              <a:t> </a:t>
            </a:r>
            <a:r>
              <a:rPr lang="ru-RU" sz="2400" i="1" u="sng" dirty="0" smtClean="0">
                <a:solidFill>
                  <a:srgbClr val="C00000"/>
                </a:solidFill>
              </a:rPr>
              <a:t>художественного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текста:</a:t>
            </a:r>
          </a:p>
          <a:p>
            <a:r>
              <a:rPr lang="ru-RU" sz="2400" dirty="0" smtClean="0"/>
              <a:t>«Прочитайте вслух те предложения, которые объясняют название рассказа»;</a:t>
            </a:r>
          </a:p>
          <a:p>
            <a:r>
              <a:rPr lang="ru-RU" sz="2400" dirty="0" smtClean="0"/>
              <a:t>«выберите из данного абзаца те прилагательные и наречия, которые описывают внешность героя (обстановку; время действия, характер героя)»; «замените данный заголовок на такой, который прямо выражает основную мысль рассказа».</a:t>
            </a:r>
          </a:p>
          <a:p>
            <a:endParaRPr lang="ru-RU" dirty="0" smtClean="0"/>
          </a:p>
          <a:p>
            <a:r>
              <a:rPr lang="ru-RU" sz="2000" b="1" dirty="0" smtClean="0">
                <a:solidFill>
                  <a:schemeClr val="tx1"/>
                </a:solidFill>
              </a:rPr>
              <a:t> Вывод:     Изучив подходы таких исследователей как Г.В. Рогова, Ж.И. </a:t>
            </a:r>
            <a:r>
              <a:rPr lang="ru-RU" sz="2000" b="1" dirty="0" err="1" smtClean="0">
                <a:solidFill>
                  <a:schemeClr val="tx1"/>
                </a:solidFill>
              </a:rPr>
              <a:t>Мануэльян</a:t>
            </a:r>
            <a:r>
              <a:rPr lang="ru-RU" sz="2000" b="1" dirty="0" smtClean="0">
                <a:solidFill>
                  <a:schemeClr val="tx1"/>
                </a:solidFill>
              </a:rPr>
              <a:t> к обучению чтению, мы хотели бы сравнить упражнения, предлагаемые данными методистами. Для этого мы представим их в таблице, из которой видно, что среди упражнений есть как, общие так и различные. 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76672"/>
            <a:ext cx="8183880" cy="55684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Вывод:     Изучив подходы таких исследователей как Г.В. Рогова, Ж.И. </a:t>
            </a:r>
            <a:r>
              <a:rPr lang="ru-RU" sz="2800" dirty="0" err="1" smtClean="0">
                <a:solidFill>
                  <a:schemeClr val="tx1"/>
                </a:solidFill>
              </a:rPr>
              <a:t>Мануэльян</a:t>
            </a:r>
            <a:r>
              <a:rPr lang="ru-RU" sz="2800" dirty="0" smtClean="0">
                <a:solidFill>
                  <a:schemeClr val="tx1"/>
                </a:solidFill>
              </a:rPr>
              <a:t> к обучению чтению, хотелось бы сравнить упражнения, предлагаемые данными методистами. Для этого представим их в таблице, из которой видно, что среди упражнений есть как, общие так и различные.</a:t>
            </a:r>
          </a:p>
          <a:p>
            <a:endParaRPr lang="ru-RU" sz="2800" dirty="0"/>
          </a:p>
        </p:txBody>
      </p:sp>
      <p:pic>
        <p:nvPicPr>
          <p:cNvPr id="4" name="Рисунок 3" descr="books48mw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4293096"/>
            <a:ext cx="2808312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116632"/>
            <a:ext cx="8183880" cy="208823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2276872"/>
            <a:ext cx="8183880" cy="376823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345029"/>
          <a:ext cx="8640960" cy="652295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182756"/>
                <a:gridCol w="2458204"/>
              </a:tblGrid>
              <a:tr h="670278"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Упражнения для обучения чтению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Г.В. Рогова</a:t>
                      </a:r>
                    </a:p>
                    <a:p>
                      <a:r>
                        <a:rPr lang="ru-RU" dirty="0" smtClean="0"/>
                        <a:t>Ж.И. </a:t>
                      </a:r>
                      <a:r>
                        <a:rPr lang="ru-RU" dirty="0" err="1" smtClean="0"/>
                        <a:t>Мануэльян</a:t>
                      </a:r>
                      <a:endParaRPr lang="ru-RU" dirty="0"/>
                    </a:p>
                  </a:txBody>
                  <a:tcPr/>
                </a:tc>
              </a:tr>
              <a:tr h="606442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Антиципация текста (с помощью заголовка, иллюстраций, выборочного чтения)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606442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Задания-инструкции, подводящие к лексико-грамматической догадке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Вопросы по тексту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Видоизменение заголовка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Нахождение различных доказательств в тексте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Установление логических связей между частями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218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Вопросы </a:t>
                      </a:r>
                      <a:r>
                        <a:rPr lang="ru-RU" sz="1800" dirty="0"/>
                        <a:t>по тексту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1600" dirty="0" smtClean="0"/>
                        <a:t>+</a:t>
                      </a:r>
                    </a:p>
                  </a:txBody>
                  <a:tcPr/>
                </a:tc>
              </a:tr>
              <a:tr h="351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/>
                        <a:t>Анализ языковых форм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541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Нахождение основной мысли текста, определение замысла автора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5410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Сокращение текста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5410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Пересказ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5410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Выражение отношения к прочитанному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676656"/>
          </a:xfrm>
        </p:spPr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8183880" cy="1872208"/>
          </a:xfrm>
        </p:spPr>
        <p:txBody>
          <a:bodyPr>
            <a:noAutofit/>
          </a:bodyPr>
          <a:lstStyle/>
          <a:p>
            <a:r>
              <a:rPr lang="ru-RU" sz="1400" dirty="0" smtClean="0"/>
              <a:t>1. Рогова Г.В., </a:t>
            </a:r>
            <a:r>
              <a:rPr lang="ru-RU" sz="1400" dirty="0" err="1" smtClean="0"/>
              <a:t>Мануэльян</a:t>
            </a:r>
            <a:r>
              <a:rPr lang="ru-RU" sz="1400" dirty="0" smtClean="0"/>
              <a:t> Ж.И. Методика работы над текстом в старших классах средней школы // </a:t>
            </a:r>
            <a:r>
              <a:rPr lang="ru-RU" sz="1400" dirty="0" err="1" smtClean="0"/>
              <a:t>Иностр</a:t>
            </a:r>
            <a:r>
              <a:rPr lang="ru-RU" sz="1400" dirty="0" smtClean="0"/>
              <a:t>. яз. в школе. - 1993. - №5. - С.28-42. </a:t>
            </a:r>
            <a:br>
              <a:rPr lang="ru-RU" sz="1400" dirty="0" smtClean="0"/>
            </a:br>
            <a:r>
              <a:rPr lang="ru-RU" sz="1400" dirty="0" smtClean="0"/>
              <a:t>2. </a:t>
            </a:r>
            <a:r>
              <a:rPr lang="ru-RU" sz="1400" dirty="0" err="1" smtClean="0"/>
              <a:t>Нанзатова</a:t>
            </a:r>
            <a:r>
              <a:rPr lang="ru-RU" sz="1400" dirty="0" smtClean="0"/>
              <a:t> Э.П., Н.В. Языкова Методика обучения бурятскому языку как </a:t>
            </a:r>
            <a:r>
              <a:rPr lang="ru-RU" sz="1400" dirty="0" err="1" smtClean="0"/>
              <a:t>государственому.У-У</a:t>
            </a:r>
            <a:r>
              <a:rPr lang="ru-RU" sz="1400" dirty="0" smtClean="0"/>
              <a:t>., изд.БГУ.-2008.</a:t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468313" y="260350"/>
            <a:ext cx="8183562" cy="57848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59" y="764704"/>
            <a:ext cx="8513133" cy="424847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jemocii_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4869160"/>
            <a:ext cx="2448272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Обучение каждому виду чтения имеет свои особенности. Проблемой того, как должно быть организовано данное обучение и с помощью каких упражнений, занимались такие исследователи как Галина Владимировна Рогова, Жанна Ивановна </a:t>
            </a:r>
            <a:r>
              <a:rPr lang="ru-RU" dirty="0" err="1" smtClean="0"/>
              <a:t>Мануэльян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0_8db34_51519d7b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789040"/>
            <a:ext cx="1341354" cy="19758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997224" cy="7921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Г.В. Рогова и Ж.И. </a:t>
            </a:r>
            <a:r>
              <a:rPr lang="ru-RU" dirty="0" err="1" smtClean="0"/>
              <a:t>Мануэльян</a:t>
            </a:r>
            <a:r>
              <a:rPr lang="ru-RU" dirty="0" smtClean="0"/>
              <a:t> выделяют 4 ступени в работе над любым текстом: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7709192" cy="3489960"/>
          </a:xfrm>
        </p:spPr>
        <p:txBody>
          <a:bodyPr>
            <a:normAutofit/>
          </a:bodyPr>
          <a:lstStyle/>
          <a:p>
            <a:r>
              <a:rPr lang="ru-RU" dirty="0" smtClean="0"/>
              <a:t>1) действие по антиципации текста;</a:t>
            </a:r>
          </a:p>
          <a:p>
            <a:r>
              <a:rPr lang="ru-RU" dirty="0" smtClean="0"/>
              <a:t>2) действие по выделению основного содержания текста;</a:t>
            </a:r>
          </a:p>
          <a:p>
            <a:r>
              <a:rPr lang="ru-RU" dirty="0" smtClean="0"/>
              <a:t>3) действие по сокращению текста;</a:t>
            </a:r>
          </a:p>
          <a:p>
            <a:r>
              <a:rPr lang="ru-RU" dirty="0" smtClean="0"/>
              <a:t>4) действие по интерпретации текста.</a:t>
            </a:r>
          </a:p>
          <a:p>
            <a:endParaRPr lang="ru-RU" dirty="0"/>
          </a:p>
        </p:txBody>
      </p:sp>
      <p:pic>
        <p:nvPicPr>
          <p:cNvPr id="11" name="Рисунок 10" descr="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509120"/>
            <a:ext cx="1589769" cy="19156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925216" cy="7921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7853208" cy="3489960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Действие по антиципации читаемого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состоит из предвосхищения предмета сообщения и содержания текста с помощью заголовка и выборочного чтения.</a:t>
            </a:r>
          </a:p>
          <a:p>
            <a:r>
              <a:rPr lang="ru-RU" u="sng" dirty="0" smtClean="0">
                <a:solidFill>
                  <a:srgbClr val="C00000"/>
                </a:solidFill>
              </a:rPr>
              <a:t>Выделение основного содержания текста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осуществляется с помощью: </a:t>
            </a:r>
          </a:p>
          <a:p>
            <a:r>
              <a:rPr lang="ru-RU" dirty="0" smtClean="0"/>
              <a:t>1) нахождения ответов на вопросы; и 2)выполнение заданий-инструкций, подводящих к лексико-грамматической догадке в процессе чтения </a:t>
            </a:r>
            <a:endParaRPr lang="ru-RU" dirty="0"/>
          </a:p>
        </p:txBody>
      </p:sp>
      <p:pic>
        <p:nvPicPr>
          <p:cNvPr id="7" name="Рисунок 6" descr="5881318931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877272"/>
            <a:ext cx="1801763" cy="6413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548680"/>
            <a:ext cx="7781200" cy="532859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</a:t>
            </a:r>
            <a:r>
              <a:rPr lang="ru-RU" u="sng" dirty="0" smtClean="0">
                <a:solidFill>
                  <a:srgbClr val="C00000"/>
                </a:solidFill>
              </a:rPr>
              <a:t>абота по сокращению текста</a:t>
            </a:r>
            <a:r>
              <a:rPr lang="ru-RU" dirty="0" smtClean="0">
                <a:solidFill>
                  <a:srgbClr val="C00000"/>
                </a:solidFill>
              </a:rPr>
              <a:t> состоит из 4 операций:</a:t>
            </a:r>
          </a:p>
          <a:p>
            <a:pPr marL="457200" lvl="0" indent="-457200">
              <a:buNone/>
            </a:pPr>
            <a:r>
              <a:rPr lang="ru-RU" dirty="0" smtClean="0"/>
              <a:t>    1.Нахождение субъекта отношения и главных предикатов к нему. Сюда относятся такие задания, как «Скажите, о ком идет речь в 1-м абзаце»; «Прочитайте вслух то, что сказано, например, о проблеме европейской безопасности в четвертого предложении 2-го абзаца» и т.п.</a:t>
            </a:r>
          </a:p>
          <a:p>
            <a:endParaRPr lang="ru-RU" dirty="0"/>
          </a:p>
        </p:txBody>
      </p:sp>
      <p:pic>
        <p:nvPicPr>
          <p:cNvPr id="7" name="Рисунок 6" descr="skol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4653136"/>
            <a:ext cx="1381894" cy="12667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476672"/>
            <a:ext cx="7781200" cy="5400600"/>
          </a:xfrm>
        </p:spPr>
        <p:txBody>
          <a:bodyPr/>
          <a:lstStyle/>
          <a:p>
            <a:pPr marL="457200" lvl="0" indent="-457200" algn="just">
              <a:buNone/>
            </a:pPr>
            <a:r>
              <a:rPr lang="ru-RU" dirty="0" smtClean="0"/>
              <a:t> 2. Определение отношений, в которые вступают субъекты и предикаты сообщения между собой. Здесь можно перечислить следующие здания: </a:t>
            </a:r>
          </a:p>
          <a:p>
            <a:pPr>
              <a:buNone/>
            </a:pPr>
            <a:r>
              <a:rPr lang="ru-RU" dirty="0" smtClean="0"/>
              <a:t>   «Прочитайте вслух те предложения, которые детализируют основную мысль данного абзаца»; </a:t>
            </a:r>
          </a:p>
          <a:p>
            <a:pPr>
              <a:buNone/>
            </a:pPr>
            <a:r>
              <a:rPr lang="ru-RU" dirty="0" smtClean="0"/>
              <a:t>«определите, между какими предложениями в данном абзаце наблюдаются отношения противопоставления»; </a:t>
            </a:r>
          </a:p>
          <a:p>
            <a:pPr>
              <a:buNone/>
            </a:pPr>
            <a:r>
              <a:rPr lang="ru-RU" dirty="0" smtClean="0"/>
              <a:t>«прочитайте вслух те предложения, которые являются иллюстрацией по отношению к данной мысли абзаца».</a:t>
            </a:r>
          </a:p>
          <a:p>
            <a:endParaRPr lang="ru-RU" dirty="0"/>
          </a:p>
        </p:txBody>
      </p:sp>
      <p:pic>
        <p:nvPicPr>
          <p:cNvPr id="7" name="Рисунок 6" descr="jemocii_3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5085184"/>
            <a:ext cx="936104" cy="10801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68344" y="476672"/>
            <a:ext cx="8183880" cy="5328592"/>
          </a:xfrm>
        </p:spPr>
        <p:txBody>
          <a:bodyPr/>
          <a:lstStyle/>
          <a:p>
            <a:pPr lvl="0" algn="just"/>
            <a:r>
              <a:rPr lang="ru-RU" dirty="0" smtClean="0"/>
              <a:t>3. </a:t>
            </a:r>
            <a:r>
              <a:rPr lang="ru-RU" sz="2400" dirty="0" smtClean="0">
                <a:solidFill>
                  <a:schemeClr val="tx1"/>
                </a:solidFill>
              </a:rPr>
              <a:t>Выполнение заданий, подводящих к пониманию читаемого через осознание языковых форм: лексических, грамматических и стилистических. </a:t>
            </a:r>
          </a:p>
          <a:p>
            <a:pPr lvl="0" algn="just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При работе с </a:t>
            </a:r>
            <a:r>
              <a:rPr lang="ru-RU" sz="2400" u="sng" dirty="0" smtClean="0">
                <a:solidFill>
                  <a:srgbClr val="C00000"/>
                </a:solidFill>
              </a:rPr>
              <a:t>художественным текстом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учащиеся выполняют, например, следующие задания: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i="1" dirty="0" smtClean="0">
                <a:solidFill>
                  <a:schemeClr val="tx1"/>
                </a:solidFill>
              </a:rPr>
              <a:t>Прочитайте все глаголы,  передающие динамику передвижения героя</a:t>
            </a:r>
            <a:r>
              <a:rPr lang="ru-RU" sz="2400" dirty="0" smtClean="0">
                <a:solidFill>
                  <a:schemeClr val="tx1"/>
                </a:solidFill>
              </a:rPr>
              <a:t>»;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i="1" dirty="0" smtClean="0">
                <a:solidFill>
                  <a:schemeClr val="tx1"/>
                </a:solidFill>
              </a:rPr>
              <a:t>выберите из данного абзаца те прилагательные и наречия, которые описывают внешность героя</a:t>
            </a:r>
            <a:r>
              <a:rPr lang="ru-RU" sz="2400" dirty="0" smtClean="0">
                <a:solidFill>
                  <a:schemeClr val="tx1"/>
                </a:solidFill>
              </a:rPr>
              <a:t>».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1340768"/>
            <a:ext cx="8183880" cy="470434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К </a:t>
            </a:r>
            <a:r>
              <a:rPr lang="ru-RU" sz="2400" u="sng" dirty="0" smtClean="0">
                <a:solidFill>
                  <a:srgbClr val="C00000"/>
                </a:solidFill>
              </a:rPr>
              <a:t>научно-популярному тексту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предлагаются, например, задания: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i="1" dirty="0" smtClean="0">
                <a:solidFill>
                  <a:schemeClr val="tx1"/>
                </a:solidFill>
              </a:rPr>
              <a:t>Прочитайте вслух интернациональные слова и скажите, какая мысль выражена с их помощью»;</a:t>
            </a:r>
          </a:p>
          <a:p>
            <a:endParaRPr lang="ru-RU" sz="2400" i="1" dirty="0" smtClean="0">
              <a:solidFill>
                <a:schemeClr val="tx1"/>
              </a:solidFill>
            </a:endParaRPr>
          </a:p>
          <a:p>
            <a:endParaRPr lang="ru-RU" sz="2400" i="1" dirty="0" smtClean="0">
              <a:solidFill>
                <a:schemeClr val="tx1"/>
              </a:solidFill>
            </a:endParaRPr>
          </a:p>
          <a:p>
            <a:r>
              <a:rPr lang="ru-RU" sz="2400" i="1" dirty="0" smtClean="0">
                <a:solidFill>
                  <a:schemeClr val="tx1"/>
                </a:solidFill>
              </a:rPr>
              <a:t> «прочитайте пассивную конструкцию и укажите, для выражения какой мысли она используется</a:t>
            </a:r>
            <a:r>
              <a:rPr lang="ru-RU" sz="2400" dirty="0" smtClean="0">
                <a:solidFill>
                  <a:schemeClr val="tx1"/>
                </a:solidFill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764704"/>
            <a:ext cx="8183880" cy="528040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Некоторые лексико-грамматические задания к </a:t>
            </a:r>
            <a:r>
              <a:rPr lang="ru-RU" sz="2400" i="1" u="sng" dirty="0" smtClean="0">
                <a:solidFill>
                  <a:srgbClr val="C00000"/>
                </a:solidFill>
              </a:rPr>
              <a:t>публицистическому тексту</a:t>
            </a:r>
            <a:r>
              <a:rPr lang="ru-RU" sz="2400" i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«Прочитайте вслух сокращение и объясните, что оно выражает в данной статье»;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«прочитайте вслух дополнение, употребленное в начале предложения, и укажите, какие мысли предыдущего и последующего предложений это дополнение связывает».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194</TotalTime>
  <Words>980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Методика работы над текстом в старших классах средней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Литература: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работа над текстом в старших классах средней школы</dc:title>
  <dc:creator>Win7</dc:creator>
  <cp:lastModifiedBy>user</cp:lastModifiedBy>
  <cp:revision>28</cp:revision>
  <dcterms:created xsi:type="dcterms:W3CDTF">2014-05-13T12:15:24Z</dcterms:created>
  <dcterms:modified xsi:type="dcterms:W3CDTF">2020-03-28T10:57:53Z</dcterms:modified>
</cp:coreProperties>
</file>