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.jpg" ContentType="image/jpeg"/>
  <Override PartName="/ppt/notesSlides/notesSlide5.xml" ContentType="application/vnd.openxmlformats-officedocument.presentationml.notesSlide+xml"/>
  <Override PartName="/ppt/media/image6.jpg" ContentType="image/jpe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media/image15.jpg" ContentType="image/jpeg"/>
  <Override PartName="/ppt/notesSlides/notesSlide17.xml" ContentType="application/vnd.openxmlformats-officedocument.presentationml.notesSlide+xml"/>
  <Override PartName="/ppt/media/image20.jpg" ContentType="image/jpeg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93" r:id="rId2"/>
    <p:sldId id="258" r:id="rId3"/>
    <p:sldId id="281" r:id="rId4"/>
    <p:sldId id="284" r:id="rId5"/>
    <p:sldId id="283" r:id="rId6"/>
    <p:sldId id="292" r:id="rId7"/>
    <p:sldId id="282" r:id="rId8"/>
    <p:sldId id="286" r:id="rId9"/>
    <p:sldId id="287" r:id="rId10"/>
    <p:sldId id="288" r:id="rId11"/>
    <p:sldId id="280" r:id="rId12"/>
    <p:sldId id="289" r:id="rId13"/>
    <p:sldId id="277" r:id="rId14"/>
    <p:sldId id="290" r:id="rId15"/>
    <p:sldId id="291" r:id="rId16"/>
    <p:sldId id="269" r:id="rId17"/>
    <p:sldId id="271" r:id="rId18"/>
    <p:sldId id="268" r:id="rId19"/>
    <p:sldId id="267" r:id="rId20"/>
    <p:sldId id="266" r:id="rId21"/>
    <p:sldId id="273" r:id="rId22"/>
    <p:sldId id="274" r:id="rId23"/>
    <p:sldId id="275" r:id="rId24"/>
    <p:sldId id="295" r:id="rId25"/>
    <p:sldId id="296" r:id="rId26"/>
    <p:sldId id="256" r:id="rId27"/>
    <p:sldId id="276" r:id="rId28"/>
    <p:sldId id="27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2E"/>
    <a:srgbClr val="EFFFFF"/>
    <a:srgbClr val="00605E"/>
    <a:srgbClr val="004644"/>
    <a:srgbClr val="00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50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B853C-4654-4ECD-A0E8-48F8D0664035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28924-B95D-4195-BFA3-93FEBB00E0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489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F2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Методические рекомендации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F2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организации самостоятельной внеаудиторной работы студентов по теме </a:t>
            </a:r>
            <a:r>
              <a:rPr lang="ru-RU" sz="12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«Составление опорного конспекта для закрепления учебного материала на уроках психолого-педагогического цикла»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составлены для студентов и преподавателей ГПОАУ АО «АМУРСКИЙ ПЕДАГОГИЧЕСКИЙ КОЛЛЕДЖ» с целью сопровождения процесса введения и реализации требований Федеральных государственных образовательных стандартов (далее ФГОС) для среднего профессионального образования (далее СПО) и создания в образовательном учреждении учебно-методического обеспечения образовательного процесса.</a:t>
            </a:r>
            <a:endParaRPr kumimoji="0" lang="ru-RU" sz="1200" b="1" i="1" u="none" strike="noStrike" kern="1200" cap="none" spc="0" normalizeH="0" baseline="0" noProof="0" dirty="0" smtClean="0">
              <a:ln>
                <a:noFill/>
              </a:ln>
              <a:solidFill>
                <a:srgbClr val="0000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 </a:t>
            </a:r>
            <a:endParaRPr lang="ru-RU" dirty="0" smtClean="0">
              <a:solidFill>
                <a:srgbClr val="460023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59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Пятый этап. </a:t>
            </a:r>
            <a:r>
              <a:rPr lang="ru-RU" sz="12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Отложите вашу карту на период от двух часов до двух дней. Этот повторный «закрепительный» этап даст возможность что-либо дополнить или изменить в карте. После этого этапа ваша карта готова, и вы можете ее применять. С течением времени, возможно, вы будете совершенствовать ее, усложнять или упрощать, дополнять каким-либо новыми идеями. При дополнении пользуйтесь теми же правилами составления ментальных карт.</a:t>
            </a:r>
          </a:p>
          <a:p>
            <a:pPr algn="just"/>
            <a:r>
              <a:rPr lang="ru-RU" sz="12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Стоит помнить о том, что у каждого человека индивидуальный способ мышления и ментальная карта должна отображать такую особенность. Нужно максимально эффективно использовать пространство ментальной карты, не оставляя пустого пространства, но и не перегружая рисунок. Наиболее оптимальным расположением является горизонтальное расположение карты.</a:t>
            </a:r>
          </a:p>
          <a:p>
            <a:pPr algn="just"/>
            <a:r>
              <a:rPr lang="ru-RU" sz="12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Карта считается законченной, если она выглядит цельной. Это значит, что ее создатель произвел комплексный анализ проблемы и разобрался в ней. Если же какая-либо ветвь ментальной карты выглядит незаконченной, стоит продолжить анализ и ассоциативный ряд.</a:t>
            </a:r>
          </a:p>
          <a:p>
            <a:pPr algn="just"/>
            <a:r>
              <a:rPr lang="ru-RU" sz="12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6294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87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085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Эмфаза (от греч. émphasis — выразительность)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выделение, подчёркивание в речи отдельных элементов и смысловых оттенков высказывания. Достигается различными средствами, но преимущественно акцентно-интонационными — повышением или понижением интонации (См. Интонация), эмфатическим ударением и удлинением. Например, в фразе: «Я ду́маю, что он придёт» уверенность говорящего подчёркивается понижением тона на слове «думаю», а неуверенность — повышением. Э. часто сопровождает Логическое ударение, выражаясь в повышении тона и удлинении ударного гласного («Кто читал э́ту книгу...?»). Э. может выражаться также лексико-синтаксическими средствами: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1) использованием особых усилительных служебных слов («Я же вам говорил», англ. I did saw him — я действительно видел его); иногда в таких случаях говорят об эмфатическом наклонении;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2) порядком слов, отличным от нейтрального (см. Инверсия), ср. «я читал эту книгу» — «книгу эту я читал»;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3) особой эмфатической конструкцией, ядром которой является выделяемое слово (французский C'est Jean qui Га fait — «Жа́н, вот кто это сделал»); в арамейском языке есть особая конструкция существительного с постпозитивным артиклем (при обычном порядке «артикль + существительное»), которая называется эмфатическим состоянием;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4) повторами (ходил-ходил, день-деньской) и анафорой. Функцию возвышенно стилистической Э. выполняет и т. н. множественное эмфатическое число неисчисляемых существительных («Под ним Казбек, как грань алмаза, Снегами вечными сиял» — М. Ю. Лермонтов).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Лит.: Балли Ш., Французская стилистика,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М., 1961; Блумфилд Л., Язык, М., 1968. В. А. Виноградов.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Большая советская энциклопедия.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М.: Советская энциклопедия. 1969—1978.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Синонимы: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воодушевление, восторженность, выделение, выразительность, напряженность, подчеркивание, фигура речи</a:t>
            </a:r>
          </a:p>
          <a:p>
            <a:pPr algn="just"/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671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848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881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опорного конспекта к темам особенно эффек­тивно у студентов, которые столкнулись с большим объёмом информа­ции при подготовке к занятиям и, не обладая навыками выделять глав­ное, испытывают трудности при её запоминании.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Опорный конспект может быть представлен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системой взаимосвязанных геометрических фигур, содержащих блоки концентрированной информации в виде сту­пенек логической лестницы; рисунка с дополнительными элементами и др. Задание составить опорный конспект по теме может быть, как обяза­тельным, так и дополнительным.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1418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890" marR="635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Опорные конспекты могут быть проверены в процессе опроса по качеству ответа студента, его составившего, или эффективностью его использования при ответе другими студентами, либо в рамках семинар­ских занятий может быть проведен микроконкурс конспектов по прин­ципу: какой из них более краткий по форме, ёмкий и универсальный по содержанию.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599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Овладение навыками конспектирования требует от студента целеустремленности, повседневной самостоятельной работы. </a:t>
            </a:r>
          </a:p>
          <a:p>
            <a:pPr marL="709295">
              <a:spcBef>
                <a:spcPts val="600"/>
              </a:spcBef>
              <a:spcAft>
                <a:spcPts val="600"/>
              </a:spcAft>
            </a:pP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оценки:</a:t>
            </a:r>
            <a:endParaRPr lang="ru-RU" sz="900" b="1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59410" algn="l"/>
              </a:tabLs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содержательность конспекта, соответствие плану;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59410" algn="l"/>
              </a:tabLs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отражение основных положений, результатов работы автора, вы­водов;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59410" algn="l"/>
              </a:tabLs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ясность, лаконичность изложения мыслей студента;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наличие схем, графическое выделение особо значимой информа­ции; соответствие оформления требованиям;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59410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грамотность изложения;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59410" algn="l"/>
              </a:tabLst>
            </a:pP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конспект сдан в срок.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99593-7167-4121-B0A7-F8784F6CD2B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9967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Работа над конспектом выполняется письменно. Озвучиванию подлежат главные положения и выводы работы в виде краткого устного сообщения (3-4 мин.) в рамках теоретических и практических занятий. Контроль может проводиться и в виде проверки конспектов преподавателем.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99593-7167-4121-B0A7-F8784F6CD2B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9565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Составление опорного конспекта</a:t>
            </a:r>
            <a:r>
              <a:rPr lang="ru-RU" sz="1200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 собой вид внеаудиторной самостоятельной работы студента по созданию краткой информационной структуры, обобщающей и отражающей суть материала лекции, темы учебника. Опорный конспект призван выделить главные объекты изучения, дать им краткую характеристику, используя симво­лы, отразить связь с другими элементами. Основная цель опорного кон­спекта - облегчить запоминание. В его составлении используются раз­личные базовые понятия, термины, знаки (символы) - опорные сигналы. Опорный конспект - это наилучшая форма подготовки к ответу и в про­цессе ответа.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216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145" marR="19050" indent="-6350" algn="just">
              <a:lnSpc>
                <a:spcPct val="100000"/>
              </a:lnSpc>
              <a:spcAft>
                <a:spcPts val="190"/>
              </a:spcAft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учебного конспекта: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2000"/>
              </a:lnSpc>
              <a:spcAft>
                <a:spcPts val="18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«Отлично»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полнота использования учебного материала. Объём конспекта – 1 тетрадная страница на один раздел или один лист формата А 4. Логика изложения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6510" indent="271145" algn="just">
              <a:lnSpc>
                <a:spcPct val="107000"/>
              </a:lnSpc>
              <a:spcAft>
                <a:spcPts val="12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«Хорошо»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1 тетрадная страница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5000"/>
              </a:lnSpc>
              <a:spcAft>
                <a:spcPts val="155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символов, и пр.; аккуратность выполнения, читаемость конспекта. Грамотность (терминологическая и орфографическая). Отсутствие связанных предложений, только опорные сигналы – слова, словосочетания, символы. Самостоятельность при составлении. Неразборчивый почерк.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«Неудовлетворительно»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Отсутствуют схемы, количество смысловых связей между понятиями. Отсутствует наглядность (наличие рисунков, символов, и пр.; аккуратность выполнения, читаемость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конспекта. Допущены ошибки терминологические и орфографические. Отсутствие связанных предложений, только опорные сигналы – слова, словосочетания, символы. Несамостоятельность при составлении. Неразборчивый почерк.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99593-7167-4121-B0A7-F8784F6CD2B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1296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145" marR="19050" indent="-6350" algn="just">
              <a:lnSpc>
                <a:spcPct val="100000"/>
              </a:lnSpc>
              <a:spcAft>
                <a:spcPts val="190"/>
              </a:spcAft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учебного конспекта: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2000"/>
              </a:lnSpc>
              <a:spcAft>
                <a:spcPts val="18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«Отлично»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полнота использования учебного материала. Объём конспекта – 1 тетрадная страница на один раздел или один лист формата А 4. Логика изложения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6510" indent="271145" algn="just">
              <a:lnSpc>
                <a:spcPct val="107000"/>
              </a:lnSpc>
              <a:spcAft>
                <a:spcPts val="12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«Хорошо»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1 тетрадная страница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5000"/>
              </a:lnSpc>
              <a:spcAft>
                <a:spcPts val="155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символов, и пр.; аккуратность выполнения, читаемость конспекта. Грамотность (терминологическая и орфографическая). Отсутствие связанных предложений, только опорные сигналы – слова, словосочетания, символы. Самостоятельность при составлении. Неразборчивый почерк.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«Неудовлетворительно»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Отсутствуют схемы, количество смысловых связей между понятиями. Отсутствует наглядность (наличие рисунков, символов, и пр.; аккуратность выполнения, читаемость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конспекта. Допущены ошибки терминологические и орфографические. Отсутствие связанных предложений, только опорные сигналы – слова, словосочетания, символы. Несамостоятельность при составлении. Неразборчивый почерк.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99593-7167-4121-B0A7-F8784F6CD2B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852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71145" marR="19050" indent="-6350" algn="just">
              <a:lnSpc>
                <a:spcPct val="100000"/>
              </a:lnSpc>
              <a:spcAft>
                <a:spcPts val="190"/>
              </a:spcAft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учебного конспекта: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2000"/>
              </a:lnSpc>
              <a:spcAft>
                <a:spcPts val="18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«Отлично»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полнота использования учебного материала. Объём конспекта – 1 тетрадная страница на один раздел или один лист формата А 4. Логика изложения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6510" indent="271145" algn="just">
              <a:lnSpc>
                <a:spcPct val="107000"/>
              </a:lnSpc>
              <a:spcAft>
                <a:spcPts val="12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«Хорошо»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1 тетрадная страница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 и пр.; аккуратность выполнения, читаемость конспекта. Грамотность (терминологическая и орфографическая). Самостоятельность при составлении.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8415" indent="271145" algn="just">
              <a:lnSpc>
                <a:spcPct val="105000"/>
              </a:lnSpc>
              <a:spcAft>
                <a:spcPts val="155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Недостаточно логично изложено (наличие схем, количество смысловых связей между понятиями). Наглядность (наличие рисунков, символов, и пр.; аккуратность выполнения, читаемость конспекта. Грамотность (терминологическая и орфографическая). Отсутствие связанных предложений, только опорные сигналы – слова, словосочетания, символы. Самостоятельность при составлении. Неразборчивый почерк.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«Неудовлетворительно»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использование учебного материала неполное. Объём конспекта – менее одной тетрадной страницы на один раздел или один лист формата А 4. Отсутствуют схемы, количество смысловых связей между понятиями. Отсутствует наглядность (наличие рисунков, символов, и пр.; аккуратность выполнения, читаемость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конспекта. Допущены ошибки терминологические и орфографические. Отсутствие связанных предложений, только опорные сигналы – слова, словосочетания, символы. Несамостоятельность при составлении. Неразборчивый почерк.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E99593-7167-4121-B0A7-F8784F6CD2B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45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b="1" i="0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Термин "ментальная карта" был введен английским писателем и популяризатором науки То́ни Бьюзе́ном</a:t>
            </a:r>
            <a:r>
              <a:rPr lang="ru-RU" sz="12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Он исследовал мыслительные системы, которые были присущи людям в эпоху античности и Ренессанса. Поскольку в эти времена было создано множество культурных объектов, литературных произведений. Т. Бьюзен заметил, что, создавая свои записи, они использовали фантазию и следовали ассоциативным связям.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Возможно, именно поэтому их записи были способны донести информацию не только их создателю, но и любому человеку, даже по истечении нескольких столетий. Также психолог оценил значимость рисунка оформления собственных мыслей.</a:t>
            </a:r>
            <a:endParaRPr lang="ru-RU" sz="1200" b="1" i="1" dirty="0" smtClean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i="1" kern="1200" dirty="0" smtClean="0">
                <a:solidFill>
                  <a:srgbClr val="002F2E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Будучи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студентом, он обратил внимание, что традиционные методы запоминания и конспектирования (по порядку) малоэффективны. Они требуют много времени усилий, скучны и монотонны, к тому же не приносят желаемых результатов. Это побудило его серьезно заняться изучением мышления и процессов запоминания информации. Он не открыл ничего нового, только систематизировал уже имеющиеся в психологии знания о законах мышления.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Наиболее эффективное и плодотворное имеет нелинейный характер. Оно начинается с возникновения центрального образа, идеи и распространяется в разные стороны, за счет активизации нейронов головного мозга. Процесс возбуждения распространяется от одной нервной клетки к другой, захватывая все новые отделы головного мозга, и активизируя различную информацию, хранящуюся в памяти. Такое мышление Бьюзен назвал радиантным мышлением («радианта» - точка небесной сферы, из которой как бы исходят видимые пути тел с одинаково направленными скоростями, например, метеоритов одного потока). В основе этого мышления – ассоциации (связи, возникающие между очагами возбуждения в коре головного мозга.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Ассоциативность нашего мышления – свидетельство того, что процесс обработки информации в нашем мозгу имеет нелинейную форму. Произвольно зарождающиеся мысли никогда не представляют собой стройную логическую цепочку, они как бы распространяются в разные стороны от центральной мысли или образа, перескакивая с одного представления на другое, «цепляя» все новые ассоциации, иногда совершенно неожиданные. В результате этого мысль нередко уходит далеко в сторону от первоначальной посылки, приводит к совершенно неожиданным выводам. Процесс обучения мышлению, как правило, сводится к попыткам упорядочить наше мышление, сделать его последовательным и линейным.</a:t>
            </a:r>
          </a:p>
          <a:p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Вспомните, как нас учили в школе решать задачи. Как правило, решение задачи представляло собой некий алгоритм, то есть четкую последовательность умственных действий.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Необходимость организации мышления как процесса последовательных операций подчеркивает и логика – древняя наука о правилах мышления, возникшая еще в эпоху античности. Любое интеллектуальное занятие (написание сочинения, реферата, курсовой работы, статьи) должен предварять четкий план, пункты которого отражают последовательность изложения материала. Все это - отражение линейной формы организации информации и, в определенной степени, противоречит характеру нашего мышления. Нередко составление плана отнимает больше усилий, чем решение самой проблемы. Недаром дети (да и не только) не любят этого занятия. А заставить студентов составлять план до написания курсовой, а не после бывает практически невозможно. Не удивительно, ведь сложно планировать то, о чем еще не думал.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Т. Бьюзен доказывает, что стремление построить линейный алгоритм решения проблемы только мешает мышлению, снижает интеллектуальный потенциал и мнемические способности человека. Мы не будем столь категоричны, все же метод алгоритма, как способ решения мыслительных задач зарекомендовал себя как достаточно эффективный. Но, если говорить о действительно творческом мышлении, то следует признать, что подчиняется оно другим законам, и в нем процесс генерирования ассоциаций играют важнейшую роль.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Радиантное мышление позволяет человеку подключить к решению проблемы информацию из совершенно разных областей и избежать столь распространенного явления, когда мысль мечется в рамках одного ассоциативного пространства, и человек не в состоянии посмотреть на проблему по-новому, увидеть нестандартное решение. Т. Бьюзен разработал очень интересный и во многих отношениях полезный способ активизации радиантного мышления – составление интеллект-карт.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Основной смысл методики ментальных карт заключается в получение рисунка, где в центре выделено основное понятие, от которого потом ответвляются задачи, идеи, отдельные мысли и шаги, необходимые для реализации конкретного проекта или задумки. Как и основная ветвь ассоциативных связей, мелкие ветки могут делиться еще на несколько более мелких. Таким образом, ментальная карта отображает все ассоциативные связи в мыслительном процессе ее создателя.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Данная методика базируется на принципе «радиантного мышления», которое связано с ассоциативными мыслительными процессами.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Отправная точка - это центральный объект (мысль, идея, задача). Радиант - это точка небесной сферы, от которой как будто отходят видимые пути тел, движущихся с одинаково направленными скоростями. Отсюда можно сделать вывод, что «радиантное мышление» отражает бесконечное множество всех возможных ассоциаций, а ментальные карты позволяют зафиксировать их на различных носителях.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Полученные результаты для наглядности обычно фиксируются на бумаге. Чтобы лучше воспринимать информацию с ментальной карты, рекомендуется оформлять все записи разными способами, например, используя различные цвета, формы, картинки. Такое наглядное оформление позволяет структурировать и группировать информацию, делая ее наглядной и более понятной.</a:t>
            </a: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177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902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70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Таблица № 1. </a:t>
            </a:r>
            <a:r>
              <a:rPr lang="ru-RU" sz="1200" b="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Преимущества и недостатки метода ментальных карт</a:t>
            </a:r>
            <a:endParaRPr lang="ru-RU" sz="1200" b="0" i="1" dirty="0" smtClean="0">
              <a:solidFill>
                <a:srgbClr val="002F2E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i="1" dirty="0" smtClean="0">
                <a:solidFill>
                  <a:srgbClr val="0066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635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944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Техника составления ментальных карт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Применение ментальных карт — довольно непростой, имеющий массу нюансов, но все же крайне полезный навык, требующий определенной подготовки и времени. Для того, чтобы метод ментальных карт стал хорошим навыком, необходимо нарисовать их не менее ста штук.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Начало работы с картами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режим свободных ассоциаций или «мозговой штурм». Возьмите лист бумаги, начните обдумывать свою идею или проект. Записывайте абсолютно все мысли, связанные с проектом — не критикуйте и не огранивайте себя.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Второй этап — непосредственно составление карты: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Возьмите лист бумаги и нарисуйте в центре главную тему вашей карты. Лучше всего использовать яркий, запоминающийся образ вашей темы.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От главной темы проведите несколько ветвей. На каждой из них напишите одну идею (мысль, образ, понятие), связанных с главной темой из тех, что вы сгенерировали во время мозгового штурма.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К основным идеям также подведите несколько ветвей, который связаны с ними.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7944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Четвертый этап.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«Оживление» карты. Используйте как можно больше ассоциативных изображений и форм для предания карте эмоциональной выразительности. Используйте цвета: например, что-то важное или опасное (то, на что обратить особое внимание) выделите красным цветом; яркую идею, радостное событие — желтым цветом. Строгих рекомендаций к использованию цветов и изображений нет, так как ассоциативные связи у каждого человека разняться. Главное условие — ваш собственный язык образов должен четко передавать вам информацию с карты. Яркие образы карты дадут вам возможность ее хорошо запомнить и натолкнут на творческие мысли. Очень часто в период «оживления» карт приходят нестандартные решения и новые способы достижения целей, вспоминаются упущенные фрагменты.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24-B95D-4195-BFA3-93FEBB00E02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123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4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78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48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223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93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144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428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56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01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94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10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316A6-76C9-4C81-96E7-7A11B07A90AB}" type="datetimeFigureOut">
              <a:rPr lang="ru-RU" smtClean="0"/>
              <a:t>30.03.2020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BB229-DD51-48B4-AD5A-5FDBE90152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14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8" y="3782837"/>
            <a:ext cx="1907865" cy="296779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3999" y="3227953"/>
            <a:ext cx="9710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«Составление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опорного конспекта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помощью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майндмэппинга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технологии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 ментальными картами)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закрепления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учебного материала на уроках психолого-педагогического цикла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endParaRPr lang="ru-RU" sz="2400" b="1" i="1" dirty="0">
              <a:solidFill>
                <a:srgbClr val="002F2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15184" y="402336"/>
            <a:ext cx="83759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2F2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2F2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31136" y="646261"/>
            <a:ext cx="1347333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15999" y="2056627"/>
            <a:ext cx="10621819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38400" y="5283200"/>
            <a:ext cx="6504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199" y="5921828"/>
            <a:ext cx="757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 smtClean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высшей </a:t>
            </a:r>
            <a:r>
              <a:rPr lang="ru-RU" sz="2000" b="1" i="1" dirty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категории: </a:t>
            </a:r>
            <a:r>
              <a:rPr lang="ru-RU" sz="2000" i="1" dirty="0" smtClean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sz="2000" i="1" dirty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82742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8644" y="235974"/>
            <a:ext cx="110170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Пятый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Отложите вашу карту на период от двух часов до двух дней. Этот повторный «закрепительный» этап даст возможность что-либо дополнить или изменить в карте. После этого этапа ваша карта готова, и вы можете ее применять.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884" y="2044918"/>
            <a:ext cx="6380132" cy="4636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58644" y="1805634"/>
            <a:ext cx="42770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течением времени, возможно, вы будете совершенствовать ее, усложнять или упрощать, дополнять каким-либо новыми идеями. При дополнении пользуйтесь теми же правилами составления ментальных карт.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4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7135" y="1179871"/>
            <a:ext cx="107985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Важно помещать слова на ветках. Ветки должны быть «живыми», гибкими. Рисование ментальной карты в стиле традиционной схемы полностью противоречит идее ментальных карт. Это сильно затруднит движение взгляда по ветвям и создаст много лишних, одинаковых, монотонных объектов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Пишите на каждой линии только одно ключевое слово. Каждое слово содержит тысячи возможных ассоциаций, поэтому «склеивание» слов уменьшает свободу мышления. Раздельное написание слов может привести к новым идеям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3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Длина линии равняется длине слова. Это экономнее и «чище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4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Пишите печатными буквами как можно яснее и четче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2F2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9587" y="501444"/>
            <a:ext cx="10356048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Советы 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Тони Бьюзена к составлению карт</a:t>
            </a:r>
            <a:endParaRPr lang="ru-RU" sz="2800" b="1" i="1" dirty="0">
              <a:solidFill>
                <a:srgbClr val="002F2E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651" y="277091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28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43896" y="339213"/>
            <a:ext cx="1088430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5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Варьируйте размер букв и толщину линий в зависимости от степени важности ключевого слова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6.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используйте рисунки и символы (для центральной темы рисунок обязателен). В принципе, ментальная карта может вообще целиком состоять из рисунков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7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Старайтесь организовывать пространство, не оставляя пустого места и не размещать ветви слишком плотно. Для небольшой карты используйте лист А4, для большой темы — А3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8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Разросшиеся ветви можно заключать в контуры, чтобы они не смешивались с соседними ветвями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9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Располагайте лист и слова горизонтально («альбомная ориентация»). Такую карту удобнее читать и нет необходимости крутить.</a:t>
            </a:r>
          </a:p>
        </p:txBody>
      </p:sp>
    </p:spTree>
    <p:extLst>
      <p:ext uri="{BB962C8B-B14F-4D97-AF65-F5344CB8AC3E}">
        <p14:creationId xmlns:p14="http://schemas.microsoft.com/office/powerpoint/2010/main" val="11667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24544" y="484909"/>
            <a:ext cx="8451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правила составления </a:t>
            </a: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интеллект - карт</a:t>
            </a:r>
            <a:endParaRPr lang="ru-RU" sz="28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236" y="1246909"/>
            <a:ext cx="1090620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</a:rPr>
              <a:t>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спользуйте эмфазу;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</a:rPr>
              <a:t>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сегда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используйте центральный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для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центрального образа используйте три и более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цветов;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как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чаще используйте графические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образы;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чаще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придавайте изображению объем, а также используйте выпуклые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буквы;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пользуйтесь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синестезией (комбинированием всех видов эмоционально-чувственного восприятия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</a:rPr>
              <a:t>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арьируйте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размеры букв, толщину линий и масштаб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графики;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стремитесь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тому, чтобы расстояние между элементами интеллект карты было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соответствующим;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</a:rPr>
              <a:t>а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ссоциируйте;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используйте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стрелки, когда необходимо показать связи между элементами ментальных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i="1" dirty="0">
              <a:solidFill>
                <a:srgbClr val="002F2E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64" y="307357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7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69819" y="166255"/>
            <a:ext cx="110116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</a:rPr>
              <a:t>и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спользуйте цвета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400" b="1" i="1" dirty="0" smtClean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</a:rPr>
              <a:t>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спользуйте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кодирование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информации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2400" b="1" i="1" dirty="0" smtClean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тремитесь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ясности в выражении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мыслей;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спользуйте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печатные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размещайте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слова над соответствующими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линиями;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оединяйте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 с другими линиями и следите за тем, чтобы главные ветви карты соединялись с центральным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елайте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линии плавными и более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жирными;</a:t>
            </a:r>
          </a:p>
          <a:p>
            <a:pPr lvl="0"/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отграничивайте блоки важной информации с помощью линий;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27" y="3925683"/>
            <a:ext cx="4430773" cy="27316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0145" y="3505200"/>
            <a:ext cx="63473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следите за тем, чтобы ваши рисунки (образы) были предельно ясными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все слова располагать горизонтально;</a:t>
            </a:r>
          </a:p>
          <a:p>
            <a:pPr lvl="0"/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установить на компьютер программу для работы с ментальными картами или воспользоваться онлайн сервисами. В Интернете их несколько: как платных, так и бесплатных.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90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68013" y="427703"/>
            <a:ext cx="84803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Дополнительные рекомендации:</a:t>
            </a:r>
            <a:b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i="1" dirty="0">
              <a:solidFill>
                <a:srgbClr val="002F2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1380" y="1482436"/>
            <a:ext cx="4187202" cy="4182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обавляйте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пустые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адавайте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ополняйте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карту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рисунками;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сегда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 о безграничной ассоциативной способности вашего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мозга;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овершенствуйте достигнутое;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ересматривайте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интеллект-карту.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986" y="1280855"/>
            <a:ext cx="6513266" cy="46135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819" y="327077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1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81943" y="261257"/>
            <a:ext cx="838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Опорный конспект может быть </a:t>
            </a: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 … </a:t>
            </a:r>
            <a:endParaRPr lang="ru-RU" sz="2800" i="1" dirty="0">
              <a:solidFill>
                <a:srgbClr val="002F2E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953" y="3707627"/>
            <a:ext cx="2076802" cy="29846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988" y="1142015"/>
            <a:ext cx="3283366" cy="24625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338" y="1412954"/>
            <a:ext cx="5844233" cy="43831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456" y="3879922"/>
            <a:ext cx="2941481" cy="2807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8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0057" y="526473"/>
            <a:ext cx="96229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192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Планируемые результаты самостоятельной работы: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66800" y="1274781"/>
            <a:ext cx="71212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студентов анализировать результаты научных исследований и применять их при решении конкретных образовательных и исследовательских задач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решать стандартные задачи профессиональной деятельности на основе информационной и библиографической культуры с применением информационно-коммуникационных технологий и с учетом основных требований информационной безопасности.</a:t>
            </a:r>
          </a:p>
          <a:p>
            <a:pPr algn="just"/>
            <a:endParaRPr lang="ru-RU" sz="28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537" y="2438399"/>
            <a:ext cx="3099037" cy="39629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796" y="259457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7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69143" y="478971"/>
            <a:ext cx="9231085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</a:t>
            </a:r>
            <a:r>
              <a:rPr lang="ru-RU" sz="2800" b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5372" y="1364343"/>
            <a:ext cx="111324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материалы темы, выбрать главное и второстепенное;</a:t>
            </a:r>
            <a:endParaRPr lang="ru-RU" sz="2800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установить логическую связь между элементами темы;</a:t>
            </a:r>
            <a:endParaRPr lang="ru-RU" sz="2800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представить характеристику элементов в краткой форме; выбрать опорные сигналы для акцентирования главной информа­ции и отобразить в структуре работы;</a:t>
            </a:r>
            <a:endParaRPr lang="ru-RU" sz="2800" i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511810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оформить работу и предоставить в установленный срок. </a:t>
            </a:r>
            <a:endParaRPr lang="ru-RU" sz="2800" i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70"/>
          <a:stretch/>
        </p:blipFill>
        <p:spPr>
          <a:xfrm>
            <a:off x="8977745" y="4844271"/>
            <a:ext cx="2842427" cy="1782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2287" y="299963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78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25235" y="1378857"/>
            <a:ext cx="1092002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369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Затраты 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 при составлении опорного конспекта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от сложности материала по теме, индивидуальных особенностей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</a:t>
            </a:r>
            <a:r>
              <a:rPr lang="ru-RU" sz="2800" i="1" dirty="0" smtClean="0">
                <a:solidFill>
                  <a:srgbClr val="002F2E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определяются преподавателем.</a:t>
            </a:r>
            <a:endParaRPr lang="ru-RU" sz="2800" i="1" dirty="0">
              <a:solidFill>
                <a:srgbClr val="002F2E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128016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Ориентировочное 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- 2 ч.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400" y="3573388"/>
            <a:ext cx="2090067" cy="2921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251" y="379095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03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11382" y="277091"/>
            <a:ext cx="10972800" cy="144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Цель </a:t>
            </a:r>
            <a:r>
              <a:rPr lang="ru-RU" sz="2800" b="1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8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выработка умений и навыков грамотного изложения теории и практических вопросов в письменной форме в </a:t>
            </a:r>
            <a:r>
              <a:rPr lang="ru-RU" sz="28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виде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опорного</a:t>
            </a:r>
            <a:r>
              <a:rPr lang="ru-RU" sz="28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1382" y="1939635"/>
            <a:ext cx="62206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Составление 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опорного конспекта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представляет собой вид внеаудиторной самостоятельной работы студента по созданию краткой информационной структуры, обобщающей и отражающей суть материала лекции, темы учебника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Опорный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наилучшая форма подготовки к ответу и в про­цессе ответа.</a:t>
            </a:r>
            <a:endParaRPr lang="ru-RU" sz="2800" i="1" dirty="0">
              <a:solidFill>
                <a:srgbClr val="002F2E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286" y="1932428"/>
            <a:ext cx="4570896" cy="461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4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45673" y="387927"/>
            <a:ext cx="9421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80160" indent="450215"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</a:t>
            </a:r>
            <a:endParaRPr lang="ru-RU" sz="2800" b="1" dirty="0">
              <a:solidFill>
                <a:srgbClr val="002F2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0764" y="1136073"/>
            <a:ext cx="105294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помочь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выборе главных и дополнительных элементов темы;</a:t>
            </a:r>
            <a:endParaRPr lang="ru-RU" sz="2800" i="1" dirty="0">
              <a:solidFill>
                <a:srgbClr val="002F2E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консультировать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затруднениях;</a:t>
            </a:r>
            <a:endParaRPr lang="ru-RU" sz="2800" i="1" dirty="0">
              <a:solidFill>
                <a:srgbClr val="002F2E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  <a:tabLst>
                <a:tab pos="36576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периодически </a:t>
            </a:r>
            <a:r>
              <a:rPr lang="ru-RU" sz="28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предоставлять возможность апробирования эффек­тивности конспекта в рамках занятия.</a:t>
            </a:r>
            <a:endParaRPr lang="ru-RU" sz="2800" i="1" dirty="0">
              <a:solidFill>
                <a:srgbClr val="002F2E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980" y="3713017"/>
            <a:ext cx="3144983" cy="31449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924" y="233293"/>
            <a:ext cx="902780" cy="90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7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761999"/>
            <a:ext cx="1090808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студентов </a:t>
            </a:r>
            <a:endParaRPr lang="ru-RU" sz="2800" b="1" i="1" dirty="0" smtClean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опорного конспекта для закрепления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учебного  материала с помощью майндмэппинга 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уроках психолого-педагогического цикла</a:t>
            </a:r>
            <a:r>
              <a:rPr lang="ru-RU" sz="2400" i="1" kern="50" dirty="0" smtClean="0">
                <a:solidFill>
                  <a:srgbClr val="002F2E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sz="2400" i="1" dirty="0">
              <a:solidFill>
                <a:srgbClr val="002F2E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350543"/>
              </p:ext>
            </p:extLst>
          </p:nvPr>
        </p:nvGraphicFramePr>
        <p:xfrm>
          <a:off x="928255" y="2253836"/>
          <a:ext cx="11046627" cy="4074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6627">
                  <a:extLst>
                    <a:ext uri="{9D8B030D-6E8A-4147-A177-3AD203B41FA5}">
                      <a16:colId xmlns:a16="http://schemas.microsoft.com/office/drawing/2014/main" val="275139125"/>
                    </a:ext>
                  </a:extLst>
                </a:gridCol>
              </a:tblGrid>
              <a:tr h="802615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	Соответствие конспекта плану содержания источника:</a:t>
                      </a:r>
                      <a:endParaRPr lang="ru-RU" sz="28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46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4"/>
                  </a:ext>
                </a:extLst>
              </a:tr>
              <a:tr h="745335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конспект соответствует плану содержания;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03802"/>
                  </a:ext>
                </a:extLst>
              </a:tr>
              <a:tr h="854409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конспект частично соответствует плану содержания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более 2 замечаний);</a:t>
                      </a: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550151"/>
                  </a:ext>
                </a:extLst>
              </a:tr>
              <a:tr h="854409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конспект частично соответствует плану содержания (3 и более замечаний);</a:t>
                      </a: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44872"/>
                  </a:ext>
                </a:extLst>
              </a:tr>
              <a:tr h="802615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конспект не соответствует плану содержания.</a:t>
                      </a: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6307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69260" y="225468"/>
            <a:ext cx="27056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1400" b="1" i="1" dirty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507" y="5597236"/>
            <a:ext cx="1260764" cy="126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621407"/>
              </p:ext>
            </p:extLst>
          </p:nvPr>
        </p:nvGraphicFramePr>
        <p:xfrm>
          <a:off x="997526" y="1139867"/>
          <a:ext cx="11000509" cy="4702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0509">
                  <a:extLst>
                    <a:ext uri="{9D8B030D-6E8A-4147-A177-3AD203B41FA5}">
                      <a16:colId xmlns:a16="http://schemas.microsoft.com/office/drawing/2014/main" val="275139125"/>
                    </a:ext>
                  </a:extLst>
                </a:gridCol>
              </a:tblGrid>
              <a:tr h="1007862">
                <a:tc>
                  <a:txBody>
                    <a:bodyPr/>
                    <a:lstStyle/>
                    <a:p>
                      <a:pPr marL="0" marR="36195" lvl="0" indent="0" algn="ctr" fontAlgn="base">
                        <a:lnSpc>
                          <a:spcPct val="105000"/>
                        </a:lnSpc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None/>
                      </a:pP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2</a:t>
                      </a: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Отражение в конспекте основных положений источника и наличие выводов:</a:t>
                      </a:r>
                    </a:p>
                  </a:txBody>
                  <a:tcPr>
                    <a:solidFill>
                      <a:srgbClr val="0046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4"/>
                  </a:ext>
                </a:extLst>
              </a:tr>
              <a:tr h="759347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— основные положения отражены, выводы представлены;</a:t>
                      </a: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03802"/>
                  </a:ext>
                </a:extLst>
              </a:tr>
              <a:tr h="884276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основные положения отражены, выводы не представлены;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550151"/>
                  </a:ext>
                </a:extLst>
              </a:tr>
              <a:tr h="995987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основные положения отражены частично, выводы частично представлены;</a:t>
                      </a: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44872"/>
                  </a:ext>
                </a:extLst>
              </a:tr>
              <a:tr h="1054801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основные положения не отражены, выводы не представлены.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6307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313715" y="162838"/>
            <a:ext cx="5448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Продолжение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таблицы № </a:t>
            </a:r>
            <a:r>
              <a:rPr lang="ru-RU" sz="1400" b="1" i="1" noProof="0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i="1" dirty="0" smtClean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defRPr/>
            </a:pPr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студентов. </a:t>
            </a:r>
            <a:endParaRPr lang="ru-RU" sz="1400" b="1" i="1" dirty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b="1" i="1" dirty="0" smtClean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31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76" y="5189073"/>
            <a:ext cx="1260764" cy="126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982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99296"/>
              </p:ext>
            </p:extLst>
          </p:nvPr>
        </p:nvGraphicFramePr>
        <p:xfrm>
          <a:off x="969819" y="1259495"/>
          <a:ext cx="11004467" cy="4604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4467">
                  <a:extLst>
                    <a:ext uri="{9D8B030D-6E8A-4147-A177-3AD203B41FA5}">
                      <a16:colId xmlns:a16="http://schemas.microsoft.com/office/drawing/2014/main" val="275139125"/>
                    </a:ext>
                  </a:extLst>
                </a:gridCol>
              </a:tblGrid>
              <a:tr h="685054">
                <a:tc>
                  <a:txBody>
                    <a:bodyPr/>
                    <a:lstStyle/>
                    <a:p>
                      <a:pPr marL="0" marR="36195" lvl="0" indent="0" algn="ctr" fontAlgn="base">
                        <a:lnSpc>
                          <a:spcPct val="105000"/>
                        </a:lnSpc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None/>
                      </a:pPr>
                      <a:r>
                        <a:rPr lang="ru-RU" sz="28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 Ясность, лаконичность изложения</a:t>
                      </a:r>
                      <a:r>
                        <a:rPr lang="ru-RU" sz="2800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</a:txBody>
                  <a:tcPr>
                    <a:solidFill>
                      <a:srgbClr val="0046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4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изложение ясное и лаконичное;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03802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изложение имеет не более 2 замечаний по указанным параметрам;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550151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изложение имеет не более 3 замечаний по указанным параметрам;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44872"/>
                  </a:ext>
                </a:extLst>
              </a:tr>
              <a:tr h="1033009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181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по указанным параметрам изложение имеет 4 и более замечаний.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6307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83087" y="162838"/>
            <a:ext cx="55788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кончание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таблицы № </a:t>
            </a:r>
            <a:r>
              <a:rPr lang="ru-RU" sz="1400" b="1" i="1" noProof="0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i="1" dirty="0" smtClean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defRPr/>
            </a:pPr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студентов. </a:t>
            </a:r>
            <a:endParaRPr lang="ru-RU" sz="1400" b="1" i="1" dirty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31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77" y="5251283"/>
            <a:ext cx="1260764" cy="126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1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34312"/>
              </p:ext>
            </p:extLst>
          </p:nvPr>
        </p:nvGraphicFramePr>
        <p:xfrm>
          <a:off x="969819" y="1259495"/>
          <a:ext cx="11004467" cy="4373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4467">
                  <a:extLst>
                    <a:ext uri="{9D8B030D-6E8A-4147-A177-3AD203B41FA5}">
                      <a16:colId xmlns:a16="http://schemas.microsoft.com/office/drawing/2014/main" val="275139125"/>
                    </a:ext>
                  </a:extLst>
                </a:gridCol>
              </a:tblGrid>
              <a:tr h="685054">
                <a:tc>
                  <a:txBody>
                    <a:bodyPr/>
                    <a:lstStyle/>
                    <a:p>
                      <a:pPr marL="0" marR="36195" lvl="0" indent="0" algn="ctr" fontAlgn="base">
                        <a:lnSpc>
                          <a:spcPct val="105000"/>
                        </a:lnSpc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None/>
                      </a:pPr>
                      <a:r>
                        <a:rPr lang="ru-RU" sz="28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Визуальный ряд:</a:t>
                      </a:r>
                      <a:endParaRPr lang="ru-RU" sz="2800" i="1" u="none" strike="noStrike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46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4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визуальный ряд соответствует заданной теме;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03802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— визуальный ряд в основном соответствует заданной теме; </a:t>
                      </a:r>
                    </a:p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550151"/>
                  </a:ext>
                </a:extLst>
              </a:tr>
              <a:tr h="731018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— визуальный ряд частично соответствует заданной теме;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44872"/>
                  </a:ext>
                </a:extLst>
              </a:tr>
              <a:tr h="1033009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181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— визуальный ряд не соответствует заданной теме, либо отсутствует.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6307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83087" y="162838"/>
            <a:ext cx="55788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кончание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таблицы №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1в</a:t>
            </a:r>
          </a:p>
          <a:p>
            <a:pPr lvl="0" algn="r">
              <a:defRPr/>
            </a:pPr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студентов. </a:t>
            </a:r>
            <a:endParaRPr lang="ru-RU" sz="1400" b="1" i="1" dirty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31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77" y="5251283"/>
            <a:ext cx="1260764" cy="126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145441"/>
              </p:ext>
            </p:extLst>
          </p:nvPr>
        </p:nvGraphicFramePr>
        <p:xfrm>
          <a:off x="969819" y="1259495"/>
          <a:ext cx="11004467" cy="4758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4467">
                  <a:extLst>
                    <a:ext uri="{9D8B030D-6E8A-4147-A177-3AD203B41FA5}">
                      <a16:colId xmlns:a16="http://schemas.microsoft.com/office/drawing/2014/main" val="275139125"/>
                    </a:ext>
                  </a:extLst>
                </a:gridCol>
              </a:tblGrid>
              <a:tr h="685054">
                <a:tc>
                  <a:txBody>
                    <a:bodyPr/>
                    <a:lstStyle/>
                    <a:p>
                      <a:pPr marL="0" marR="36195" lvl="0" indent="0" algn="ctr" fontAlgn="base">
                        <a:lnSpc>
                          <a:spcPct val="105000"/>
                        </a:lnSpc>
                        <a:spcAft>
                          <a:spcPts val="20"/>
                        </a:spcAft>
                        <a:buClr>
                          <a:srgbClr val="181717"/>
                        </a:buClr>
                        <a:buSzPts val="1050"/>
                        <a:buFont typeface="+mj-lt"/>
                        <a:buNone/>
                      </a:pPr>
                      <a:r>
                        <a:rPr lang="ru-RU" sz="28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 Соответствие дидактического материала требованиям оформления: </a:t>
                      </a:r>
                      <a:endParaRPr lang="ru-RU" sz="2800" i="1" u="none" strike="noStrike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464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64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L="215900"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оформление опорного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конспекта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эстетично, аккуратно, присутствует единый стиль;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2003802"/>
                  </a:ext>
                </a:extLst>
              </a:tr>
              <a:tr h="962071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— присутствуют недочеты в оформлении опорного конспекта;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2550151"/>
                  </a:ext>
                </a:extLst>
              </a:tr>
              <a:tr h="731018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25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— оформление опорного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конспекта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недостаточно эстетично и аккуратно, нарушено единство стиля;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44872"/>
                  </a:ext>
                </a:extLst>
              </a:tr>
              <a:tr h="1033009">
                <a:tc>
                  <a:txBody>
                    <a:bodyPr/>
                    <a:lstStyle/>
                    <a:p>
                      <a:pPr marR="27305" indent="209550" algn="just">
                        <a:lnSpc>
                          <a:spcPct val="105000"/>
                        </a:lnSpc>
                        <a:spcAft>
                          <a:spcPts val="1810"/>
                        </a:spcAft>
                      </a:pP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— оформление буклета неэстетично, неаккуратно. </a:t>
                      </a:r>
                      <a:endParaRPr lang="ru-RU" dirty="0"/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363076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183087" y="162838"/>
            <a:ext cx="557885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</a:t>
            </a:r>
            <a:r>
              <a:rPr kumimoji="0" lang="ru-RU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кончание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0031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таблицы №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1в</a:t>
            </a:r>
          </a:p>
          <a:p>
            <a:pPr lvl="0" algn="r">
              <a:defRPr/>
            </a:pPr>
            <a:r>
              <a:rPr lang="ru-RU" sz="1400" b="1" i="1" dirty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</a:t>
            </a:r>
            <a:r>
              <a:rPr lang="ru-RU" sz="1400" b="1" i="1" dirty="0" smtClean="0">
                <a:solidFill>
                  <a:srgbClr val="0031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студентов. </a:t>
            </a:r>
            <a:endParaRPr lang="ru-RU" sz="1400" b="1" i="1" dirty="0">
              <a:solidFill>
                <a:srgbClr val="0031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0031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177" y="5597236"/>
            <a:ext cx="1260764" cy="126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6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42109" y="332509"/>
            <a:ext cx="9087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636" y="1066800"/>
            <a:ext cx="11526982" cy="6346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Бьюзен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 Карты памяти. Используй свою память на 100% [Текст].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: Росмэн-Пресс, 2007. – 96 с.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Бьюзен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 Супермышление [Текст] / Т. Бьюзен, Б. Бьюзен.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Минск :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ООО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«Попурри», 2003. – 304 с.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Гарипов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Э. Применение ментальных карт для преподавания на примере Cisco CCNA Exploration [Электронный ресурс] // Харбахабр. – Режим доступа: http://habrahabr.ru/post/140644/ (дата обращения </a:t>
            </a: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11.03.2020).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Загашев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И.О., Заир — Бек С.И. Критическое мышление: технологии развития.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Спб, 2003.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Измайлова М.А. Организация внеаудиторной самостоятельной работы студентов: Методическое пособие.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Издательско-торговая корпорация «Дашков и К°», 2008.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Ковалевский, И. Организация самостоятельной работы студента /И Ковалевский 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 №1. – 2000. – С.114-115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Куклина, Е. Н.  Организация самостоятельной работы студента: учебное пособие для вузов / Е. Н. Куклина, М. А. Мазниченко, И. А. Мушкина.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2-е изд., испр. и доп. — Москва: Издательство Юрайт, 2019. — 235 с. — (Университеты России). — ISBN 978-5-534-06270-0. — Текст: электронный // ЭБС Юрайт [сайт]. — URL: https://urait.ru/bcode/437654 (дата обращения: 29.03.2020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Литвинов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В.А. Применение в учебном процессе ментальных карт </a:t>
            </a: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Электронный ресурс] / В.А. Литвинов, Л.Г. Проскурина // Всероссийская научно-методическая конференция «Университетский комплекс как региональный центр  образования, науки и культуры» (Ежегодная научнометодическая конференция ОГУ).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Режим доступа: http://conference.osu.ru/assets/files/conf_reports/conf9/671.doc (дата обращения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30.03.2020). </a:t>
            </a:r>
            <a:endParaRPr lang="ru-RU" i="1" dirty="0">
              <a:solidFill>
                <a:srgbClr val="002F2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endParaRPr lang="ru-RU" i="1" dirty="0">
              <a:solidFill>
                <a:srgbClr val="002F2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40005" lvl="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</a:pPr>
            <a:endParaRPr lang="ru-RU" sz="20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17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9943" y="130629"/>
            <a:ext cx="11509829" cy="7177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Манько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Н.Н. Когнитивная визуализация педагогических объектов в современных технологиях обучения [Электронный ресурс] //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 образовательный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портал Республики Башкортостан. – Режим доступа: http://oprb.ru/data/partner/6/message/OK8N3U2t_2473.pdf (дата обращения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15.03.2020). </a:t>
            </a:r>
            <a:endParaRPr lang="ru-RU" i="1" dirty="0">
              <a:solidFill>
                <a:srgbClr val="002F2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Ментальные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карты – подробная инструкция [Электронный ресурс] // Методики Дарова. –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Режим доступа: http://darov.net/azbuka-razvitiya/kreativnietechniki/mentalnie-karti-podrobnaya-instruktsiya (дата обращения </a:t>
            </a:r>
            <a:r>
              <a:rPr lang="ru-RU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30.03.2020). </a:t>
            </a:r>
            <a:endParaRPr lang="ru-RU" i="1" dirty="0">
              <a:solidFill>
                <a:srgbClr val="002F2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Ментальная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карта «Что, если…» [Электронный ресурс] // Визуальное </a:t>
            </a: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Mind mapping по-русски, MindManager по-русски. – Режим доступа: http://rumapping.ru/mind-maps/using/mentalnaya-karta-chto-esli/ (дата обращения </a:t>
            </a: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01.04.2020).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Плотникова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 Самостоятельная работа студентов: деятельностный подход 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2005. – №1. – С. 140- 143.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Росина 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 Организация СРС в контексте инновационного образования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2006. – №7. – С.109-114.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Черная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Юревич</a:t>
            </a: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Москва: Издательство Юрайт, 2019. — 181 с. — (Профессиональное образование). — ISBN 978-5-534-10781-4.</a:t>
            </a:r>
            <a:endParaRPr lang="ru-RU" i="1" dirty="0" smtClean="0">
              <a:solidFill>
                <a:srgbClr val="002F2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Шнейдер,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i="1" dirty="0">
                <a:solidFill>
                  <a:srgbClr val="002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</a:p>
          <a:p>
            <a:pPr marR="40005" lvl="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</a:pPr>
            <a:endParaRPr lang="ru-RU" sz="20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30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9" y="3610427"/>
            <a:ext cx="2018700" cy="31401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48691" y="498764"/>
            <a:ext cx="9005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26473" y="1191491"/>
            <a:ext cx="11222182" cy="13854"/>
          </a:xfrm>
          <a:prstGeom prst="line">
            <a:avLst/>
          </a:prstGeom>
          <a:ln>
            <a:solidFill>
              <a:srgbClr val="002F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7309" y="1191491"/>
            <a:ext cx="111113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Зайди </a:t>
            </a:r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>
              <a:solidFill>
                <a:srgbClr val="002F2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1927" y="3610427"/>
            <a:ext cx="9836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</a:t>
            </a:r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рада, если информация, размещённая на моём сайте, поможет Вам в работе и учёбе.</a:t>
            </a:r>
            <a:endParaRPr lang="ru-RU" dirty="0">
              <a:solidFill>
                <a:srgbClr val="002F2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2872" y="5957455"/>
            <a:ext cx="5874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>
                <a:solidFill>
                  <a:srgbClr val="002F2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171003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29149" y="162232"/>
            <a:ext cx="11098772" cy="619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>
              <a:lnSpc>
                <a:spcPct val="105000"/>
              </a:lnSpc>
              <a:spcAft>
                <a:spcPts val="25"/>
              </a:spcAft>
            </a:pPr>
            <a:r>
              <a:rPr lang="ru-RU" sz="2800" b="1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Ментальные </a:t>
            </a:r>
            <a:r>
              <a:rPr lang="ru-RU" sz="2800" b="1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карты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(майндмэппинг, maindmapping, 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mind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maps, они же 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«умственные карты», «карты разума», «карты мыслей», «интеллект-карты»,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«карты памяти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», «ассоциативные 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карты», «майнд-карты», «майнд – мэпы»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др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.)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удобный способ структурирования информации, где главная тема находится в центре листа, а связанные с ней понятия располагаются вокруг в виде древовидной схемы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27305" lvl="0" indent="209550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Чтобы </a:t>
            </a:r>
            <a:r>
              <a:rPr lang="ru-RU" sz="2400" i="1" dirty="0">
                <a:solidFill>
                  <a:srgbClr val="0019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поток мыслей превратить во что-то более осмысленное и результативное создание ментальных карт происходит посредством упорядоченного плана, но не просто плана в виде разделов и пунктов, а в виде более интересных и плодотворных схем и рисунков.</a:t>
            </a:r>
            <a:endParaRPr lang="ru-RU" sz="2400" i="1" dirty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i="1" dirty="0" smtClean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endParaRPr lang="ru-RU" sz="2400" i="1" dirty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i="1" dirty="0" smtClean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endParaRPr lang="ru-RU" sz="2400" i="1" dirty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endParaRPr lang="ru-RU" sz="2400" i="1" dirty="0">
              <a:solidFill>
                <a:srgbClr val="00192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610" y="3750148"/>
            <a:ext cx="3341390" cy="31078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9148" y="4696691"/>
            <a:ext cx="8311834" cy="206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Термин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"ментальная карта" был введен в 1974 году английским психологом, лектором и писателем  То́ни Бьюзе́ном и с английского языка дословно переводится как "карта ума, мысли", а означает технику, благодаря которой возможно запоминать большие объемы информации.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52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164" y="2992582"/>
            <a:ext cx="3491347" cy="34913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8983" y="387927"/>
            <a:ext cx="10764982" cy="3053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Автор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методики ментальных карт Тони Бьюзен обнаружил, что проблема кроется в механизме работы человеческого мозга. </a:t>
            </a:r>
            <a:endParaRPr lang="ru-RU" sz="2400" i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Известно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левое полушарие мозга отвечает за логические аспекты: 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речь, операции с последовательностями, линейным представлением информации, операции с перечнями, списками, числами. </a:t>
            </a:r>
            <a:endParaRPr lang="ru-RU" sz="2400" i="1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2250"/>
              </a:spcAft>
            </a:pP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982" y="2992582"/>
            <a:ext cx="7273635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2250"/>
              </a:spcAft>
            </a:pPr>
            <a:r>
              <a:rPr lang="ru-RU" sz="2400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Правое </a:t>
            </a:r>
            <a:r>
              <a:rPr lang="ru-RU" sz="2400" b="1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 решает абстрактные задачи</a:t>
            </a:r>
            <a:r>
              <a:rPr lang="ru-RU" sz="2400" i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пространственную ориентацию, целостность восприятия, воображение, восприятие цвета и чувство ритма.</a:t>
            </a:r>
            <a:endParaRPr lang="ru-RU" sz="2400" i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93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418" y="31173"/>
            <a:ext cx="9060873" cy="679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0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8750" y="157163"/>
            <a:ext cx="9786938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42875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Преимущества и недостатки метода ментальных карт</a:t>
            </a:r>
            <a:endParaRPr lang="ru-RU" sz="2800" b="1" i="1" dirty="0">
              <a:solidFill>
                <a:srgbClr val="002F2E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742790"/>
              </p:ext>
            </p:extLst>
          </p:nvPr>
        </p:nvGraphicFramePr>
        <p:xfrm>
          <a:off x="928688" y="854707"/>
          <a:ext cx="11072815" cy="58673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50">
                  <a:extLst>
                    <a:ext uri="{9D8B030D-6E8A-4147-A177-3AD203B41FA5}">
                      <a16:colId xmlns:a16="http://schemas.microsoft.com/office/drawing/2014/main" val="2368670632"/>
                    </a:ext>
                  </a:extLst>
                </a:gridCol>
                <a:gridCol w="4500565">
                  <a:extLst>
                    <a:ext uri="{9D8B030D-6E8A-4147-A177-3AD203B41FA5}">
                      <a16:colId xmlns:a16="http://schemas.microsoft.com/office/drawing/2014/main" val="2156150447"/>
                    </a:ext>
                  </a:extLst>
                </a:gridCol>
              </a:tblGrid>
              <a:tr h="557111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Преимущества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05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Недостатки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0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4437048"/>
                  </a:ext>
                </a:extLst>
              </a:tr>
              <a:tr h="1276999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Представленная информация меньше по объему, ее легко фиксировать и анализировать.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Человеку, не составляющему карту и увидевшему ее в первый раз достаточно трудно понять ее содержание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490850"/>
                  </a:ext>
                </a:extLst>
              </a:tr>
              <a:tr h="683046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При чтении карты видны взаимосвязи в каждом блоке, их структура и логика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Карта полезна только для тех, кто ее разрабатывал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465664"/>
                  </a:ext>
                </a:extLst>
              </a:tr>
              <a:tr h="980022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При использовании метода развивается творческое и логическое мышление, воображение и память, поскольку используются оба полушария человеческого мозга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116499"/>
                  </a:ext>
                </a:extLst>
              </a:tr>
              <a:tr h="980022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При использовании ментальных карт мы задействуем творческие процессы и используем весь потенциал, так как используем оба полушария мозга.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4350451"/>
                  </a:ext>
                </a:extLst>
              </a:tr>
              <a:tr h="683046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Мы запоминаем информацию сразу, более качественно и в больших объемах.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402393"/>
                  </a:ext>
                </a:extLst>
              </a:tr>
              <a:tr h="585872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Методу ментальных карт легко научиться.</a:t>
                      </a:r>
                      <a:endParaRPr lang="ru-RU" sz="20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570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6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52914" y="304799"/>
            <a:ext cx="8011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тличительные черты ментальной </a:t>
            </a: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карты:</a:t>
            </a:r>
            <a:endParaRPr lang="ru-RU" sz="2800" b="1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13" y="2451032"/>
            <a:ext cx="5092421" cy="36251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85371" y="957943"/>
            <a:ext cx="110287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объект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внимания/изучения кристаллизован в центральном образе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основные темы, связанные с объектом внимания/изучения, расходятся от центрального образа в виде ветвей;</a:t>
            </a:r>
            <a:b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2F2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5371" y="2596175"/>
            <a:ext cx="57714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ветви, принимающие форму плавных линий, обозначаются и поясняются ключевыми словами или образами. Вторичные идеи также изображаются в виде ветвей, отходящих от ветвей более высокого порядка; то же справедливо для третичных идей и т. д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.;</a:t>
            </a:r>
          </a:p>
          <a:p>
            <a:pPr lvl="0"/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ветви формируют связанную узловую систему.</a:t>
            </a:r>
            <a:endParaRPr lang="ru-RU" sz="2400" dirty="0">
              <a:solidFill>
                <a:srgbClr val="002F2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257" y="6076145"/>
            <a:ext cx="5442857" cy="55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indent="449580" algn="r">
              <a:lnSpc>
                <a:spcPct val="112000"/>
              </a:lnSpc>
              <a:spcAft>
                <a:spcPts val="580"/>
              </a:spcAft>
            </a:pPr>
            <a:r>
              <a:rPr lang="ru-RU" sz="1200" b="1" i="1" kern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</a:t>
            </a:r>
            <a:r>
              <a:rPr lang="ru-RU" sz="1200" b="1" i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i="1" kern="0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 вида ментальной карты, охватывающей весь курс преподаваемой дисциплины </a:t>
            </a:r>
          </a:p>
        </p:txBody>
      </p:sp>
    </p:spTree>
    <p:extLst>
      <p:ext uri="{BB962C8B-B14F-4D97-AF65-F5344CB8AC3E}">
        <p14:creationId xmlns:p14="http://schemas.microsoft.com/office/powerpoint/2010/main" val="236663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56229" y="203201"/>
            <a:ext cx="8882742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составления ментальных карт</a:t>
            </a:r>
            <a:endParaRPr lang="ru-RU" sz="2800" i="1" dirty="0">
              <a:solidFill>
                <a:srgbClr val="002F2E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2457" y="756559"/>
            <a:ext cx="109728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Начало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картами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режим свободных ассоциаций или «мозговой штурм». Возьмите лист бумаги, начните обдумывать свою идею или проект. Записывайте абсолютно все мысли, связанные с проектом — не критикуйте и не огранивайте себя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Второй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— непосредственно составление </a:t>
            </a:r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озьмите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бумаги и нарисуйте в центре главную тему вашей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карты.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учше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использовать яркий, запоминающийся образ вашей 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темы.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 главной темы проведите несколько ветвей. На каждой из них напишите одну идею (мысль, образ, понятие), связанных с главной темой из тех, что вы сгенерировали во время мозгового штурма.</a:t>
            </a:r>
          </a:p>
          <a:p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 основным идеям также подведите несколько ветвей, который связаны с ними</a:t>
            </a:r>
            <a:r>
              <a:rPr lang="ru-RU" sz="24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i="1" dirty="0" smtClean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Третий </a:t>
            </a:r>
            <a:r>
              <a:rPr lang="ru-RU" sz="2400" b="1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</a:t>
            </a:r>
            <a:r>
              <a:rPr lang="ru-RU" sz="24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Отложите вашу карту на период от 2 часов до двух дней. Таким образом карта «устоится» в вашем сознании.</a:t>
            </a:r>
            <a:endParaRPr lang="ru-RU" sz="2400" i="1" dirty="0">
              <a:solidFill>
                <a:srgbClr val="002F2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32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0436" cy="6858000"/>
          </a:xfrm>
          <a:prstGeom prst="rect">
            <a:avLst/>
          </a:prstGeom>
          <a:solidFill>
            <a:srgbClr val="00A6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42535" y="196948"/>
            <a:ext cx="11000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Четвертый 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«Оживление» карты. Используйте как можно больше ассоциативных изображений и форм для предания карте эмоциональной 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выразительности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475608"/>
            <a:ext cx="10876671" cy="509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59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5151</Words>
  <Application>Microsoft Office PowerPoint</Application>
  <PresentationFormat>Широкоэкранный</PresentationFormat>
  <Paragraphs>271</Paragraphs>
  <Slides>28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Symbol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РФ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опорного конспекта с помощью майндмэппинга (технологии работы с ментальными картами)  для закрепления учебного материала на уроках психолого-педагогического цикла.</dc:title>
  <dc:subject>методические рекомендации по организации самостоятельной внеаудиторной работы студентов.</dc:subject>
  <dc:creator>О.Г.Гольская - преподаватель высшей квалификационной категории.</dc:creator>
  <cp:keywords>ментальные карты, майндмэппинг</cp:keywords>
  <cp:lastModifiedBy>Admin</cp:lastModifiedBy>
  <cp:revision>144</cp:revision>
  <dcterms:created xsi:type="dcterms:W3CDTF">2019-12-15T00:19:17Z</dcterms:created>
  <dcterms:modified xsi:type="dcterms:W3CDTF">2020-03-30T11:41:08Z</dcterms:modified>
</cp:coreProperties>
</file>