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52"/>
  </p:notesMasterIdLst>
  <p:sldIdLst>
    <p:sldId id="256" r:id="rId2"/>
    <p:sldId id="263" r:id="rId3"/>
    <p:sldId id="257" r:id="rId4"/>
    <p:sldId id="258" r:id="rId5"/>
    <p:sldId id="259" r:id="rId6"/>
    <p:sldId id="262" r:id="rId7"/>
    <p:sldId id="260" r:id="rId8"/>
    <p:sldId id="265" r:id="rId9"/>
    <p:sldId id="266" r:id="rId10"/>
    <p:sldId id="264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305" r:id="rId42"/>
    <p:sldId id="307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2" d="100"/>
          <a:sy n="62" d="100"/>
        </p:scale>
        <p:origin x="-1626" y="-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E4388B-721A-48A9-BBFA-EFCBD25EDD8E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8560FF-35AE-43A5-9AA7-80FF6778D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7619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8560FF-35AE-43A5-9AA7-80FF6778DC5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D949021-6E07-447E-9378-79A26789EF51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5212531-4479-4716-ACEC-8BF9C27BBC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949021-6E07-447E-9378-79A26789EF51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212531-4479-4716-ACEC-8BF9C27BBC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949021-6E07-447E-9378-79A26789EF51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212531-4479-4716-ACEC-8BF9C27BBC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949021-6E07-447E-9378-79A26789EF51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212531-4479-4716-ACEC-8BF9C27BBC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949021-6E07-447E-9378-79A26789EF51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212531-4479-4716-ACEC-8BF9C27BBC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949021-6E07-447E-9378-79A26789EF51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212531-4479-4716-ACEC-8BF9C27BBC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949021-6E07-447E-9378-79A26789EF51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212531-4479-4716-ACEC-8BF9C27BBC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949021-6E07-447E-9378-79A26789EF51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212531-4479-4716-ACEC-8BF9C27BBC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949021-6E07-447E-9378-79A26789EF51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212531-4479-4716-ACEC-8BF9C27BBC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D949021-6E07-447E-9378-79A26789EF51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212531-4479-4716-ACEC-8BF9C27BBC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D949021-6E07-447E-9378-79A26789EF51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5212531-4479-4716-ACEC-8BF9C27BBC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D949021-6E07-447E-9378-79A26789EF51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5212531-4479-4716-ACEC-8BF9C27BBC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gif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Переменный ток.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14290"/>
            <a:ext cx="91440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3 Параметры переменного тока.</a:t>
            </a:r>
          </a:p>
          <a:p>
            <a:pPr marL="342900" indent="-342900" algn="just">
              <a:buAutoNum type="arabicPeriod"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е 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значение переменного тока, напряжения и ЭДС в любой момент времени, называемое 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мгновенным значением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переменной величины.</a:t>
            </a:r>
          </a:p>
          <a:p>
            <a:pPr marL="342900" indent="-342900" algn="just">
              <a:buAutoNum type="arabicPeriod"/>
            </a:pP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i="1" baseline="-250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b="1" i="1" baseline="-25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b="1" i="1" baseline="-250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b="1" i="1" baseline="-25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b="1" i="1" baseline="-250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b="1" i="1" baseline="-25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i="1" u="sng" baseline="-25000" dirty="0" smtClean="0">
                <a:latin typeface="Times New Roman" pitchFamily="18" charset="0"/>
                <a:cs typeface="Times New Roman" pitchFamily="18" charset="0"/>
              </a:rPr>
              <a:t>-    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Амплитуда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это наибольшее положительное или отрицательное значение переменного тока. </a:t>
            </a:r>
          </a:p>
          <a:p>
            <a:pPr marL="342900" indent="-342900" algn="just">
              <a:buAutoNum type="arabicPeriod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I ,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Е 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действующее значение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переменного тока – это такой постоянный ток, который за время одного периода оказывает такое тепловое (механическое и др.) действие, как и данный переменный ток.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I =  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baseline="-250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/√2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≈ 0,707·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i="1" baseline="-250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            U =  U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/ √2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≈ 0,707· U</a:t>
            </a:r>
            <a:r>
              <a:rPr lang="en-US" b="1" i="1" baseline="-250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 = 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/ √2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≈ 0,707·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b="1" i="1" baseline="-250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Измерительные приборы, включенные в цепь переменного тока, показывают действующие значения тока или напряжения.</a:t>
            </a:r>
          </a:p>
          <a:p>
            <a:pPr marL="342900" indent="-34290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4.Т (сек.) -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период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- время, в течение которого происходит полное изменение (колебание) тока в проводнике.</a:t>
            </a:r>
          </a:p>
          <a:p>
            <a:pPr algn="just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5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.(</a:t>
            </a:r>
            <a:r>
              <a:rPr lang="ru-RU" b="1" i="1" u="sng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) –частота 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число полных колебаний тока за одну секунду. Частота измеряется в герцах (Гц) в честь немецкого ученого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Г. Герца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(1857-1894). При частоте в 1 Гц происходит одно полное колебание тока за одну секунду.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Стандартной частотой переменного тока в России является частота 50 Гц,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соответствует 50 полным колебаниям тока за одну секунду. Частота измеряется с помощью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частотомеров.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Частота - величина, обратная периоду. Следовательно,</a:t>
            </a:r>
          </a:p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= 1/T или T = 1/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Частота переменного тока зависит от частоты вращения ротора генератора и числа пар полюсов индуктора    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f =p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\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60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Гц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где 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—число пар полюсов индуктора;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     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—частота вращения ротора в минуту,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об\мин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генератор имеет одну пару полюсов, то ротор такого генератора совершает 3000 об/мин для получения переменного тока частотой 50 Гц.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ω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рад\сек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)– 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угловая частота или угловая скорость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вращения равна углу поворота вектора в единицу времени   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ω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α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\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., угол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α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называется фазным углом или фазой.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Часто вместо градуса применяют радиан – угол, дуга которого равна радиусу.</a:t>
            </a:r>
          </a:p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ω =2·π·f= 2·π\Т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рад\сек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AutoNum type="arabicPeriod" startAt="7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(град. –начальная фаза или угол.</a:t>
            </a:r>
          </a:p>
          <a:p>
            <a:pPr marL="342900" indent="-342900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Задача.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Определить амплитудное значение напряжения в сети, если при сопротивлении цепи 40 Ом амперметр показывает ток 5,5 А.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 закона Ома напряжение равно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U = 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Ir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Подставив вместо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их значения, получим действующее значение напряжения U = 5,5×40 = 220 В.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так как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b="1" baseline="-250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= √2U, то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b="1" baseline="-250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1,41×220 = 310,2 В.</a:t>
            </a:r>
          </a:p>
          <a:p>
            <a:pPr marL="342900" indent="-342900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Найти частоту тока, если период, если период равен 5∙10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-8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сек.</a:t>
            </a:r>
          </a:p>
          <a:p>
            <a:pPr algn="ctr"/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 = 1/T =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0,2∙10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Гц или 20 МГц.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Определить частоту переменного тока, получаемого от генератора  с 8 полюсами, скорость вращения ротора равна 750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об\мин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Решение.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f =p</a:t>
            </a:r>
            <a:r>
              <a:rPr lang="ru-RU" b="1" i="1" baseline="30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\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60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= 4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∙750\60 = 50 Гц.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Определить скорость вращения ротора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двадцатиполюсного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генератора, если частотомер показал частоту тока 25 Гц.</a:t>
            </a:r>
          </a:p>
          <a:p>
            <a:pPr algn="ctr"/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=60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\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= 60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∙25\10 =150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об\мин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ЭДС изменяется по закону: е =8,45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sin 1256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 +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Π \4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Определить Е, Т,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ω,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ψ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m</a:t>
            </a:r>
            <a:endParaRPr lang="ru-RU" b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Решение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Ψ = 90град.= Π \4 рад.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=8,45 В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Е=0,707×8,45=5,97 В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ω=1256 рад\сек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ω\2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Π = 1256\6,28 = 200 Гц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       T = 1/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= 1\200 =0,005 сек.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7154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Задача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Действующее значение тока в цепи равно 2,9 А., начальная фаза  -2\3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π,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частота 50 Гц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 Записать выражения изменения тока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и определить его амплитуду.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Решение.</a:t>
            </a:r>
          </a:p>
          <a:p>
            <a:pPr algn="ctr"/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i="1" baseline="-250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sin(ωt+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 ψ</a:t>
            </a:r>
            <a:r>
              <a:rPr lang="en-US" b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 )</a:t>
            </a:r>
            <a:endParaRPr lang="ru-RU" b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ω =2·π·f=2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·з,14·50 =314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рад\сек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baseline="-250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1,41×2,9 = 4 А</a:t>
            </a:r>
          </a:p>
          <a:p>
            <a:pPr algn="ctr"/>
            <a:r>
              <a:rPr lang="en-US" sz="2000" b="1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=  4·sin(314·t -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2\3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π 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4 Расчет цепей переменного тока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4.1 Виды нагрузок переменного тока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цепей переменного тока, в отличие от постоянного, закон Ома несколько изменяется, так как некоторые виды нагрузок ведут себя при прохождении изменяющегося во времени тока по-разному. </a:t>
            </a:r>
          </a:p>
          <a:p>
            <a:pPr algn="just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Активная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(резистивная) нагрузка. Сопротивление резистора не зависит от частоты. Пример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электрическая лампочка, нагревательный элемент (ТЭН), электрическая плита.</a:t>
            </a:r>
          </a:p>
          <a:p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285992"/>
            <a:ext cx="12954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0" y="3000372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Индуктивная (реактивная) нагрузка преобразует в течение одной половины полупериода энергию электрического тока в магнитное поле, а течении следующей половины преобразует энергию магнитного поля в электрический ток. Пример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дроссель или катушка индуктивности. Сопротивление обозначается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измеряется в Омах и зависит прямо пропорционально от частоты переменного тока.</a:t>
            </a:r>
          </a:p>
          <a:p>
            <a:pPr algn="just"/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84792" y="4266254"/>
            <a:ext cx="11049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0" y="4929198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Ёмкостная (реактивная) нагрузка преобразует в течение одной половины полупериода энергию электрического тока в электрическое поле, а течении следующей половины преобразует энергию электрического поля в электрический ток. Пример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конденсатор. Сопротивление обозначается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измеряется в Омах и зависит обратно пропорционально от частоты переменного тока.</a:t>
            </a:r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0958" y="6143644"/>
            <a:ext cx="904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14290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природе не существует ничего идеального, чистые реактивные нагрузки в электротехнике не встречаются. Любая нагрузка имеет КПД ниже 100%, и часть энергии рассеивается в виде тепловых потерь, излучения и т.д. Поэтому в реальной, электротехнике применяется понятие активно-индуктивной  нагрузки.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3300" y="1357298"/>
            <a:ext cx="17907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2285992"/>
            <a:ext cx="9144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Активно-индуктивная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нагрузка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может рассматриваться как последовательное или параллельное соединение активного сопротивления и идеальной индуктивности. Пример- трансформатор, электродвигатель, электромагнитное пускорегулирующее устройство для люминесцентных ламп, катушка зажигания в автомобиле. Для этого вида нагрузок характерен бросок напряжения в момент размыкания электрической цепи.</a:t>
            </a:r>
          </a:p>
          <a:p>
            <a:pPr algn="just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Активно-ёмкостная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нагрузка может рассматриваться как последовательное или параллельное соединение активного сопротивления и идеальной ёмкости. </a:t>
            </a:r>
          </a:p>
          <a:p>
            <a:endParaRPr lang="ru-RU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2462" y="4429132"/>
            <a:ext cx="67627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14282" y="4714884"/>
            <a:ext cx="75009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Пример- конденсатор, электронные блоки питания галогенных или люминесцентных ламп.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этих нагрузок характерен бросок тока в момент замыкания электрической цепи.</a:t>
            </a:r>
          </a:p>
          <a:p>
            <a:pPr indent="45720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 протекании тока через активно-реактивную нагрузку часть тока будет протекать через прибор, не производя никакой полезной работы. При этом максимумы и минимумы тока и напряжения будут достигаться в разное время, а кривые изменения по времени тока и напряжения будут не совпадать – оставаясь, при этом, периодическими функциями. Происходит сдвиг тока и напряжения по фазе.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Косинус угла между током и напряжением является важной величиной в электротехнике и обозначается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). Для компенсации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 и сокращения расходов на электроэнергию применяются конденсаторные установки.</a:t>
            </a:r>
          </a:p>
          <a:p>
            <a:pPr indent="45720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Физический смысл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 – КПД установки. Этот коэффициент показывает, какая часть тока преобразуется в полезную работу, а какая часть тока течёт в проводниках вхолостую, перегружая проводники. Чем выше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), тем лучше КПД установки. У активных проводников он равен 1, а у идеальных ёмкостных и индуктивных проводников равен 0.</a:t>
            </a:r>
          </a:p>
          <a:p>
            <a:pPr indent="457200"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4.2 Активное сопротивление (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R)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цепи переменного тока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http://vmede.org/sait/content/Medbiofizika_fedorov_2008/17_files/mb4_007.png"/>
          <p:cNvPicPr/>
          <p:nvPr/>
        </p:nvPicPr>
        <p:blipFill>
          <a:blip r:embed="rId2"/>
          <a:srcRect r="63774"/>
          <a:stretch>
            <a:fillRect/>
          </a:stretch>
        </p:blipFill>
        <p:spPr bwMode="auto">
          <a:xfrm>
            <a:off x="214282" y="928670"/>
            <a:ext cx="1817434" cy="1221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214554"/>
            <a:ext cx="1221740" cy="922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00298" y="857232"/>
            <a:ext cx="664370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Активное сопротивление –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сопротивление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проводника переменному току.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Электрическое (омическое) – сопротивление проводника постоянному току.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Активное больше омического из-за поверхностного эффекта – вытеснение носителей зарядов на поверхность проводника. Однако при частоте 50 Гц эти сопротивления можно считать одинаковыми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4429132"/>
            <a:ext cx="25050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4429132"/>
            <a:ext cx="189547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58082" y="4643446"/>
            <a:ext cx="14763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Рисунок 8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596" y="3143248"/>
            <a:ext cx="135732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428860" y="3214686"/>
            <a:ext cx="22145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Временная диаграмма Начальные фазы одинаковы </a:t>
            </a: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ψ</a:t>
            </a:r>
            <a:r>
              <a:rPr lang="pt-BR" b="1" baseline="-250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 = ψ</a:t>
            </a:r>
            <a:r>
              <a:rPr lang="pt-BR" b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143504" y="2928934"/>
            <a:ext cx="3571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Векторные диаграммы. Фазовый сдвиг меду током и напряжением в цепи равен нулю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358082" y="5572140"/>
            <a:ext cx="17859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 = U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sin</a:t>
            </a:r>
            <a:r>
              <a:rPr lang="el-GR" b="1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</a:t>
            </a:r>
          </a:p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= 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baseline="-250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sin</a:t>
            </a:r>
            <a:r>
              <a:rPr lang="el-GR" b="1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0" y="6072206"/>
            <a:ext cx="23574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= 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baseline="-250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sin(</a:t>
            </a:r>
            <a:r>
              <a:rPr lang="el-GR" b="1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 + </a:t>
            </a:r>
            <a:r>
              <a:rPr lang="el-GR" b="1" dirty="0" smtClean="0">
                <a:latin typeface="Times New Roman" pitchFamily="18" charset="0"/>
                <a:cs typeface="Times New Roman" pitchFamily="18" charset="0"/>
              </a:rPr>
              <a:t>ψ</a:t>
            </a:r>
            <a:r>
              <a:rPr lang="en-US" b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 = U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sin(</a:t>
            </a:r>
            <a:r>
              <a:rPr lang="el-GR" b="1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 + </a:t>
            </a:r>
            <a:r>
              <a:rPr lang="el-GR" b="1" dirty="0" smtClean="0">
                <a:latin typeface="Times New Roman" pitchFamily="18" charset="0"/>
                <a:cs typeface="Times New Roman" pitchFamily="18" charset="0"/>
              </a:rPr>
              <a:t>ψ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Цепь обладает только активной мощностью, которая всегда положительная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=  I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R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 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\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Вт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Закон Ома справедлив для мгновенных, максимальных и действующих значений тока                          </a:t>
            </a: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\ </a:t>
            </a: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R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pt-BR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lang="pt-BR" b="1" baseline="-30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</a:t>
            </a:r>
            <a:r>
              <a:rPr lang="pt-BR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</a:t>
            </a:r>
            <a:r>
              <a:rPr lang="pt-BR" b="1" baseline="-30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\ </a:t>
            </a:r>
            <a:r>
              <a:rPr lang="pt-BR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</a:t>
            </a: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Вывод: В цепи с активным сопротивлением ток и напряжение совпадают по фазе.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Фаза – величина, определяющая взаимоотношение во времени тока и напряжения в электрической цепи</a:t>
            </a:r>
            <a:r>
              <a:rPr lang="ru-RU" b="1" i="1" dirty="0" smtClean="0"/>
              <a:t>.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Задача 1.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цепь переменного тока  с сопротивлением 55 Ом подключили генератор, амплитуда напряжения которого равна 310,2 В. Определить :  показания амперметра и вольтметра, мощность цепи.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Решение.</a:t>
            </a:r>
          </a:p>
          <a:p>
            <a:pPr algn="ctr"/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U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\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√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2= 310,2\1,41 =220 В</a:t>
            </a:r>
          </a:p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 = U\ R = 220\55 = 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Р=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 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=220∙4 = 880 Вт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214290"/>
            <a:ext cx="6786610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Задача 2.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Решение.</a:t>
            </a:r>
          </a:p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Im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=14,1 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Im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\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√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2= 14,1 \1,41 = 10 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10∙10 = 100 В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10∙10 = 100 В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общ.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100+100 = 200 В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= U I =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200∙10 = 2000 Вт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Задача 3.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Дано: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 =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3,6 Ом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 = 120 Вт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Определить: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baseline="-250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Решение.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Р=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поэтому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√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 \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√120 \ 3,6 = 5,77 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Im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∙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√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2= 5,77∙1,41 = 8,14 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Im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∙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8,14 ∙3,6 = 29 В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 5,77∙3,6 = 20,77 В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 smtClean="0"/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19431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14290"/>
            <a:ext cx="8215338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 1 Фаза. Сдвиг фаз.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 2 Получение переменного тока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 3 Параметры переменного тока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 4 Расчет цепей переменного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тока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4.1 Виды нагрузок переменного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тока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4.2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Активное сопротивление 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R)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цепи переменного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тока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4.3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Цепь с индуктивным сопротивлением (катушкой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Цепь с емкостным сопротивлением (конденсатором С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Расчет цепи с резистором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катушкой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4.6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Расчет цепи с резистором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конденсатором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4.7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Расчет цепи с резистором , катушкой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конденсатором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4.8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Расчет разветвленной цепи переменного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тока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 5.Резонансные режимы цепи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5.1 Резонанс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напряжений</a:t>
            </a:r>
          </a:p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5.2 Резонанс тока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b="1" dirty="0" smtClean="0"/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4.3 Цепь с индуктивным сопротивлением (катушкой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L)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896077"/>
            <a:ext cx="17240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339752" y="860621"/>
            <a:ext cx="65527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latin typeface="Royal Times New Roman" pitchFamily="18" charset="0"/>
              </a:rPr>
              <a:t>Переменный ток, протекая по виткам катушки, создает переменное магнитное поле, которое пересекает витки катушки, создавая в них ЭДС самоиндукции.</a:t>
            </a:r>
          </a:p>
          <a:p>
            <a:pPr algn="just"/>
            <a:r>
              <a:rPr lang="ru-RU" b="1" dirty="0">
                <a:latin typeface="Royal Times New Roman" pitchFamily="18" charset="0"/>
              </a:rPr>
              <a:t>Согласно закону Ленца, эта ЭДС всегда противодействует причине, ее вызывающей, т.е. ток сразу установится не может.</a:t>
            </a:r>
          </a:p>
          <a:p>
            <a:endParaRPr lang="ru-RU" b="1" dirty="0">
              <a:latin typeface="Royal 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068960"/>
            <a:ext cx="9036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Royal Times New Roman" pitchFamily="18" charset="0"/>
              </a:rPr>
              <a:t>Вывод: Ток в цепи с катушкой отстает от напряжения на 90 град. (Π \ 2) или напряжение опережает ток на  угол Π \ 2.</a:t>
            </a:r>
          </a:p>
          <a:p>
            <a:endParaRPr lang="ru-RU" dirty="0">
              <a:solidFill>
                <a:srgbClr val="FF0000"/>
              </a:solidFill>
              <a:latin typeface="Royal 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536" y="3717032"/>
            <a:ext cx="376237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8144" y="4293096"/>
            <a:ext cx="160020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899592" y="5422007"/>
            <a:ext cx="32583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Royal Times New Roman" pitchFamily="18" charset="0"/>
              </a:rPr>
              <a:t>u = U</a:t>
            </a:r>
            <a:r>
              <a:rPr lang="en-US" b="1" baseline="-25000" dirty="0">
                <a:latin typeface="Royal Times New Roman" pitchFamily="18" charset="0"/>
              </a:rPr>
              <a:t>m</a:t>
            </a:r>
            <a:r>
              <a:rPr lang="en-US" b="1" dirty="0">
                <a:latin typeface="Royal Times New Roman" pitchFamily="18" charset="0"/>
              </a:rPr>
              <a:t> sin</a:t>
            </a:r>
            <a:r>
              <a:rPr lang="ru-RU" b="1" dirty="0">
                <a:latin typeface="Royal Times New Roman" pitchFamily="18" charset="0"/>
              </a:rPr>
              <a:t> </a:t>
            </a:r>
            <a:r>
              <a:rPr lang="el-GR" b="1" dirty="0">
                <a:latin typeface="Royal Times New Roman" pitchFamily="18" charset="0"/>
              </a:rPr>
              <a:t>ω</a:t>
            </a:r>
            <a:r>
              <a:rPr lang="en-US" b="1" dirty="0">
                <a:latin typeface="Royal Times New Roman" pitchFamily="18" charset="0"/>
              </a:rPr>
              <a:t>t </a:t>
            </a:r>
            <a:endParaRPr lang="ru-RU" b="1" dirty="0">
              <a:latin typeface="Royal Times New Roman" pitchFamily="18" charset="0"/>
            </a:endParaRPr>
          </a:p>
          <a:p>
            <a:r>
              <a:rPr lang="en-US" b="1" dirty="0" err="1">
                <a:latin typeface="Royal Times New Roman" pitchFamily="18" charset="0"/>
              </a:rPr>
              <a:t>i</a:t>
            </a:r>
            <a:r>
              <a:rPr lang="en-US" b="1" dirty="0">
                <a:latin typeface="Royal Times New Roman" pitchFamily="18" charset="0"/>
              </a:rPr>
              <a:t>=  </a:t>
            </a:r>
            <a:r>
              <a:rPr lang="en-US" b="1" dirty="0" err="1">
                <a:latin typeface="Royal Times New Roman" pitchFamily="18" charset="0"/>
              </a:rPr>
              <a:t>I</a:t>
            </a:r>
            <a:r>
              <a:rPr lang="en-US" b="1" baseline="-25000" dirty="0" err="1">
                <a:latin typeface="Royal Times New Roman" pitchFamily="18" charset="0"/>
              </a:rPr>
              <a:t>m</a:t>
            </a:r>
            <a:r>
              <a:rPr lang="en-US" b="1" dirty="0">
                <a:latin typeface="Royal Times New Roman" pitchFamily="18" charset="0"/>
              </a:rPr>
              <a:t> sin</a:t>
            </a:r>
            <a:r>
              <a:rPr lang="ru-RU" b="1" dirty="0">
                <a:latin typeface="Royal Times New Roman" pitchFamily="18" charset="0"/>
              </a:rPr>
              <a:t> </a:t>
            </a:r>
            <a:r>
              <a:rPr lang="en-US" b="1" dirty="0">
                <a:latin typeface="Royal Times New Roman" pitchFamily="18" charset="0"/>
              </a:rPr>
              <a:t>(</a:t>
            </a:r>
            <a:r>
              <a:rPr lang="el-GR" b="1" dirty="0">
                <a:latin typeface="Royal Times New Roman" pitchFamily="18" charset="0"/>
              </a:rPr>
              <a:t>ω</a:t>
            </a:r>
            <a:r>
              <a:rPr lang="en-US" b="1" dirty="0">
                <a:latin typeface="Royal Times New Roman" pitchFamily="18" charset="0"/>
              </a:rPr>
              <a:t>t </a:t>
            </a:r>
            <a:r>
              <a:rPr lang="ru-RU" b="1" dirty="0">
                <a:latin typeface="Royal Times New Roman" pitchFamily="18" charset="0"/>
              </a:rPr>
              <a:t>- Π \ 2.</a:t>
            </a:r>
            <a:r>
              <a:rPr lang="en-US" b="1" dirty="0">
                <a:latin typeface="Royal Times New Roman" pitchFamily="18" charset="0"/>
              </a:rPr>
              <a:t> ).</a:t>
            </a:r>
            <a:endParaRPr lang="ru-RU" b="1" dirty="0">
              <a:latin typeface="Royal Times New Roman" pitchFamily="18" charset="0"/>
            </a:endParaRPr>
          </a:p>
          <a:p>
            <a:endParaRPr lang="ru-RU" b="1" dirty="0">
              <a:latin typeface="Royal Times New Roman" pitchFamily="18" charset="0"/>
            </a:endParaRPr>
          </a:p>
          <a:p>
            <a:endParaRPr lang="ru-RU" b="1" dirty="0">
              <a:latin typeface="Royal Times New Roman" pitchFamily="18" charset="0"/>
            </a:endParaRP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148064" y="3530625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Royal Times New Roman" pitchFamily="18" charset="0"/>
              </a:rPr>
              <a:t>Векторная диаграмма</a:t>
            </a:r>
            <a:endParaRPr lang="ru-RU" b="1" dirty="0">
              <a:latin typeface="Royal 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92080" y="5636121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Royal Times New Roman" pitchFamily="18" charset="0"/>
              </a:rPr>
              <a:t>Напряжение опережает ток на 90 градусов</a:t>
            </a:r>
            <a:endParaRPr lang="ru-RU" b="1" dirty="0">
              <a:latin typeface="Royal 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0648"/>
            <a:ext cx="914400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latin typeface="Royal Times New Roman" pitchFamily="18" charset="0"/>
              </a:rPr>
              <a:t>Мгновенная мощность меняет знак 4 раза. </a:t>
            </a:r>
          </a:p>
          <a:p>
            <a:pPr algn="just"/>
            <a:r>
              <a:rPr lang="ru-RU" b="1" dirty="0">
                <a:latin typeface="Royal Times New Roman" pitchFamily="18" charset="0"/>
              </a:rPr>
              <a:t>В первую четверть периода – положительная, энергия накапливается в магнитном поле катушки. Катушка – приемник энергии.</a:t>
            </a:r>
          </a:p>
          <a:p>
            <a:pPr algn="just"/>
            <a:r>
              <a:rPr lang="ru-RU" b="1" dirty="0">
                <a:latin typeface="Royal Times New Roman" pitchFamily="18" charset="0"/>
              </a:rPr>
              <a:t>Во вторую четверть – отрицательная, энергия обратно возвращается в сеть. Катушка – источник энергии.</a:t>
            </a:r>
          </a:p>
          <a:p>
            <a:pPr algn="just"/>
            <a:r>
              <a:rPr lang="ru-RU" b="1" dirty="0">
                <a:latin typeface="Royal Times New Roman" pitchFamily="18" charset="0"/>
              </a:rPr>
              <a:t>Работа не производится. Происходит обмен энергией между катушкой и источником. Расхода энергии не будет, несмотря на то, что в цепи есть ток и напряжение. Активная мощность равна нулю. Провода загружаются реактивной мощностью.</a:t>
            </a:r>
            <a:r>
              <a:rPr lang="en-US" b="1" dirty="0">
                <a:latin typeface="Royal Times New Roman" pitchFamily="18" charset="0"/>
              </a:rPr>
              <a:t> </a:t>
            </a:r>
            <a:endParaRPr lang="ru-RU" b="1" dirty="0" smtClean="0">
              <a:latin typeface="Royal Times New Roman" pitchFamily="18" charset="0"/>
            </a:endParaRPr>
          </a:p>
          <a:p>
            <a:pPr algn="ctr"/>
            <a:r>
              <a:rPr lang="en-US" b="1" dirty="0">
                <a:latin typeface="Royal Times New Roman" pitchFamily="18" charset="0"/>
              </a:rPr>
              <a:t>Q</a:t>
            </a:r>
            <a:r>
              <a:rPr lang="en-US" b="1" baseline="-25000" dirty="0">
                <a:latin typeface="Royal Times New Roman" pitchFamily="18" charset="0"/>
              </a:rPr>
              <a:t>L</a:t>
            </a:r>
            <a:r>
              <a:rPr lang="en-US" b="1" dirty="0">
                <a:latin typeface="Royal Times New Roman" pitchFamily="18" charset="0"/>
              </a:rPr>
              <a:t> = I</a:t>
            </a:r>
            <a:r>
              <a:rPr lang="en-US" b="1" baseline="30000" dirty="0">
                <a:latin typeface="Royal Times New Roman" pitchFamily="18" charset="0"/>
              </a:rPr>
              <a:t>2</a:t>
            </a:r>
            <a:r>
              <a:rPr lang="en-US" b="1" dirty="0">
                <a:latin typeface="Royal Times New Roman" pitchFamily="18" charset="0"/>
              </a:rPr>
              <a:t> X</a:t>
            </a:r>
            <a:r>
              <a:rPr lang="en-US" b="1" baseline="-25000" dirty="0">
                <a:latin typeface="Royal Times New Roman" pitchFamily="18" charset="0"/>
              </a:rPr>
              <a:t>L  </a:t>
            </a:r>
            <a:r>
              <a:rPr lang="ru-RU" b="1" dirty="0">
                <a:latin typeface="Royal Times New Roman" pitchFamily="18" charset="0"/>
              </a:rPr>
              <a:t> = </a:t>
            </a:r>
            <a:r>
              <a:rPr lang="en-US" b="1" dirty="0">
                <a:latin typeface="Royal Times New Roman" pitchFamily="18" charset="0"/>
              </a:rPr>
              <a:t>U I</a:t>
            </a:r>
            <a:r>
              <a:rPr lang="ru-RU" b="1" dirty="0">
                <a:latin typeface="Royal Times New Roman" pitchFamily="18" charset="0"/>
              </a:rPr>
              <a:t>   </a:t>
            </a:r>
            <a:r>
              <a:rPr lang="ru-RU" b="1" dirty="0" err="1" smtClean="0">
                <a:latin typeface="Royal Times New Roman" pitchFamily="18" charset="0"/>
              </a:rPr>
              <a:t>ВАр</a:t>
            </a:r>
            <a:endParaRPr lang="ru-RU" b="1" dirty="0">
              <a:latin typeface="Royal Times New Roman" pitchFamily="18" charset="0"/>
            </a:endParaRPr>
          </a:p>
          <a:p>
            <a:pPr algn="ctr"/>
            <a:r>
              <a:rPr lang="en-US" b="1" dirty="0">
                <a:latin typeface="Royal Times New Roman" pitchFamily="18" charset="0"/>
              </a:rPr>
              <a:t>X</a:t>
            </a:r>
            <a:r>
              <a:rPr lang="en-US" b="1" baseline="-25000" dirty="0">
                <a:latin typeface="Royal Times New Roman" pitchFamily="18" charset="0"/>
              </a:rPr>
              <a:t>L</a:t>
            </a:r>
            <a:r>
              <a:rPr lang="en-US" b="1" dirty="0">
                <a:latin typeface="Royal Times New Roman" pitchFamily="18" charset="0"/>
              </a:rPr>
              <a:t> = </a:t>
            </a:r>
            <a:r>
              <a:rPr lang="el-GR" b="1" dirty="0">
                <a:latin typeface="Royal Times New Roman" pitchFamily="18" charset="0"/>
              </a:rPr>
              <a:t>ω</a:t>
            </a:r>
            <a:r>
              <a:rPr lang="en-US" b="1" dirty="0">
                <a:latin typeface="Royal Times New Roman" pitchFamily="18" charset="0"/>
              </a:rPr>
              <a:t>L</a:t>
            </a:r>
            <a:r>
              <a:rPr lang="ru-RU" b="1" dirty="0">
                <a:latin typeface="Royal Times New Roman" pitchFamily="18" charset="0"/>
              </a:rPr>
              <a:t> =2π</a:t>
            </a:r>
            <a:r>
              <a:rPr lang="en-US" b="1" dirty="0">
                <a:latin typeface="Royal Times New Roman" pitchFamily="18" charset="0"/>
              </a:rPr>
              <a:t>f L</a:t>
            </a:r>
            <a:r>
              <a:rPr lang="ru-RU" b="1" dirty="0">
                <a:latin typeface="Royal Times New Roman" pitchFamily="18" charset="0"/>
              </a:rPr>
              <a:t> – индуктивное сопротивление катушки.</a:t>
            </a:r>
          </a:p>
          <a:p>
            <a:r>
              <a:rPr lang="ru-RU" b="1" dirty="0">
                <a:latin typeface="Royal Times New Roman" pitchFamily="18" charset="0"/>
              </a:rPr>
              <a:t>               </a:t>
            </a:r>
            <a:r>
              <a:rPr lang="en-US" b="1" dirty="0">
                <a:latin typeface="Royal Times New Roman" pitchFamily="18" charset="0"/>
              </a:rPr>
              <a:t>L</a:t>
            </a:r>
            <a:r>
              <a:rPr lang="ru-RU" b="1" dirty="0">
                <a:latin typeface="Royal Times New Roman" pitchFamily="18" charset="0"/>
              </a:rPr>
              <a:t> – индуктивность катушки, Гн</a:t>
            </a:r>
          </a:p>
          <a:p>
            <a:r>
              <a:rPr lang="ru-RU" b="1" dirty="0">
                <a:latin typeface="Royal Times New Roman" pitchFamily="18" charset="0"/>
              </a:rPr>
              <a:t>               </a:t>
            </a:r>
            <a:r>
              <a:rPr lang="en-US" b="1" dirty="0">
                <a:latin typeface="Royal Times New Roman" pitchFamily="18" charset="0"/>
              </a:rPr>
              <a:t>f</a:t>
            </a:r>
            <a:r>
              <a:rPr lang="ru-RU" b="1" dirty="0">
                <a:latin typeface="Royal Times New Roman" pitchFamily="18" charset="0"/>
              </a:rPr>
              <a:t> – частота , Гц</a:t>
            </a:r>
          </a:p>
          <a:p>
            <a:r>
              <a:rPr lang="ru-RU" b="1" dirty="0">
                <a:latin typeface="Royal Times New Roman" pitchFamily="18" charset="0"/>
              </a:rPr>
              <a:t>              </a:t>
            </a:r>
            <a:r>
              <a:rPr lang="el-GR" b="1" dirty="0">
                <a:latin typeface="Royal Times New Roman" pitchFamily="18" charset="0"/>
              </a:rPr>
              <a:t>ω</a:t>
            </a:r>
            <a:r>
              <a:rPr lang="ru-RU" b="1" dirty="0">
                <a:latin typeface="Royal Times New Roman" pitchFamily="18" charset="0"/>
              </a:rPr>
              <a:t> – угловая частота, рад\сек</a:t>
            </a:r>
          </a:p>
          <a:p>
            <a:endParaRPr lang="ru-RU" b="1" u="sng" dirty="0">
              <a:latin typeface="Royal Times New Roman" pitchFamily="18" charset="0"/>
            </a:endParaRPr>
          </a:p>
          <a:p>
            <a:r>
              <a:rPr lang="ru-RU" b="1" u="sng" dirty="0">
                <a:latin typeface="Royal Times New Roman" pitchFamily="18" charset="0"/>
              </a:rPr>
              <a:t>Закон Ома   </a:t>
            </a:r>
            <a:r>
              <a:rPr lang="en-US" b="1" dirty="0">
                <a:latin typeface="Royal Times New Roman" pitchFamily="18" charset="0"/>
              </a:rPr>
              <a:t>I</a:t>
            </a:r>
            <a:r>
              <a:rPr lang="ru-RU" b="1" dirty="0">
                <a:latin typeface="Royal Times New Roman" pitchFamily="18" charset="0"/>
              </a:rPr>
              <a:t> = </a:t>
            </a:r>
            <a:r>
              <a:rPr lang="en-US" b="1" dirty="0">
                <a:latin typeface="Royal Times New Roman" pitchFamily="18" charset="0"/>
              </a:rPr>
              <a:t>U</a:t>
            </a:r>
            <a:r>
              <a:rPr lang="ru-RU" b="1" dirty="0">
                <a:latin typeface="Royal Times New Roman" pitchFamily="18" charset="0"/>
              </a:rPr>
              <a:t> \ </a:t>
            </a:r>
            <a:r>
              <a:rPr lang="en-US" b="1" dirty="0">
                <a:latin typeface="Royal Times New Roman" pitchFamily="18" charset="0"/>
              </a:rPr>
              <a:t>X</a:t>
            </a:r>
            <a:r>
              <a:rPr lang="en-US" b="1" baseline="-25000" dirty="0">
                <a:latin typeface="Royal Times New Roman" pitchFamily="18" charset="0"/>
              </a:rPr>
              <a:t>L</a:t>
            </a:r>
            <a:r>
              <a:rPr lang="ru-RU" b="1" baseline="-25000" dirty="0">
                <a:latin typeface="Royal Times New Roman" pitchFamily="18" charset="0"/>
              </a:rPr>
              <a:t>                        </a:t>
            </a:r>
            <a:r>
              <a:rPr lang="en-US" b="1" dirty="0" err="1">
                <a:latin typeface="Royal Times New Roman" pitchFamily="18" charset="0"/>
              </a:rPr>
              <a:t>Im</a:t>
            </a:r>
            <a:r>
              <a:rPr lang="en-US" b="1" dirty="0">
                <a:latin typeface="Royal Times New Roman" pitchFamily="18" charset="0"/>
              </a:rPr>
              <a:t> = Um \ X</a:t>
            </a:r>
            <a:r>
              <a:rPr lang="en-US" b="1" baseline="-25000" dirty="0">
                <a:latin typeface="Royal Times New Roman" pitchFamily="18" charset="0"/>
              </a:rPr>
              <a:t>L</a:t>
            </a:r>
            <a:endParaRPr lang="ru-RU" b="1" dirty="0">
              <a:latin typeface="Royal Times New Roman" pitchFamily="18" charset="0"/>
            </a:endParaRPr>
          </a:p>
          <a:p>
            <a:pPr algn="just"/>
            <a:endParaRPr lang="ru-RU" b="1" dirty="0" smtClean="0">
              <a:latin typeface="Royal Times New Roman" pitchFamily="18" charset="0"/>
            </a:endParaRPr>
          </a:p>
          <a:p>
            <a:pPr algn="just"/>
            <a:r>
              <a:rPr lang="ru-RU" b="1" dirty="0" smtClean="0">
                <a:latin typeface="Royal Times New Roman" pitchFamily="18" charset="0"/>
              </a:rPr>
              <a:t>Задача  </a:t>
            </a:r>
            <a:r>
              <a:rPr lang="ru-RU" b="1" dirty="0">
                <a:latin typeface="Royal Times New Roman" pitchFamily="18" charset="0"/>
              </a:rPr>
              <a:t>1                                                    </a:t>
            </a:r>
            <a:r>
              <a:rPr lang="ru-RU" b="1" dirty="0" smtClean="0">
                <a:latin typeface="Royal Times New Roman" pitchFamily="18" charset="0"/>
              </a:rPr>
              <a:t>Решение</a:t>
            </a:r>
            <a:endParaRPr lang="ru-RU" b="1" dirty="0">
              <a:latin typeface="Royal Times New Roman" pitchFamily="18" charset="0"/>
            </a:endParaRPr>
          </a:p>
          <a:p>
            <a:pPr algn="ctr"/>
            <a:r>
              <a:rPr lang="en-US" sz="2800" b="1" baseline="-25000" dirty="0" smtClean="0">
                <a:latin typeface="Royal Times New Roman" pitchFamily="18" charset="0"/>
              </a:rPr>
              <a:t>I </a:t>
            </a:r>
            <a:r>
              <a:rPr lang="en-US" sz="2800" b="1" baseline="-25000" dirty="0">
                <a:latin typeface="Royal Times New Roman" pitchFamily="18" charset="0"/>
              </a:rPr>
              <a:t>= U \ XL  </a:t>
            </a:r>
            <a:r>
              <a:rPr lang="ru-RU" sz="2800" b="1" baseline="-25000" dirty="0">
                <a:latin typeface="Royal Times New Roman" pitchFamily="18" charset="0"/>
              </a:rPr>
              <a:t>отсюда </a:t>
            </a:r>
            <a:r>
              <a:rPr lang="en-US" sz="2800" b="1" baseline="-25000" dirty="0">
                <a:latin typeface="Royal Times New Roman" pitchFamily="18" charset="0"/>
              </a:rPr>
              <a:t>       XL= U\ I = 220 \ 0</a:t>
            </a:r>
            <a:r>
              <a:rPr lang="ru-RU" sz="2800" b="1" baseline="-25000" dirty="0">
                <a:latin typeface="Royal Times New Roman" pitchFamily="18" charset="0"/>
              </a:rPr>
              <a:t>,</a:t>
            </a:r>
            <a:r>
              <a:rPr lang="en-US" sz="2800" b="1" baseline="-25000" dirty="0">
                <a:latin typeface="Royal Times New Roman" pitchFamily="18" charset="0"/>
              </a:rPr>
              <a:t>5</a:t>
            </a:r>
            <a:r>
              <a:rPr lang="ru-RU" sz="2800" b="1" baseline="-25000" dirty="0">
                <a:latin typeface="Royal Times New Roman" pitchFamily="18" charset="0"/>
              </a:rPr>
              <a:t> = 440 Ом</a:t>
            </a:r>
            <a:endParaRPr lang="ru-RU" sz="2800" dirty="0">
              <a:latin typeface="Royal Times New Roman" pitchFamily="18" charset="0"/>
            </a:endParaRPr>
          </a:p>
          <a:p>
            <a:pPr algn="ctr"/>
            <a:r>
              <a:rPr lang="ru-RU" sz="2800" b="1" baseline="-25000" dirty="0">
                <a:latin typeface="Royal Times New Roman" pitchFamily="18" charset="0"/>
              </a:rPr>
              <a:t> </a:t>
            </a:r>
            <a:r>
              <a:rPr lang="en-US" sz="2800" b="1" baseline="-25000" dirty="0">
                <a:latin typeface="Royal Times New Roman" pitchFamily="18" charset="0"/>
              </a:rPr>
              <a:t>XL</a:t>
            </a:r>
            <a:r>
              <a:rPr lang="ru-RU" sz="2800" b="1" baseline="-25000" dirty="0">
                <a:latin typeface="Royal Times New Roman" pitchFamily="18" charset="0"/>
              </a:rPr>
              <a:t>=</a:t>
            </a:r>
            <a:r>
              <a:rPr lang="ru-RU" sz="2800" b="1" dirty="0">
                <a:latin typeface="Royal Times New Roman" pitchFamily="18" charset="0"/>
              </a:rPr>
              <a:t> </a:t>
            </a:r>
            <a:r>
              <a:rPr lang="ru-RU" sz="2800" b="1" baseline="-25000" dirty="0">
                <a:latin typeface="Royal Times New Roman" pitchFamily="18" charset="0"/>
              </a:rPr>
              <a:t>2π</a:t>
            </a:r>
            <a:r>
              <a:rPr lang="en-US" sz="2800" b="1" baseline="-25000" dirty="0">
                <a:latin typeface="Royal Times New Roman" pitchFamily="18" charset="0"/>
              </a:rPr>
              <a:t>f L</a:t>
            </a:r>
            <a:r>
              <a:rPr lang="ru-RU" sz="2800" b="1" baseline="-25000" dirty="0">
                <a:latin typeface="Royal Times New Roman" pitchFamily="18" charset="0"/>
              </a:rPr>
              <a:t> отсюда   </a:t>
            </a:r>
            <a:r>
              <a:rPr lang="en-US" sz="2800" b="1" baseline="-25000" dirty="0">
                <a:latin typeface="Royal Times New Roman" pitchFamily="18" charset="0"/>
              </a:rPr>
              <a:t>L</a:t>
            </a:r>
            <a:r>
              <a:rPr lang="ru-RU" sz="2800" b="1" baseline="-25000" dirty="0">
                <a:latin typeface="Royal Times New Roman" pitchFamily="18" charset="0"/>
              </a:rPr>
              <a:t> = </a:t>
            </a:r>
            <a:r>
              <a:rPr lang="en-US" sz="2800" b="1" baseline="-25000" dirty="0">
                <a:latin typeface="Royal Times New Roman" pitchFamily="18" charset="0"/>
              </a:rPr>
              <a:t>XL</a:t>
            </a:r>
            <a:r>
              <a:rPr lang="ru-RU" sz="2800" b="1" baseline="-25000" dirty="0">
                <a:latin typeface="Royal Times New Roman" pitchFamily="18" charset="0"/>
              </a:rPr>
              <a:t> \ 2π</a:t>
            </a:r>
            <a:r>
              <a:rPr lang="en-US" sz="2800" b="1" baseline="-25000" dirty="0">
                <a:latin typeface="Royal Times New Roman" pitchFamily="18" charset="0"/>
              </a:rPr>
              <a:t>f</a:t>
            </a:r>
            <a:r>
              <a:rPr lang="ru-RU" sz="2800" b="1" baseline="-25000" dirty="0">
                <a:latin typeface="Royal Times New Roman" pitchFamily="18" charset="0"/>
              </a:rPr>
              <a:t> = 440 \ 2∙</a:t>
            </a:r>
            <a:r>
              <a:rPr lang="en-US" sz="2800" b="1" baseline="-25000" dirty="0">
                <a:latin typeface="Royal Times New Roman" pitchFamily="18" charset="0"/>
              </a:rPr>
              <a:t>π</a:t>
            </a:r>
            <a:r>
              <a:rPr lang="ru-RU" sz="2800" b="1" baseline="-25000" dirty="0">
                <a:latin typeface="Royal Times New Roman" pitchFamily="18" charset="0"/>
              </a:rPr>
              <a:t>∙50 = 1,4 </a:t>
            </a:r>
            <a:r>
              <a:rPr lang="ru-RU" sz="2800" b="1" baseline="-25000" dirty="0" smtClean="0">
                <a:latin typeface="Royal Times New Roman" pitchFamily="18" charset="0"/>
              </a:rPr>
              <a:t>Гн</a:t>
            </a:r>
            <a:endParaRPr lang="ru-RU" sz="2800" dirty="0" smtClean="0">
              <a:latin typeface="Royal Times New Roman" pitchFamily="18" charset="0"/>
            </a:endParaRPr>
          </a:p>
          <a:p>
            <a:endParaRPr lang="ru-RU" b="1" dirty="0" smtClean="0">
              <a:latin typeface="Royal Times New Roman" pitchFamily="18" charset="0"/>
            </a:endParaRPr>
          </a:p>
          <a:p>
            <a:pPr algn="just"/>
            <a:endParaRPr lang="ru-RU" b="1" dirty="0">
              <a:latin typeface="Royal Times New Roman" pitchFamily="18" charset="0"/>
            </a:endParaRPr>
          </a:p>
          <a:p>
            <a:endParaRPr lang="ru-RU" b="1" dirty="0">
              <a:latin typeface="Royal 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576" y="4941168"/>
            <a:ext cx="17636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Royal Times New Roman" pitchFamily="18" charset="0"/>
              </a:rPr>
              <a:t>U</a:t>
            </a:r>
            <a:r>
              <a:rPr lang="ru-RU" b="1" dirty="0">
                <a:latin typeface="Royal Times New Roman" pitchFamily="18" charset="0"/>
              </a:rPr>
              <a:t> = 220 В</a:t>
            </a:r>
          </a:p>
          <a:p>
            <a:r>
              <a:rPr lang="en-US" b="1" dirty="0">
                <a:latin typeface="Royal Times New Roman" pitchFamily="18" charset="0"/>
              </a:rPr>
              <a:t>I</a:t>
            </a:r>
            <a:r>
              <a:rPr lang="ru-RU" b="1" dirty="0">
                <a:latin typeface="Royal Times New Roman" pitchFamily="18" charset="0"/>
              </a:rPr>
              <a:t> = 0,5 А</a:t>
            </a:r>
          </a:p>
          <a:p>
            <a:r>
              <a:rPr lang="en-US" b="1" dirty="0">
                <a:latin typeface="Royal Times New Roman" pitchFamily="18" charset="0"/>
              </a:rPr>
              <a:t>F</a:t>
            </a:r>
            <a:r>
              <a:rPr lang="ru-RU" b="1" dirty="0">
                <a:latin typeface="Royal Times New Roman" pitchFamily="18" charset="0"/>
              </a:rPr>
              <a:t> = 50 Гц</a:t>
            </a:r>
          </a:p>
          <a:p>
            <a:r>
              <a:rPr lang="ru-RU" b="1" dirty="0">
                <a:latin typeface="Royal Times New Roman" pitchFamily="18" charset="0"/>
              </a:rPr>
              <a:t>Определить :</a:t>
            </a:r>
          </a:p>
          <a:p>
            <a:r>
              <a:rPr lang="en-US" b="1" dirty="0">
                <a:latin typeface="Royal Times New Roman" pitchFamily="18" charset="0"/>
              </a:rPr>
              <a:t>L</a:t>
            </a:r>
            <a:r>
              <a:rPr lang="ru-RU" b="1" dirty="0">
                <a:latin typeface="Royal Times New Roman" pitchFamily="18" charset="0"/>
              </a:rPr>
              <a:t> - 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2131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25202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Royal Times New Roman" pitchFamily="18" charset="0"/>
              </a:rPr>
              <a:t>Задача 2</a:t>
            </a:r>
          </a:p>
          <a:p>
            <a:endParaRPr lang="ru-RU" b="1" dirty="0">
              <a:latin typeface="Royal Times New Roman" pitchFamily="18" charset="0"/>
            </a:endParaRPr>
          </a:p>
          <a:p>
            <a:r>
              <a:rPr lang="ru-RU" b="1" dirty="0">
                <a:latin typeface="Royal Times New Roman" pitchFamily="18" charset="0"/>
              </a:rPr>
              <a:t>Дано:</a:t>
            </a:r>
          </a:p>
          <a:p>
            <a:r>
              <a:rPr lang="ru-RU" b="1" dirty="0">
                <a:latin typeface="Royal Times New Roman" pitchFamily="18" charset="0"/>
              </a:rPr>
              <a:t> </a:t>
            </a:r>
            <a:r>
              <a:rPr lang="en-US" b="1" dirty="0">
                <a:latin typeface="Royal Times New Roman" pitchFamily="18" charset="0"/>
              </a:rPr>
              <a:t>L</a:t>
            </a:r>
            <a:r>
              <a:rPr lang="ru-RU" b="1" dirty="0">
                <a:latin typeface="Royal Times New Roman" pitchFamily="18" charset="0"/>
              </a:rPr>
              <a:t> = 0,01 Гн</a:t>
            </a:r>
          </a:p>
          <a:p>
            <a:r>
              <a:rPr lang="en-US" b="1" dirty="0">
                <a:latin typeface="Royal Times New Roman" pitchFamily="18" charset="0"/>
              </a:rPr>
              <a:t>f</a:t>
            </a:r>
            <a:r>
              <a:rPr lang="ru-RU" b="1" dirty="0">
                <a:latin typeface="Royal Times New Roman" pitchFamily="18" charset="0"/>
              </a:rPr>
              <a:t>= 300 Гц</a:t>
            </a:r>
            <a:endParaRPr lang="en-US" b="1" dirty="0">
              <a:latin typeface="Royal Times New Roman" pitchFamily="18" charset="0"/>
            </a:endParaRPr>
          </a:p>
          <a:p>
            <a:r>
              <a:rPr lang="en-US" b="1" dirty="0">
                <a:latin typeface="Royal Times New Roman" pitchFamily="18" charset="0"/>
              </a:rPr>
              <a:t>U = 82 </a:t>
            </a:r>
            <a:r>
              <a:rPr lang="ru-RU" b="1" dirty="0">
                <a:latin typeface="Royal Times New Roman" pitchFamily="18" charset="0"/>
              </a:rPr>
              <a:t>В</a:t>
            </a:r>
          </a:p>
          <a:p>
            <a:r>
              <a:rPr lang="ru-RU" b="1" dirty="0">
                <a:latin typeface="Royal Times New Roman" pitchFamily="18" charset="0"/>
              </a:rPr>
              <a:t>Определить:</a:t>
            </a:r>
          </a:p>
          <a:p>
            <a:r>
              <a:rPr lang="en-US" b="1" dirty="0">
                <a:latin typeface="Royal Times New Roman" pitchFamily="18" charset="0"/>
              </a:rPr>
              <a:t>I - ? </a:t>
            </a:r>
            <a:r>
              <a:rPr lang="ru-RU" b="1" dirty="0">
                <a:latin typeface="Royal Times New Roman" pitchFamily="18" charset="0"/>
              </a:rPr>
              <a:t>Написать</a:t>
            </a:r>
          </a:p>
          <a:p>
            <a:r>
              <a:rPr lang="ru-RU" b="1" dirty="0">
                <a:latin typeface="Royal Times New Roman" pitchFamily="18" charset="0"/>
              </a:rPr>
              <a:t>закон изменения</a:t>
            </a:r>
          </a:p>
          <a:p>
            <a:r>
              <a:rPr lang="ru-RU" b="1" dirty="0">
                <a:latin typeface="Royal Times New Roman" pitchFamily="18" charset="0"/>
              </a:rPr>
              <a:t>тока </a:t>
            </a:r>
            <a:r>
              <a:rPr lang="en-US" b="1" dirty="0" err="1">
                <a:latin typeface="Royal Times New Roman" pitchFamily="18" charset="0"/>
              </a:rPr>
              <a:t>i</a:t>
            </a:r>
            <a:r>
              <a:rPr lang="ru-RU" b="1" dirty="0">
                <a:latin typeface="Royal Times New Roman" pitchFamily="18" charset="0"/>
              </a:rPr>
              <a:t> и напряжения</a:t>
            </a:r>
            <a:r>
              <a:rPr lang="en-US" b="1" dirty="0">
                <a:latin typeface="Royal Times New Roman" pitchFamily="18" charset="0"/>
              </a:rPr>
              <a:t>   u</a:t>
            </a:r>
            <a:endParaRPr lang="ru-RU" b="1" dirty="0">
              <a:latin typeface="Royal Times New Roman" pitchFamily="18" charset="0"/>
            </a:endParaRPr>
          </a:p>
          <a:p>
            <a:endParaRPr lang="ru-RU" b="1" dirty="0">
              <a:latin typeface="Royal Times New Roman" pitchFamily="18" charset="0"/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63888" y="476672"/>
            <a:ext cx="4824536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Royal Times New Roman" pitchFamily="18" charset="0"/>
              </a:rPr>
              <a:t>Решение.</a:t>
            </a:r>
          </a:p>
          <a:p>
            <a:pPr algn="ctr"/>
            <a:r>
              <a:rPr lang="en-US" sz="2400" b="1" baseline="-25000" dirty="0">
                <a:latin typeface="Royal Times New Roman" pitchFamily="18" charset="0"/>
              </a:rPr>
              <a:t>XL</a:t>
            </a:r>
            <a:r>
              <a:rPr lang="ru-RU" sz="2400" b="1" baseline="-25000" dirty="0">
                <a:latin typeface="Royal Times New Roman" pitchFamily="18" charset="0"/>
              </a:rPr>
              <a:t>=</a:t>
            </a:r>
            <a:r>
              <a:rPr lang="ru-RU" sz="2400" b="1" dirty="0">
                <a:latin typeface="Royal Times New Roman" pitchFamily="18" charset="0"/>
              </a:rPr>
              <a:t> </a:t>
            </a:r>
            <a:r>
              <a:rPr lang="ru-RU" sz="2400" b="1" baseline="-25000" dirty="0">
                <a:latin typeface="Royal Times New Roman" pitchFamily="18" charset="0"/>
              </a:rPr>
              <a:t>2π</a:t>
            </a:r>
            <a:r>
              <a:rPr lang="en-US" sz="2400" b="1" baseline="-25000" dirty="0">
                <a:latin typeface="Royal Times New Roman" pitchFamily="18" charset="0"/>
              </a:rPr>
              <a:t>f L</a:t>
            </a:r>
            <a:r>
              <a:rPr lang="ru-RU" sz="2400" b="1" baseline="-25000" dirty="0">
                <a:latin typeface="Royal Times New Roman" pitchFamily="18" charset="0"/>
              </a:rPr>
              <a:t> = 6,28 ∙300 ∙0,01 = 18,84 Ом</a:t>
            </a:r>
          </a:p>
          <a:p>
            <a:pPr algn="ctr"/>
            <a:r>
              <a:rPr lang="en-US" sz="2400" b="1" baseline="-25000" dirty="0">
                <a:latin typeface="Royal Times New Roman" pitchFamily="18" charset="0"/>
              </a:rPr>
              <a:t>I = U \ XL</a:t>
            </a:r>
            <a:r>
              <a:rPr lang="ru-RU" sz="2400" b="1" baseline="-25000" dirty="0">
                <a:latin typeface="Royal Times New Roman" pitchFamily="18" charset="0"/>
              </a:rPr>
              <a:t> = 82 \ 18,84 = 4,35 А</a:t>
            </a:r>
          </a:p>
          <a:p>
            <a:pPr algn="ctr"/>
            <a:r>
              <a:rPr lang="en-US" b="1" dirty="0" err="1">
                <a:latin typeface="Royal Times New Roman" pitchFamily="18" charset="0"/>
              </a:rPr>
              <a:t>Im</a:t>
            </a:r>
            <a:r>
              <a:rPr lang="en-US" b="1" dirty="0">
                <a:latin typeface="Royal Times New Roman" pitchFamily="18" charset="0"/>
              </a:rPr>
              <a:t> = I∙ √ 2= 1,41∙</a:t>
            </a:r>
            <a:r>
              <a:rPr lang="ru-RU" b="1" dirty="0">
                <a:latin typeface="Royal Times New Roman" pitchFamily="18" charset="0"/>
              </a:rPr>
              <a:t>4,35 = 6,13 А</a:t>
            </a:r>
          </a:p>
          <a:p>
            <a:pPr algn="ctr"/>
            <a:r>
              <a:rPr lang="el-GR" b="1" dirty="0">
                <a:latin typeface="Royal Times New Roman" pitchFamily="18" charset="0"/>
              </a:rPr>
              <a:t>ω</a:t>
            </a:r>
            <a:r>
              <a:rPr lang="ru-RU" b="1" dirty="0">
                <a:latin typeface="Royal Times New Roman" pitchFamily="18" charset="0"/>
              </a:rPr>
              <a:t> =2π</a:t>
            </a:r>
            <a:r>
              <a:rPr lang="en-US" b="1" dirty="0">
                <a:latin typeface="Royal Times New Roman" pitchFamily="18" charset="0"/>
              </a:rPr>
              <a:t>f </a:t>
            </a:r>
            <a:r>
              <a:rPr lang="ru-RU" b="1" dirty="0">
                <a:latin typeface="Royal Times New Roman" pitchFamily="18" charset="0"/>
              </a:rPr>
              <a:t>= 6,28∙300 = 1884 рад\сек</a:t>
            </a:r>
            <a:endParaRPr lang="en-US" b="1" dirty="0">
              <a:latin typeface="Royal Times New Roman" pitchFamily="18" charset="0"/>
            </a:endParaRPr>
          </a:p>
          <a:p>
            <a:r>
              <a:rPr lang="ru-RU" b="1" dirty="0">
                <a:latin typeface="Royal Times New Roman" pitchFamily="18" charset="0"/>
              </a:rPr>
              <a:t>          </a:t>
            </a:r>
            <a:r>
              <a:rPr lang="en-US" b="1" dirty="0">
                <a:latin typeface="Royal Times New Roman" pitchFamily="18" charset="0"/>
              </a:rPr>
              <a:t>Um</a:t>
            </a:r>
            <a:r>
              <a:rPr lang="ru-RU" b="1" dirty="0">
                <a:latin typeface="Royal Times New Roman" pitchFamily="18" charset="0"/>
              </a:rPr>
              <a:t> = </a:t>
            </a:r>
            <a:r>
              <a:rPr lang="en-US" b="1" dirty="0">
                <a:latin typeface="Royal Times New Roman" pitchFamily="18" charset="0"/>
              </a:rPr>
              <a:t>U∙√</a:t>
            </a:r>
            <a:r>
              <a:rPr lang="ru-RU" b="1" dirty="0">
                <a:latin typeface="Royal Times New Roman" pitchFamily="18" charset="0"/>
              </a:rPr>
              <a:t>2 = 82∙1,41 =115,62 В</a:t>
            </a:r>
            <a:endParaRPr lang="ru-RU" dirty="0">
              <a:latin typeface="Royal Times New Roman" pitchFamily="18" charset="0"/>
            </a:endParaRPr>
          </a:p>
          <a:p>
            <a:endParaRPr lang="ru-RU" b="1" dirty="0">
              <a:latin typeface="Royal Times New Roman" pitchFamily="18" charset="0"/>
            </a:endParaRPr>
          </a:p>
          <a:p>
            <a:r>
              <a:rPr lang="ru-RU" b="1" dirty="0">
                <a:latin typeface="Royal Times New Roman" pitchFamily="18" charset="0"/>
              </a:rPr>
              <a:t>            </a:t>
            </a:r>
            <a:r>
              <a:rPr lang="en-US" b="1" dirty="0">
                <a:latin typeface="Royal Times New Roman" pitchFamily="18" charset="0"/>
              </a:rPr>
              <a:t>u = U</a:t>
            </a:r>
            <a:r>
              <a:rPr lang="en-US" b="1" baseline="-25000" dirty="0">
                <a:latin typeface="Royal Times New Roman" pitchFamily="18" charset="0"/>
              </a:rPr>
              <a:t>m</a:t>
            </a:r>
            <a:r>
              <a:rPr lang="en-US" b="1" dirty="0">
                <a:latin typeface="Royal Times New Roman" pitchFamily="18" charset="0"/>
              </a:rPr>
              <a:t> sin</a:t>
            </a:r>
            <a:r>
              <a:rPr lang="ru-RU" b="1" dirty="0">
                <a:latin typeface="Royal Times New Roman" pitchFamily="18" charset="0"/>
              </a:rPr>
              <a:t> </a:t>
            </a:r>
            <a:r>
              <a:rPr lang="el-GR" b="1" dirty="0">
                <a:latin typeface="Royal Times New Roman" pitchFamily="18" charset="0"/>
              </a:rPr>
              <a:t>ω</a:t>
            </a:r>
            <a:r>
              <a:rPr lang="en-US" b="1" dirty="0">
                <a:latin typeface="Royal Times New Roman" pitchFamily="18" charset="0"/>
              </a:rPr>
              <a:t>t</a:t>
            </a:r>
            <a:r>
              <a:rPr lang="ru-RU" b="1" dirty="0">
                <a:latin typeface="Royal Times New Roman" pitchFamily="18" charset="0"/>
              </a:rPr>
              <a:t> = 115,62</a:t>
            </a:r>
            <a:r>
              <a:rPr lang="en-US" b="1" dirty="0">
                <a:latin typeface="Royal Times New Roman" pitchFamily="18" charset="0"/>
              </a:rPr>
              <a:t> sin</a:t>
            </a:r>
            <a:r>
              <a:rPr lang="ru-RU" b="1" dirty="0">
                <a:latin typeface="Royal Times New Roman" pitchFamily="18" charset="0"/>
              </a:rPr>
              <a:t>1884</a:t>
            </a:r>
            <a:r>
              <a:rPr lang="en-US" b="1" dirty="0">
                <a:latin typeface="Royal Times New Roman" pitchFamily="18" charset="0"/>
              </a:rPr>
              <a:t> t </a:t>
            </a:r>
            <a:endParaRPr lang="ru-RU" b="1" dirty="0">
              <a:latin typeface="Royal Times New Roman" pitchFamily="18" charset="0"/>
            </a:endParaRPr>
          </a:p>
          <a:p>
            <a:r>
              <a:rPr lang="en-US" b="1" dirty="0" err="1">
                <a:latin typeface="Royal Times New Roman" pitchFamily="18" charset="0"/>
              </a:rPr>
              <a:t>i</a:t>
            </a:r>
            <a:r>
              <a:rPr lang="en-US" b="1" dirty="0">
                <a:latin typeface="Royal Times New Roman" pitchFamily="18" charset="0"/>
              </a:rPr>
              <a:t>=  </a:t>
            </a:r>
            <a:r>
              <a:rPr lang="en-US" b="1" dirty="0" err="1">
                <a:latin typeface="Royal Times New Roman" pitchFamily="18" charset="0"/>
              </a:rPr>
              <a:t>I</a:t>
            </a:r>
            <a:r>
              <a:rPr lang="en-US" b="1" baseline="-25000" dirty="0" err="1">
                <a:latin typeface="Royal Times New Roman" pitchFamily="18" charset="0"/>
              </a:rPr>
              <a:t>m</a:t>
            </a:r>
            <a:r>
              <a:rPr lang="en-US" b="1" dirty="0">
                <a:latin typeface="Royal Times New Roman" pitchFamily="18" charset="0"/>
              </a:rPr>
              <a:t> sin</a:t>
            </a:r>
            <a:r>
              <a:rPr lang="ru-RU" b="1" dirty="0">
                <a:latin typeface="Royal Times New Roman" pitchFamily="18" charset="0"/>
              </a:rPr>
              <a:t> </a:t>
            </a:r>
            <a:r>
              <a:rPr lang="en-US" b="1" dirty="0">
                <a:latin typeface="Royal Times New Roman" pitchFamily="18" charset="0"/>
              </a:rPr>
              <a:t>(</a:t>
            </a:r>
            <a:r>
              <a:rPr lang="el-GR" b="1" dirty="0">
                <a:latin typeface="Royal Times New Roman" pitchFamily="18" charset="0"/>
              </a:rPr>
              <a:t>ω</a:t>
            </a:r>
            <a:r>
              <a:rPr lang="en-US" b="1" dirty="0">
                <a:latin typeface="Royal Times New Roman" pitchFamily="18" charset="0"/>
              </a:rPr>
              <a:t>t </a:t>
            </a:r>
            <a:r>
              <a:rPr lang="ru-RU" b="1" dirty="0">
                <a:latin typeface="Royal Times New Roman" pitchFamily="18" charset="0"/>
              </a:rPr>
              <a:t>- Π \ 2.</a:t>
            </a:r>
            <a:r>
              <a:rPr lang="en-US" b="1" dirty="0">
                <a:latin typeface="Royal Times New Roman" pitchFamily="18" charset="0"/>
              </a:rPr>
              <a:t> ) = 6</a:t>
            </a:r>
            <a:r>
              <a:rPr lang="ru-RU" b="1" dirty="0">
                <a:latin typeface="Royal Times New Roman" pitchFamily="18" charset="0"/>
              </a:rPr>
              <a:t>,13</a:t>
            </a:r>
            <a:r>
              <a:rPr lang="en-US" b="1" dirty="0">
                <a:latin typeface="Royal Times New Roman" pitchFamily="18" charset="0"/>
              </a:rPr>
              <a:t> sin</a:t>
            </a:r>
            <a:r>
              <a:rPr lang="ru-RU" b="1" dirty="0">
                <a:latin typeface="Royal Times New Roman" pitchFamily="18" charset="0"/>
              </a:rPr>
              <a:t>1884</a:t>
            </a:r>
            <a:r>
              <a:rPr lang="en-US" b="1" dirty="0">
                <a:latin typeface="Royal Times New Roman" pitchFamily="18" charset="0"/>
              </a:rPr>
              <a:t> t</a:t>
            </a:r>
            <a:r>
              <a:rPr lang="ru-RU" b="1" dirty="0">
                <a:latin typeface="Royal Times New Roman" pitchFamily="18" charset="0"/>
              </a:rPr>
              <a:t> - Π\2</a:t>
            </a:r>
          </a:p>
          <a:p>
            <a:r>
              <a:rPr lang="ru-RU" sz="2400" b="1" dirty="0">
                <a:latin typeface="Royal Times New Roman" pitchFamily="18" charset="0"/>
              </a:rPr>
              <a:t>Начертить векторную диаграмму тока и напряжения</a:t>
            </a:r>
          </a:p>
          <a:p>
            <a:pPr algn="ctr"/>
            <a:r>
              <a:rPr lang="ru-RU" b="1" dirty="0">
                <a:latin typeface="Royal Times New Roman" pitchFamily="18" charset="0"/>
              </a:rPr>
              <a:t> </a:t>
            </a:r>
          </a:p>
          <a:p>
            <a:endParaRPr lang="ru-RU" dirty="0">
              <a:latin typeface="Royal 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955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496944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Royal Times New Roman" pitchFamily="18" charset="0"/>
              </a:rPr>
              <a:t>Задача 3</a:t>
            </a:r>
            <a:endParaRPr lang="ru-RU" b="1" dirty="0">
              <a:latin typeface="Royal Times New Roman" pitchFamily="18" charset="0"/>
            </a:endParaRPr>
          </a:p>
          <a:p>
            <a:pPr algn="just"/>
            <a:r>
              <a:rPr lang="ru-RU" b="1" dirty="0">
                <a:latin typeface="Royal Times New Roman" pitchFamily="18" charset="0"/>
              </a:rPr>
              <a:t>Закон изменения напряжения в цепи </a:t>
            </a:r>
            <a:r>
              <a:rPr lang="en-US" b="1" dirty="0">
                <a:latin typeface="Royal Times New Roman" pitchFamily="18" charset="0"/>
              </a:rPr>
              <a:t>u = </a:t>
            </a:r>
            <a:r>
              <a:rPr lang="ru-RU" b="1" dirty="0">
                <a:latin typeface="Royal Times New Roman" pitchFamily="18" charset="0"/>
              </a:rPr>
              <a:t>113,5</a:t>
            </a:r>
            <a:r>
              <a:rPr lang="en-US" b="1" dirty="0">
                <a:latin typeface="Royal Times New Roman" pitchFamily="18" charset="0"/>
              </a:rPr>
              <a:t>sin</a:t>
            </a:r>
            <a:r>
              <a:rPr lang="ru-RU" b="1" dirty="0">
                <a:latin typeface="Royal Times New Roman" pitchFamily="18" charset="0"/>
              </a:rPr>
              <a:t> 126 </a:t>
            </a:r>
            <a:r>
              <a:rPr lang="en-US" b="1" dirty="0">
                <a:latin typeface="Royal Times New Roman" pitchFamily="18" charset="0"/>
              </a:rPr>
              <a:t>t</a:t>
            </a:r>
            <a:r>
              <a:rPr lang="ru-RU" b="1" dirty="0">
                <a:latin typeface="Royal Times New Roman" pitchFamily="18" charset="0"/>
              </a:rPr>
              <a:t> + Π\2. Индуктивность катушки  </a:t>
            </a:r>
            <a:r>
              <a:rPr lang="en-US" b="1" dirty="0">
                <a:latin typeface="Royal Times New Roman" pitchFamily="18" charset="0"/>
              </a:rPr>
              <a:t>L</a:t>
            </a:r>
            <a:r>
              <a:rPr lang="ru-RU" b="1" dirty="0">
                <a:latin typeface="Royal Times New Roman" pitchFamily="18" charset="0"/>
              </a:rPr>
              <a:t> = 0,5 Гн. Определить ток в цепи, период, реактивную мощность и закон изменения тока.</a:t>
            </a:r>
          </a:p>
          <a:p>
            <a:pPr algn="ctr"/>
            <a:r>
              <a:rPr lang="ru-RU" b="1" dirty="0">
                <a:latin typeface="Royal Times New Roman" pitchFamily="18" charset="0"/>
              </a:rPr>
              <a:t>Решение.</a:t>
            </a:r>
          </a:p>
          <a:p>
            <a:pPr algn="ctr"/>
            <a:r>
              <a:rPr lang="el-GR" b="1" dirty="0">
                <a:latin typeface="Royal Times New Roman" pitchFamily="18" charset="0"/>
              </a:rPr>
              <a:t>ω</a:t>
            </a:r>
            <a:r>
              <a:rPr lang="ru-RU" b="1" dirty="0">
                <a:latin typeface="Royal Times New Roman" pitchFamily="18" charset="0"/>
              </a:rPr>
              <a:t> =2π</a:t>
            </a:r>
            <a:r>
              <a:rPr lang="en-US" b="1" dirty="0">
                <a:latin typeface="Royal Times New Roman" pitchFamily="18" charset="0"/>
              </a:rPr>
              <a:t>f </a:t>
            </a:r>
            <a:r>
              <a:rPr lang="ru-RU" b="1" dirty="0">
                <a:latin typeface="Royal Times New Roman" pitchFamily="18" charset="0"/>
              </a:rPr>
              <a:t>= 126 рад\сек</a:t>
            </a:r>
          </a:p>
          <a:p>
            <a:pPr algn="ctr"/>
            <a:endParaRPr lang="ru-RU" b="1" dirty="0">
              <a:latin typeface="Royal Times New Roman" pitchFamily="18" charset="0"/>
            </a:endParaRPr>
          </a:p>
          <a:p>
            <a:pPr algn="ctr"/>
            <a:r>
              <a:rPr lang="en-US" b="1" dirty="0">
                <a:latin typeface="Royal Times New Roman" pitchFamily="18" charset="0"/>
              </a:rPr>
              <a:t>f </a:t>
            </a:r>
            <a:r>
              <a:rPr lang="ru-RU" b="1" dirty="0">
                <a:latin typeface="Royal Times New Roman" pitchFamily="18" charset="0"/>
              </a:rPr>
              <a:t>= </a:t>
            </a:r>
            <a:r>
              <a:rPr lang="el-GR" b="1" dirty="0">
                <a:latin typeface="Royal Times New Roman" pitchFamily="18" charset="0"/>
              </a:rPr>
              <a:t>ω</a:t>
            </a:r>
            <a:r>
              <a:rPr lang="ru-RU" b="1" dirty="0">
                <a:latin typeface="Royal Times New Roman" pitchFamily="18" charset="0"/>
              </a:rPr>
              <a:t>\ 2π =126\6,28 = 20 Гц</a:t>
            </a:r>
          </a:p>
          <a:p>
            <a:pPr algn="ctr"/>
            <a:endParaRPr lang="ru-RU" b="1" dirty="0">
              <a:latin typeface="Royal Times New Roman" pitchFamily="18" charset="0"/>
            </a:endParaRPr>
          </a:p>
          <a:p>
            <a:pPr algn="ctr"/>
            <a:r>
              <a:rPr lang="ru-RU" b="1" dirty="0">
                <a:latin typeface="Royal Times New Roman" pitchFamily="18" charset="0"/>
              </a:rPr>
              <a:t>Т =1 \ </a:t>
            </a:r>
            <a:r>
              <a:rPr lang="en-US" b="1" dirty="0">
                <a:latin typeface="Royal Times New Roman" pitchFamily="18" charset="0"/>
              </a:rPr>
              <a:t>f</a:t>
            </a:r>
            <a:r>
              <a:rPr lang="ru-RU" b="1" dirty="0">
                <a:latin typeface="Royal Times New Roman" pitchFamily="18" charset="0"/>
              </a:rPr>
              <a:t> = 1\20 = 0,05 сек</a:t>
            </a:r>
          </a:p>
          <a:p>
            <a:pPr algn="ctr"/>
            <a:endParaRPr lang="ru-RU" b="1" dirty="0">
              <a:latin typeface="Royal Times New Roman" pitchFamily="18" charset="0"/>
            </a:endParaRPr>
          </a:p>
          <a:p>
            <a:pPr algn="ctr"/>
            <a:r>
              <a:rPr lang="en-US" b="1" dirty="0">
                <a:latin typeface="Royal Times New Roman" pitchFamily="18" charset="0"/>
              </a:rPr>
              <a:t>X</a:t>
            </a:r>
            <a:r>
              <a:rPr lang="en-US" b="1" baseline="-25000" dirty="0">
                <a:latin typeface="Royal Times New Roman" pitchFamily="18" charset="0"/>
              </a:rPr>
              <a:t>L</a:t>
            </a:r>
            <a:r>
              <a:rPr lang="en-US" b="1" dirty="0">
                <a:latin typeface="Royal Times New Roman" pitchFamily="18" charset="0"/>
              </a:rPr>
              <a:t> = </a:t>
            </a:r>
            <a:r>
              <a:rPr lang="el-GR" b="1" dirty="0">
                <a:latin typeface="Royal Times New Roman" pitchFamily="18" charset="0"/>
              </a:rPr>
              <a:t>ω</a:t>
            </a:r>
            <a:r>
              <a:rPr lang="en-US" b="1" dirty="0">
                <a:latin typeface="Royal Times New Roman" pitchFamily="18" charset="0"/>
              </a:rPr>
              <a:t>L</a:t>
            </a:r>
            <a:r>
              <a:rPr lang="ru-RU" b="1" dirty="0">
                <a:latin typeface="Royal Times New Roman" pitchFamily="18" charset="0"/>
              </a:rPr>
              <a:t> =126</a:t>
            </a:r>
            <a:r>
              <a:rPr lang="en-US" b="1" dirty="0">
                <a:latin typeface="Royal Times New Roman" pitchFamily="18" charset="0"/>
              </a:rPr>
              <a:t> ∙</a:t>
            </a:r>
            <a:r>
              <a:rPr lang="ru-RU" b="1" dirty="0">
                <a:latin typeface="Royal Times New Roman" pitchFamily="18" charset="0"/>
              </a:rPr>
              <a:t>0,5 = 63 Ома</a:t>
            </a:r>
          </a:p>
          <a:p>
            <a:pPr algn="ctr"/>
            <a:endParaRPr lang="ru-RU" b="1" dirty="0">
              <a:latin typeface="Royal Times New Roman" pitchFamily="18" charset="0"/>
            </a:endParaRPr>
          </a:p>
          <a:p>
            <a:pPr algn="ctr"/>
            <a:r>
              <a:rPr lang="en-US" b="1" dirty="0" err="1">
                <a:latin typeface="Royal Times New Roman" pitchFamily="18" charset="0"/>
              </a:rPr>
              <a:t>Im</a:t>
            </a:r>
            <a:r>
              <a:rPr lang="en-US" b="1" dirty="0">
                <a:latin typeface="Royal Times New Roman" pitchFamily="18" charset="0"/>
              </a:rPr>
              <a:t> = Um \ X</a:t>
            </a:r>
            <a:r>
              <a:rPr lang="en-US" b="1" baseline="-25000" dirty="0">
                <a:latin typeface="Royal Times New Roman" pitchFamily="18" charset="0"/>
              </a:rPr>
              <a:t>L</a:t>
            </a:r>
            <a:r>
              <a:rPr lang="ru-RU" b="1" dirty="0">
                <a:latin typeface="Royal Times New Roman" pitchFamily="18" charset="0"/>
              </a:rPr>
              <a:t> =113,5\63 = 1,8 А</a:t>
            </a:r>
          </a:p>
          <a:p>
            <a:pPr algn="ctr"/>
            <a:endParaRPr lang="ru-RU" b="1" dirty="0">
              <a:latin typeface="Royal Times New Roman" pitchFamily="18" charset="0"/>
            </a:endParaRPr>
          </a:p>
          <a:p>
            <a:pPr algn="ctr"/>
            <a:r>
              <a:rPr lang="pt-BR" b="1" dirty="0">
                <a:latin typeface="Royal Times New Roman" pitchFamily="18" charset="0"/>
              </a:rPr>
              <a:t>I </a:t>
            </a:r>
            <a:r>
              <a:rPr lang="en-US" b="1" dirty="0">
                <a:latin typeface="Royal Times New Roman" pitchFamily="18" charset="0"/>
              </a:rPr>
              <a:t>= </a:t>
            </a:r>
            <a:r>
              <a:rPr lang="en-US" b="1" dirty="0" err="1">
                <a:latin typeface="Royal Times New Roman" pitchFamily="18" charset="0"/>
              </a:rPr>
              <a:t>I</a:t>
            </a:r>
            <a:r>
              <a:rPr lang="en-US" b="1" baseline="-25000" dirty="0" err="1">
                <a:latin typeface="Royal Times New Roman" pitchFamily="18" charset="0"/>
              </a:rPr>
              <a:t>m</a:t>
            </a:r>
            <a:r>
              <a:rPr lang="en-US" b="1" dirty="0">
                <a:latin typeface="Royal Times New Roman" pitchFamily="18" charset="0"/>
              </a:rPr>
              <a:t> \ √ 2= 1</a:t>
            </a:r>
            <a:r>
              <a:rPr lang="ru-RU" b="1" dirty="0">
                <a:latin typeface="Royal Times New Roman" pitchFamily="18" charset="0"/>
              </a:rPr>
              <a:t>,8 \ 1,41 = 1,28 А</a:t>
            </a:r>
            <a:endParaRPr lang="ru-RU" dirty="0">
              <a:latin typeface="Royal Times New Roman" pitchFamily="18" charset="0"/>
            </a:endParaRPr>
          </a:p>
          <a:p>
            <a:pPr algn="ctr"/>
            <a:endParaRPr lang="ru-RU" b="1" dirty="0">
              <a:latin typeface="Royal Times New Roman" pitchFamily="18" charset="0"/>
            </a:endParaRPr>
          </a:p>
          <a:p>
            <a:pPr algn="ctr"/>
            <a:r>
              <a:rPr lang="en-US" b="1" dirty="0">
                <a:latin typeface="Royal Times New Roman" pitchFamily="18" charset="0"/>
              </a:rPr>
              <a:t>Q</a:t>
            </a:r>
            <a:r>
              <a:rPr lang="en-US" b="1" baseline="-25000" dirty="0">
                <a:latin typeface="Royal Times New Roman" pitchFamily="18" charset="0"/>
              </a:rPr>
              <a:t>L</a:t>
            </a:r>
            <a:r>
              <a:rPr lang="en-US" b="1" dirty="0">
                <a:latin typeface="Royal Times New Roman" pitchFamily="18" charset="0"/>
              </a:rPr>
              <a:t> = I</a:t>
            </a:r>
            <a:r>
              <a:rPr lang="en-US" b="1" baseline="30000" dirty="0">
                <a:latin typeface="Royal Times New Roman" pitchFamily="18" charset="0"/>
              </a:rPr>
              <a:t>2</a:t>
            </a:r>
            <a:r>
              <a:rPr lang="en-US" b="1" dirty="0">
                <a:latin typeface="Royal Times New Roman" pitchFamily="18" charset="0"/>
              </a:rPr>
              <a:t> X</a:t>
            </a:r>
            <a:r>
              <a:rPr lang="en-US" b="1" baseline="-25000" dirty="0">
                <a:latin typeface="Royal Times New Roman" pitchFamily="18" charset="0"/>
              </a:rPr>
              <a:t>L  </a:t>
            </a:r>
            <a:r>
              <a:rPr lang="ru-RU" b="1" dirty="0">
                <a:latin typeface="Royal Times New Roman" pitchFamily="18" charset="0"/>
              </a:rPr>
              <a:t> = 1,28</a:t>
            </a:r>
            <a:r>
              <a:rPr lang="ru-RU" b="1" baseline="30000" dirty="0">
                <a:latin typeface="Royal Times New Roman" pitchFamily="18" charset="0"/>
              </a:rPr>
              <a:t>2</a:t>
            </a:r>
            <a:r>
              <a:rPr lang="ru-RU" b="1" dirty="0">
                <a:latin typeface="Royal Times New Roman" pitchFamily="18" charset="0"/>
              </a:rPr>
              <a:t> ∙63 = 103 </a:t>
            </a:r>
            <a:r>
              <a:rPr lang="ru-RU" b="1" dirty="0" err="1" smtClean="0">
                <a:latin typeface="Royal Times New Roman" pitchFamily="18" charset="0"/>
              </a:rPr>
              <a:t>ВАр</a:t>
            </a:r>
            <a:endParaRPr lang="ru-RU" b="1" dirty="0">
              <a:latin typeface="Royal Times New Roman" pitchFamily="18" charset="0"/>
            </a:endParaRPr>
          </a:p>
          <a:p>
            <a:pPr algn="ctr"/>
            <a:r>
              <a:rPr lang="en-US" b="1" dirty="0" err="1">
                <a:latin typeface="Royal Times New Roman" pitchFamily="18" charset="0"/>
              </a:rPr>
              <a:t>i</a:t>
            </a:r>
            <a:r>
              <a:rPr lang="en-US" b="1" dirty="0">
                <a:latin typeface="Royal Times New Roman" pitchFamily="18" charset="0"/>
              </a:rPr>
              <a:t>=  </a:t>
            </a:r>
            <a:r>
              <a:rPr lang="ru-RU" b="1" dirty="0">
                <a:latin typeface="Royal Times New Roman" pitchFamily="18" charset="0"/>
              </a:rPr>
              <a:t>1,8 </a:t>
            </a:r>
            <a:r>
              <a:rPr lang="en-US" b="1" dirty="0">
                <a:latin typeface="Royal Times New Roman" pitchFamily="18" charset="0"/>
              </a:rPr>
              <a:t>sin</a:t>
            </a:r>
            <a:r>
              <a:rPr lang="ru-RU" b="1" dirty="0">
                <a:latin typeface="Royal Times New Roman" pitchFamily="18" charset="0"/>
              </a:rPr>
              <a:t> </a:t>
            </a:r>
            <a:r>
              <a:rPr lang="ru-RU" b="1" dirty="0" smtClean="0">
                <a:latin typeface="Royal Times New Roman" pitchFamily="18" charset="0"/>
              </a:rPr>
              <a:t>126 </a:t>
            </a:r>
            <a:r>
              <a:rPr lang="en-US" b="1" dirty="0" smtClean="0">
                <a:latin typeface="Royal Times New Roman" pitchFamily="18" charset="0"/>
              </a:rPr>
              <a:t>t </a:t>
            </a:r>
            <a:endParaRPr lang="ru-RU" dirty="0">
              <a:latin typeface="Royal Times New Roman" pitchFamily="18" charset="0"/>
            </a:endParaRPr>
          </a:p>
          <a:p>
            <a:pPr algn="just"/>
            <a:endParaRPr lang="ru-RU" dirty="0">
              <a:latin typeface="Royal 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072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89248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/>
              <a:t>Вопросы по теме</a:t>
            </a:r>
            <a:endParaRPr lang="ru-RU" sz="2400" b="1" i="1" u="sng" dirty="0"/>
          </a:p>
          <a:p>
            <a:pPr marL="342900" indent="-342900" algn="just">
              <a:buAutoNum type="arabicPeriod"/>
            </a:pPr>
            <a:r>
              <a:rPr lang="ru-RU" b="1" dirty="0"/>
              <a:t>Какой фазовый сдвиг между током и напряжением в цепи с катушкой?</a:t>
            </a:r>
          </a:p>
          <a:p>
            <a:pPr marL="342900" indent="-342900" algn="just">
              <a:buAutoNum type="arabicPeriod"/>
            </a:pPr>
            <a:r>
              <a:rPr lang="ru-RU" b="1" dirty="0"/>
              <a:t>Какой мощностью обладает данная цепь и чему она равна?</a:t>
            </a:r>
          </a:p>
          <a:p>
            <a:pPr marL="342900" indent="-342900" algn="just">
              <a:buAutoNum type="arabicPeriod"/>
            </a:pPr>
            <a:r>
              <a:rPr lang="ru-RU" b="1" dirty="0"/>
              <a:t>Чему равна активная мощность цепи?</a:t>
            </a:r>
          </a:p>
          <a:p>
            <a:pPr marL="342900" indent="-342900" algn="just">
              <a:buAutoNum type="arabicPeriod"/>
            </a:pPr>
            <a:r>
              <a:rPr lang="ru-RU" b="1" dirty="0"/>
              <a:t>Напишите закон Ома  для цепи с катушкой.</a:t>
            </a:r>
          </a:p>
          <a:p>
            <a:pPr marL="342900" indent="-342900" algn="just">
              <a:buAutoNum type="arabicPeriod"/>
            </a:pPr>
            <a:r>
              <a:rPr lang="ru-RU" b="1" dirty="0"/>
              <a:t>Начертите векторную диаграмму  тока и напряжения для цепи с катушкой.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468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8964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4.4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Цепь с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емкостным сопротивлением (конденсатором С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692696"/>
            <a:ext cx="178117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267744" y="834971"/>
            <a:ext cx="66967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Royal Times New Roman" pitchFamily="18" charset="0"/>
              </a:rPr>
              <a:t>За один период конденсатор дважды заряжается и разряжается и в его цепи протекает ток, не совпадающий по фазе с напряжением.</a:t>
            </a:r>
          </a:p>
          <a:p>
            <a:endParaRPr lang="ru-RU" b="1" dirty="0">
              <a:latin typeface="Royal Times New Roman" pitchFamily="18" charset="0"/>
            </a:endParaRPr>
          </a:p>
          <a:p>
            <a:r>
              <a:rPr lang="ru-RU" b="1" dirty="0">
                <a:solidFill>
                  <a:srgbClr val="FF0000"/>
                </a:solidFill>
                <a:latin typeface="Royal Times New Roman" pitchFamily="18" charset="0"/>
              </a:rPr>
              <a:t>Вывод: В цепи с конденсатором ток опережает напряжение на 90 град.</a:t>
            </a:r>
          </a:p>
          <a:p>
            <a:endParaRPr lang="ru-RU" dirty="0">
              <a:latin typeface="Royal 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500438"/>
            <a:ext cx="364807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3714752"/>
            <a:ext cx="17145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115616" y="2924944"/>
            <a:ext cx="3032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Royal Times New Roman" pitchFamily="18" charset="0"/>
              </a:rPr>
              <a:t>Временная диаграмма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64088" y="2924944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Royal Times New Roman" pitchFamily="18" charset="0"/>
              </a:rPr>
              <a:t>Векторная диаграмма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00034" y="5262563"/>
            <a:ext cx="45760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Royal Times New Roman" pitchFamily="18" charset="0"/>
              </a:rPr>
              <a:t>Закон изменения тока и </a:t>
            </a:r>
            <a:r>
              <a:rPr lang="ru-RU" b="1" dirty="0" smtClean="0">
                <a:latin typeface="Royal Times New Roman" pitchFamily="18" charset="0"/>
              </a:rPr>
              <a:t>напряжения</a:t>
            </a:r>
          </a:p>
          <a:p>
            <a:r>
              <a:rPr lang="en-US" b="1" dirty="0" err="1">
                <a:latin typeface="Royal Times New Roman" pitchFamily="18" charset="0"/>
              </a:rPr>
              <a:t>u</a:t>
            </a:r>
            <a:r>
              <a:rPr lang="en-US" b="1" baseline="-25000" dirty="0" err="1">
                <a:latin typeface="Royal Times New Roman" pitchFamily="18" charset="0"/>
              </a:rPr>
              <a:t>C</a:t>
            </a:r>
            <a:r>
              <a:rPr lang="en-US" b="1" dirty="0">
                <a:latin typeface="Royal Times New Roman" pitchFamily="18" charset="0"/>
              </a:rPr>
              <a:t> = U</a:t>
            </a:r>
            <a:r>
              <a:rPr lang="en-US" b="1" baseline="-25000" dirty="0">
                <a:latin typeface="Royal Times New Roman" pitchFamily="18" charset="0"/>
              </a:rPr>
              <a:t>m</a:t>
            </a:r>
            <a:r>
              <a:rPr lang="en-US" b="1" dirty="0">
                <a:latin typeface="Royal Times New Roman" pitchFamily="18" charset="0"/>
              </a:rPr>
              <a:t> sin</a:t>
            </a:r>
            <a:r>
              <a:rPr lang="el-GR" b="1" dirty="0">
                <a:latin typeface="Royal Times New Roman" pitchFamily="18" charset="0"/>
              </a:rPr>
              <a:t>ω</a:t>
            </a:r>
            <a:r>
              <a:rPr lang="en-US" b="1" dirty="0">
                <a:latin typeface="Royal Times New Roman" pitchFamily="18" charset="0"/>
              </a:rPr>
              <a:t>t </a:t>
            </a:r>
            <a:endParaRPr lang="ru-RU" b="1" dirty="0">
              <a:latin typeface="Royal Times New Roman" pitchFamily="18" charset="0"/>
            </a:endParaRPr>
          </a:p>
          <a:p>
            <a:r>
              <a:rPr lang="en-US" b="1" dirty="0" err="1">
                <a:latin typeface="Royal Times New Roman" pitchFamily="18" charset="0"/>
              </a:rPr>
              <a:t>i</a:t>
            </a:r>
            <a:r>
              <a:rPr lang="en-US" b="1" dirty="0">
                <a:latin typeface="Royal Times New Roman" pitchFamily="18" charset="0"/>
              </a:rPr>
              <a:t> = </a:t>
            </a:r>
            <a:r>
              <a:rPr lang="en-US" b="1" dirty="0" err="1">
                <a:latin typeface="Royal Times New Roman" pitchFamily="18" charset="0"/>
              </a:rPr>
              <a:t>I</a:t>
            </a:r>
            <a:r>
              <a:rPr lang="en-US" b="1" baseline="-25000" dirty="0" err="1">
                <a:latin typeface="Royal Times New Roman" pitchFamily="18" charset="0"/>
              </a:rPr>
              <a:t>m</a:t>
            </a:r>
            <a:r>
              <a:rPr lang="en-US" b="1" dirty="0">
                <a:latin typeface="Royal Times New Roman" pitchFamily="18" charset="0"/>
              </a:rPr>
              <a:t> sin(</a:t>
            </a:r>
            <a:r>
              <a:rPr lang="el-GR" b="1" dirty="0">
                <a:latin typeface="Royal Times New Roman" pitchFamily="18" charset="0"/>
              </a:rPr>
              <a:t>ω</a:t>
            </a:r>
            <a:r>
              <a:rPr lang="en-US" b="1" dirty="0">
                <a:latin typeface="Royal Times New Roman" pitchFamily="18" charset="0"/>
              </a:rPr>
              <a:t>t + </a:t>
            </a:r>
            <a:r>
              <a:rPr lang="ru-RU" b="1" dirty="0">
                <a:latin typeface="Royal Times New Roman" pitchFamily="18" charset="0"/>
              </a:rPr>
              <a:t>90</a:t>
            </a:r>
            <a:r>
              <a:rPr lang="en-US" b="1" dirty="0">
                <a:latin typeface="Royal Times New Roman" pitchFamily="18" charset="0"/>
              </a:rPr>
              <a:t>)</a:t>
            </a:r>
            <a:endParaRPr lang="ru-RU" b="1" dirty="0">
              <a:latin typeface="Royal Times New Roman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0760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0648"/>
            <a:ext cx="896448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Royal Times New Roman" pitchFamily="18" charset="0"/>
              </a:rPr>
              <a:t>Цепь обладает только реактивной мощностью</a:t>
            </a:r>
          </a:p>
          <a:p>
            <a:pPr algn="ctr"/>
            <a:r>
              <a:rPr lang="en-US" b="1" dirty="0">
                <a:latin typeface="Royal Times New Roman" pitchFamily="18" charset="0"/>
              </a:rPr>
              <a:t>Q</a:t>
            </a:r>
            <a:r>
              <a:rPr lang="ru-RU" b="1" baseline="-25000" dirty="0">
                <a:latin typeface="Royal Times New Roman" pitchFamily="18" charset="0"/>
              </a:rPr>
              <a:t>с</a:t>
            </a:r>
            <a:r>
              <a:rPr lang="en-US" b="1" dirty="0">
                <a:latin typeface="Royal Times New Roman" pitchFamily="18" charset="0"/>
              </a:rPr>
              <a:t> = I</a:t>
            </a:r>
            <a:r>
              <a:rPr lang="en-US" b="1" baseline="30000" dirty="0">
                <a:latin typeface="Royal Times New Roman" pitchFamily="18" charset="0"/>
              </a:rPr>
              <a:t>2</a:t>
            </a:r>
            <a:r>
              <a:rPr lang="en-US" b="1" dirty="0">
                <a:latin typeface="Royal Times New Roman" pitchFamily="18" charset="0"/>
              </a:rPr>
              <a:t> X</a:t>
            </a:r>
            <a:r>
              <a:rPr lang="ru-RU" b="1" baseline="-25000" dirty="0">
                <a:latin typeface="Royal Times New Roman" pitchFamily="18" charset="0"/>
              </a:rPr>
              <a:t>с</a:t>
            </a:r>
            <a:r>
              <a:rPr lang="en-US" b="1" baseline="-25000" dirty="0">
                <a:latin typeface="Royal Times New Roman" pitchFamily="18" charset="0"/>
              </a:rPr>
              <a:t>  </a:t>
            </a:r>
            <a:r>
              <a:rPr lang="en-US" b="1" dirty="0">
                <a:latin typeface="Royal Times New Roman" pitchFamily="18" charset="0"/>
              </a:rPr>
              <a:t> = U I   </a:t>
            </a:r>
            <a:r>
              <a:rPr lang="ru-RU" b="1" dirty="0" err="1" smtClean="0">
                <a:latin typeface="Royal Times New Roman" pitchFamily="18" charset="0"/>
              </a:rPr>
              <a:t>ВАр</a:t>
            </a:r>
            <a:r>
              <a:rPr lang="ru-RU" b="1" dirty="0">
                <a:latin typeface="Royal Times New Roman" pitchFamily="18" charset="0"/>
              </a:rPr>
              <a:t>,</a:t>
            </a:r>
          </a:p>
          <a:p>
            <a:r>
              <a:rPr lang="en-US" b="1" dirty="0">
                <a:latin typeface="Royal Times New Roman" pitchFamily="18" charset="0"/>
              </a:rPr>
              <a:t>Q</a:t>
            </a:r>
            <a:r>
              <a:rPr lang="ru-RU" b="1" dirty="0">
                <a:latin typeface="Royal Times New Roman" pitchFamily="18" charset="0"/>
              </a:rPr>
              <a:t> берется со знаком (-), т.к. угол φ&lt;</a:t>
            </a:r>
            <a:r>
              <a:rPr lang="en-US" b="1" dirty="0">
                <a:latin typeface="Royal Times New Roman" pitchFamily="18" charset="0"/>
              </a:rPr>
              <a:t> 0</a:t>
            </a:r>
            <a:endParaRPr lang="ru-RU" dirty="0">
              <a:latin typeface="Royal Times New Roman" pitchFamily="18" charset="0"/>
            </a:endParaRPr>
          </a:p>
          <a:p>
            <a:endParaRPr lang="ru-RU" b="1" dirty="0">
              <a:latin typeface="Royal Times New Roman" pitchFamily="18" charset="0"/>
            </a:endParaRPr>
          </a:p>
          <a:p>
            <a:pPr algn="ctr"/>
            <a:r>
              <a:rPr lang="ru-RU" b="1" dirty="0">
                <a:latin typeface="Royal Times New Roman" pitchFamily="18" charset="0"/>
              </a:rPr>
              <a:t>где   </a:t>
            </a:r>
            <a:r>
              <a:rPr lang="en-US" b="1" dirty="0">
                <a:latin typeface="Royal Times New Roman" pitchFamily="18" charset="0"/>
              </a:rPr>
              <a:t>X</a:t>
            </a:r>
            <a:r>
              <a:rPr lang="en-US" b="1" baseline="-25000" dirty="0">
                <a:latin typeface="Royal Times New Roman" pitchFamily="18" charset="0"/>
              </a:rPr>
              <a:t>C</a:t>
            </a:r>
            <a:r>
              <a:rPr lang="en-US" b="1" dirty="0">
                <a:latin typeface="Royal Times New Roman" pitchFamily="18" charset="0"/>
              </a:rPr>
              <a:t> = 1 / (</a:t>
            </a:r>
            <a:r>
              <a:rPr lang="el-GR" b="1" dirty="0">
                <a:latin typeface="Royal Times New Roman" pitchFamily="18" charset="0"/>
              </a:rPr>
              <a:t>ω</a:t>
            </a:r>
            <a:r>
              <a:rPr lang="en-US" b="1" dirty="0">
                <a:latin typeface="Royal Times New Roman" pitchFamily="18" charset="0"/>
              </a:rPr>
              <a:t>C) </a:t>
            </a:r>
            <a:r>
              <a:rPr lang="ru-RU" b="1" dirty="0">
                <a:latin typeface="Royal Times New Roman" pitchFamily="18" charset="0"/>
              </a:rPr>
              <a:t>= 1 \ 2π</a:t>
            </a:r>
            <a:r>
              <a:rPr lang="en-US" b="1" dirty="0" err="1">
                <a:latin typeface="Royal Times New Roman" pitchFamily="18" charset="0"/>
              </a:rPr>
              <a:t>fC</a:t>
            </a:r>
            <a:r>
              <a:rPr lang="ru-RU" b="1" dirty="0">
                <a:latin typeface="Royal Times New Roman" pitchFamily="18" charset="0"/>
              </a:rPr>
              <a:t> , Ом – емкостное сопротивление конденсатора</a:t>
            </a:r>
          </a:p>
          <a:p>
            <a:r>
              <a:rPr lang="el-GR" b="1" dirty="0">
                <a:latin typeface="Royal Times New Roman" pitchFamily="18" charset="0"/>
              </a:rPr>
              <a:t>ω</a:t>
            </a:r>
            <a:r>
              <a:rPr lang="ru-RU" b="1" dirty="0">
                <a:latin typeface="Royal Times New Roman" pitchFamily="18" charset="0"/>
              </a:rPr>
              <a:t>– угловая частота, об\мин</a:t>
            </a:r>
          </a:p>
          <a:p>
            <a:r>
              <a:rPr lang="en-US" b="1" dirty="0">
                <a:latin typeface="Royal Times New Roman" pitchFamily="18" charset="0"/>
              </a:rPr>
              <a:t>f</a:t>
            </a:r>
            <a:r>
              <a:rPr lang="ru-RU" b="1" dirty="0">
                <a:latin typeface="Royal Times New Roman" pitchFamily="18" charset="0"/>
              </a:rPr>
              <a:t>– частота, Гц</a:t>
            </a:r>
          </a:p>
          <a:p>
            <a:r>
              <a:rPr lang="ru-RU" b="1" dirty="0">
                <a:latin typeface="Royal Times New Roman" pitchFamily="18" charset="0"/>
              </a:rPr>
              <a:t>С - емкость конденсатора, Ф</a:t>
            </a:r>
          </a:p>
          <a:p>
            <a:r>
              <a:rPr lang="ru-RU" b="1" u="sng" dirty="0">
                <a:latin typeface="Royal Times New Roman" pitchFamily="18" charset="0"/>
              </a:rPr>
              <a:t>Закон Ома</a:t>
            </a:r>
            <a:r>
              <a:rPr lang="ru-RU" b="1" dirty="0">
                <a:latin typeface="Royal Times New Roman" pitchFamily="18" charset="0"/>
              </a:rPr>
              <a:t>:                </a:t>
            </a:r>
            <a:r>
              <a:rPr lang="en-US" b="1" dirty="0">
                <a:latin typeface="Royal Times New Roman" pitchFamily="18" charset="0"/>
              </a:rPr>
              <a:t>I</a:t>
            </a:r>
            <a:r>
              <a:rPr lang="ru-RU" b="1" dirty="0">
                <a:latin typeface="Royal Times New Roman" pitchFamily="18" charset="0"/>
              </a:rPr>
              <a:t> = </a:t>
            </a:r>
            <a:r>
              <a:rPr lang="en-US" b="1" dirty="0">
                <a:latin typeface="Royal Times New Roman" pitchFamily="18" charset="0"/>
              </a:rPr>
              <a:t>U</a:t>
            </a:r>
            <a:r>
              <a:rPr lang="ru-RU" b="1" dirty="0">
                <a:latin typeface="Royal Times New Roman" pitchFamily="18" charset="0"/>
              </a:rPr>
              <a:t> \ </a:t>
            </a:r>
            <a:r>
              <a:rPr lang="en-US" b="1" dirty="0" err="1">
                <a:latin typeface="Royal Times New Roman" pitchFamily="18" charset="0"/>
              </a:rPr>
              <a:t>X</a:t>
            </a:r>
            <a:r>
              <a:rPr lang="en-US" b="1" baseline="-25000" dirty="0" err="1">
                <a:latin typeface="Royal Times New Roman" pitchFamily="18" charset="0"/>
              </a:rPr>
              <a:t>c</a:t>
            </a:r>
            <a:r>
              <a:rPr lang="ru-RU" b="1" baseline="-25000" dirty="0">
                <a:latin typeface="Royal Times New Roman" pitchFamily="18" charset="0"/>
              </a:rPr>
              <a:t>                       </a:t>
            </a:r>
            <a:r>
              <a:rPr lang="en-US" b="1" dirty="0" err="1">
                <a:latin typeface="Royal Times New Roman" pitchFamily="18" charset="0"/>
              </a:rPr>
              <a:t>Im</a:t>
            </a:r>
            <a:r>
              <a:rPr lang="en-US" b="1" dirty="0">
                <a:latin typeface="Royal Times New Roman" pitchFamily="18" charset="0"/>
              </a:rPr>
              <a:t> = Um \ </a:t>
            </a:r>
            <a:r>
              <a:rPr lang="en-US" b="1" dirty="0" err="1">
                <a:latin typeface="Royal Times New Roman" pitchFamily="18" charset="0"/>
              </a:rPr>
              <a:t>X</a:t>
            </a:r>
            <a:r>
              <a:rPr lang="en-US" b="1" baseline="-25000" dirty="0" err="1">
                <a:latin typeface="Royal Times New Roman" pitchFamily="18" charset="0"/>
              </a:rPr>
              <a:t>c</a:t>
            </a:r>
            <a:r>
              <a:rPr lang="ru-RU" b="1" baseline="-25000" dirty="0">
                <a:latin typeface="Royal Times New Roman" pitchFamily="18" charset="0"/>
              </a:rPr>
              <a:t>                                                                          </a:t>
            </a:r>
          </a:p>
          <a:p>
            <a:r>
              <a:rPr lang="ru-RU" b="1" i="1" dirty="0">
                <a:latin typeface="Royal Times New Roman" pitchFamily="18" charset="0"/>
              </a:rPr>
              <a:t>Емкостная нагрузка не потребляет энергию, а в цепи с конденсатором происходит обмен энергией между источником и конденсатором</a:t>
            </a:r>
            <a:r>
              <a:rPr lang="ru-RU" b="1" i="1" dirty="0" smtClean="0">
                <a:latin typeface="Royal Times New Roman" pitchFamily="18" charset="0"/>
              </a:rPr>
              <a:t>.</a:t>
            </a:r>
          </a:p>
          <a:p>
            <a:r>
              <a:rPr lang="ru-RU" b="1" i="1" dirty="0" smtClean="0">
                <a:solidFill>
                  <a:srgbClr val="FF0000"/>
                </a:solidFill>
                <a:latin typeface="Royal Times New Roman" pitchFamily="18" charset="0"/>
              </a:rPr>
              <a:t>Вопрос</a:t>
            </a:r>
          </a:p>
          <a:p>
            <a:r>
              <a:rPr lang="ru-RU" b="1" dirty="0">
                <a:latin typeface="Royal Times New Roman" pitchFamily="18" charset="0"/>
              </a:rPr>
              <a:t>С увеличением частоты и емкости уменьшается </a:t>
            </a:r>
            <a:r>
              <a:rPr lang="en-US" b="1" dirty="0">
                <a:latin typeface="Royal Times New Roman" pitchFamily="18" charset="0"/>
              </a:rPr>
              <a:t>X</a:t>
            </a:r>
            <a:r>
              <a:rPr lang="en-US" b="1" baseline="-25000" dirty="0">
                <a:latin typeface="Royal Times New Roman" pitchFamily="18" charset="0"/>
              </a:rPr>
              <a:t>C</a:t>
            </a:r>
            <a:r>
              <a:rPr lang="en-US" b="1" dirty="0">
                <a:latin typeface="Royal Times New Roman" pitchFamily="18" charset="0"/>
              </a:rPr>
              <a:t> </a:t>
            </a:r>
            <a:r>
              <a:rPr lang="ru-RU" b="1" dirty="0" smtClean="0">
                <a:latin typeface="Royal Times New Roman" pitchFamily="18" charset="0"/>
              </a:rPr>
              <a:t>.Почему?</a:t>
            </a:r>
          </a:p>
          <a:p>
            <a:r>
              <a:rPr lang="ru-RU" b="1" i="1" dirty="0" smtClean="0">
                <a:solidFill>
                  <a:srgbClr val="FF0000"/>
                </a:solidFill>
                <a:latin typeface="Royal Times New Roman" pitchFamily="18" charset="0"/>
              </a:rPr>
              <a:t>Ответ</a:t>
            </a:r>
          </a:p>
          <a:p>
            <a:r>
              <a:rPr lang="ru-RU" b="1" dirty="0">
                <a:latin typeface="Royal Times New Roman" pitchFamily="18" charset="0"/>
              </a:rPr>
              <a:t>Чем больше частота, тем большее количество электричества пройдет через поперечное сечение диэлектрика. Чем больше емкость конденсатора, тем больше электричества переместится по проводам при разрядке или зарядке.</a:t>
            </a:r>
          </a:p>
          <a:p>
            <a:endParaRPr lang="ru-RU" b="1" i="1" dirty="0">
              <a:solidFill>
                <a:srgbClr val="FF0000"/>
              </a:solidFill>
              <a:latin typeface="Royal Times New Roman" pitchFamily="18" charset="0"/>
            </a:endParaRPr>
          </a:p>
          <a:p>
            <a:endParaRPr lang="ru-RU" b="1" i="1" dirty="0">
              <a:solidFill>
                <a:srgbClr val="FF0000"/>
              </a:solidFill>
              <a:latin typeface="Royal Times New Roman" pitchFamily="18" charset="0"/>
            </a:endParaRPr>
          </a:p>
          <a:p>
            <a:endParaRPr lang="ru-RU" dirty="0">
              <a:latin typeface="Royal 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3136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88640"/>
            <a:ext cx="87849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Royal Times New Roman" pitchFamily="18" charset="0"/>
              </a:rPr>
              <a:t>ЗАДАЧА 1.</a:t>
            </a:r>
            <a:endParaRPr lang="ru-RU" b="1" dirty="0">
              <a:latin typeface="Royal Times New Roman" pitchFamily="18" charset="0"/>
            </a:endParaRPr>
          </a:p>
          <a:p>
            <a:r>
              <a:rPr lang="ru-RU" b="1" dirty="0">
                <a:latin typeface="Royal Times New Roman" pitchFamily="18" charset="0"/>
              </a:rPr>
              <a:t>В цепь включен конденсатор. Напряжение в цепи 220 В, ток 440 А, частота 50 Гц. Определить емкость конденсатора.</a:t>
            </a:r>
          </a:p>
          <a:p>
            <a:pPr algn="ctr"/>
            <a:r>
              <a:rPr lang="ru-RU" b="1" dirty="0">
                <a:latin typeface="Royal Times New Roman" pitchFamily="18" charset="0"/>
              </a:rPr>
              <a:t>Решение.</a:t>
            </a:r>
          </a:p>
          <a:p>
            <a:pPr algn="ctr"/>
            <a:r>
              <a:rPr lang="en-US" b="1" dirty="0" err="1">
                <a:latin typeface="Royal Times New Roman" pitchFamily="18" charset="0"/>
              </a:rPr>
              <a:t>X</a:t>
            </a:r>
            <a:r>
              <a:rPr lang="en-US" b="1" baseline="-25000" dirty="0" err="1">
                <a:latin typeface="Royal Times New Roman" pitchFamily="18" charset="0"/>
              </a:rPr>
              <a:t>c</a:t>
            </a:r>
            <a:r>
              <a:rPr lang="ru-RU" b="1" dirty="0">
                <a:latin typeface="Royal Times New Roman" pitchFamily="18" charset="0"/>
              </a:rPr>
              <a:t> = </a:t>
            </a:r>
            <a:r>
              <a:rPr lang="en-US" b="1" dirty="0">
                <a:latin typeface="Royal Times New Roman" pitchFamily="18" charset="0"/>
              </a:rPr>
              <a:t>U \ I</a:t>
            </a:r>
            <a:r>
              <a:rPr lang="ru-RU" b="1" dirty="0">
                <a:latin typeface="Royal Times New Roman" pitchFamily="18" charset="0"/>
              </a:rPr>
              <a:t> = 220\440 = 0,5 Ом</a:t>
            </a:r>
          </a:p>
          <a:p>
            <a:pPr algn="ctr"/>
            <a:r>
              <a:rPr lang="en-US" b="1" dirty="0">
                <a:latin typeface="Royal Times New Roman" pitchFamily="18" charset="0"/>
              </a:rPr>
              <a:t>X</a:t>
            </a:r>
            <a:r>
              <a:rPr lang="en-US" b="1" baseline="-25000" dirty="0">
                <a:latin typeface="Royal Times New Roman" pitchFamily="18" charset="0"/>
              </a:rPr>
              <a:t>C</a:t>
            </a:r>
            <a:r>
              <a:rPr lang="en-US" b="1" dirty="0">
                <a:latin typeface="Royal Times New Roman" pitchFamily="18" charset="0"/>
              </a:rPr>
              <a:t> </a:t>
            </a:r>
            <a:r>
              <a:rPr lang="ru-RU" b="1" dirty="0">
                <a:latin typeface="Royal Times New Roman" pitchFamily="18" charset="0"/>
              </a:rPr>
              <a:t>=</a:t>
            </a:r>
            <a:r>
              <a:rPr lang="en-US" b="1" dirty="0">
                <a:latin typeface="Royal Times New Roman" pitchFamily="18" charset="0"/>
              </a:rPr>
              <a:t> </a:t>
            </a:r>
            <a:r>
              <a:rPr lang="ru-RU" b="1" dirty="0">
                <a:latin typeface="Royal Times New Roman" pitchFamily="18" charset="0"/>
              </a:rPr>
              <a:t> 1 \ 2π</a:t>
            </a:r>
            <a:r>
              <a:rPr lang="en-US" b="1" dirty="0" err="1">
                <a:latin typeface="Royal Times New Roman" pitchFamily="18" charset="0"/>
              </a:rPr>
              <a:t>fC</a:t>
            </a:r>
            <a:r>
              <a:rPr lang="ru-RU" b="1" dirty="0">
                <a:latin typeface="Royal Times New Roman" pitchFamily="18" charset="0"/>
              </a:rPr>
              <a:t>, отсюда </a:t>
            </a:r>
            <a:r>
              <a:rPr lang="en-US" b="1" dirty="0">
                <a:latin typeface="Royal Times New Roman" pitchFamily="18" charset="0"/>
              </a:rPr>
              <a:t>C</a:t>
            </a:r>
            <a:r>
              <a:rPr lang="ru-RU" b="1" dirty="0">
                <a:latin typeface="Royal Times New Roman" pitchFamily="18" charset="0"/>
              </a:rPr>
              <a:t> = 1\ 2π</a:t>
            </a:r>
            <a:r>
              <a:rPr lang="en-US" b="1" dirty="0">
                <a:latin typeface="Royal Times New Roman" pitchFamily="18" charset="0"/>
              </a:rPr>
              <a:t>f X</a:t>
            </a:r>
            <a:r>
              <a:rPr lang="en-US" b="1" baseline="-25000" dirty="0">
                <a:latin typeface="Royal Times New Roman" pitchFamily="18" charset="0"/>
              </a:rPr>
              <a:t>C</a:t>
            </a:r>
            <a:r>
              <a:rPr lang="en-US" b="1" dirty="0">
                <a:latin typeface="Royal Times New Roman" pitchFamily="18" charset="0"/>
              </a:rPr>
              <a:t> </a:t>
            </a:r>
            <a:r>
              <a:rPr lang="ru-RU" b="1" dirty="0">
                <a:latin typeface="Royal Times New Roman" pitchFamily="18" charset="0"/>
              </a:rPr>
              <a:t> = 1\ 2∙3,14∙ 50∙0,5 = 0,006 </a:t>
            </a:r>
            <a:r>
              <a:rPr lang="ru-RU" b="1" dirty="0" smtClean="0">
                <a:latin typeface="Royal Times New Roman" pitchFamily="18" charset="0"/>
              </a:rPr>
              <a:t>Ф</a:t>
            </a:r>
          </a:p>
          <a:p>
            <a:pPr algn="ctr"/>
            <a:endParaRPr lang="ru-RU" b="1" dirty="0">
              <a:latin typeface="Royal Times New Roman" pitchFamily="18" charset="0"/>
            </a:endParaRPr>
          </a:p>
          <a:p>
            <a:r>
              <a:rPr lang="ru-RU" b="1" dirty="0" smtClean="0">
                <a:latin typeface="Royal Times New Roman" pitchFamily="18" charset="0"/>
              </a:rPr>
              <a:t>Задача 2</a:t>
            </a:r>
            <a:endParaRPr lang="ru-RU" b="1" dirty="0">
              <a:latin typeface="Royal Times New Roman" pitchFamily="18" charset="0"/>
            </a:endParaRPr>
          </a:p>
          <a:p>
            <a:r>
              <a:rPr lang="ru-RU" b="1" dirty="0">
                <a:latin typeface="Royal Times New Roman" pitchFamily="18" charset="0"/>
              </a:rPr>
              <a:t>Дано:</a:t>
            </a:r>
          </a:p>
          <a:p>
            <a:r>
              <a:rPr lang="ru-RU" b="1" dirty="0">
                <a:latin typeface="Royal Times New Roman" pitchFamily="18" charset="0"/>
              </a:rPr>
              <a:t>С = 2,5 мкФ</a:t>
            </a:r>
          </a:p>
          <a:p>
            <a:r>
              <a:rPr lang="en-US" b="1" dirty="0">
                <a:latin typeface="Royal Times New Roman" pitchFamily="18" charset="0"/>
              </a:rPr>
              <a:t>u = </a:t>
            </a:r>
            <a:r>
              <a:rPr lang="ru-RU" b="1" dirty="0">
                <a:latin typeface="Royal Times New Roman" pitchFamily="18" charset="0"/>
              </a:rPr>
              <a:t>24</a:t>
            </a:r>
            <a:r>
              <a:rPr lang="en-US" b="1" dirty="0">
                <a:latin typeface="Royal Times New Roman" pitchFamily="18" charset="0"/>
              </a:rPr>
              <a:t> sin</a:t>
            </a:r>
            <a:r>
              <a:rPr lang="ru-RU" b="1" dirty="0">
                <a:latin typeface="Royal Times New Roman" pitchFamily="18" charset="0"/>
              </a:rPr>
              <a:t> 1884</a:t>
            </a:r>
            <a:r>
              <a:rPr lang="en-US" b="1" dirty="0">
                <a:latin typeface="Royal Times New Roman" pitchFamily="18" charset="0"/>
              </a:rPr>
              <a:t>t</a:t>
            </a:r>
            <a:r>
              <a:rPr lang="ru-RU" b="1" dirty="0">
                <a:latin typeface="Royal Times New Roman" pitchFamily="18" charset="0"/>
              </a:rPr>
              <a:t> +15</a:t>
            </a:r>
          </a:p>
          <a:p>
            <a:r>
              <a:rPr lang="ru-RU" b="1" dirty="0">
                <a:latin typeface="Royal Times New Roman" pitchFamily="18" charset="0"/>
              </a:rPr>
              <a:t>Определить:</a:t>
            </a:r>
          </a:p>
          <a:p>
            <a:r>
              <a:rPr lang="en-US" b="1" dirty="0">
                <a:latin typeface="Royal Times New Roman" pitchFamily="18" charset="0"/>
              </a:rPr>
              <a:t>I, </a:t>
            </a:r>
            <a:r>
              <a:rPr lang="en-US" b="1" dirty="0" err="1">
                <a:latin typeface="Royal Times New Roman" pitchFamily="18" charset="0"/>
              </a:rPr>
              <a:t>i</a:t>
            </a:r>
            <a:r>
              <a:rPr lang="ru-RU" b="1" dirty="0">
                <a:latin typeface="Royal Times New Roman" pitchFamily="18" charset="0"/>
              </a:rPr>
              <a:t>, ВД</a:t>
            </a:r>
          </a:p>
          <a:p>
            <a:pPr algn="ctr"/>
            <a:endParaRPr lang="ru-RU" b="1" dirty="0">
              <a:latin typeface="Royal Times New Roman" pitchFamily="18" charset="0"/>
            </a:endParaRPr>
          </a:p>
          <a:p>
            <a:pPr algn="ctr"/>
            <a:endParaRPr lang="ru-RU" b="1" dirty="0">
              <a:latin typeface="Royal Times New Roman" pitchFamily="18" charset="0"/>
            </a:endParaRPr>
          </a:p>
          <a:p>
            <a:endParaRPr lang="ru-RU" b="1" dirty="0">
              <a:latin typeface="Royal 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19872" y="2060848"/>
            <a:ext cx="381642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Royal Times New Roman" pitchFamily="18" charset="0"/>
              </a:rPr>
              <a:t>Решение.</a:t>
            </a:r>
          </a:p>
          <a:p>
            <a:pPr algn="ctr"/>
            <a:r>
              <a:rPr lang="el-GR" b="1" dirty="0">
                <a:latin typeface="Royal Times New Roman" pitchFamily="18" charset="0"/>
              </a:rPr>
              <a:t>ω</a:t>
            </a:r>
            <a:r>
              <a:rPr lang="ru-RU" b="1" dirty="0">
                <a:latin typeface="Royal Times New Roman" pitchFamily="18" charset="0"/>
              </a:rPr>
              <a:t> =2π</a:t>
            </a:r>
            <a:r>
              <a:rPr lang="en-US" b="1" dirty="0">
                <a:latin typeface="Royal Times New Roman" pitchFamily="18" charset="0"/>
              </a:rPr>
              <a:t>f</a:t>
            </a:r>
            <a:r>
              <a:rPr lang="ru-RU" b="1" dirty="0">
                <a:latin typeface="Royal Times New Roman" pitchFamily="18" charset="0"/>
              </a:rPr>
              <a:t> , отсюда </a:t>
            </a:r>
            <a:r>
              <a:rPr lang="en-US" b="1" dirty="0">
                <a:latin typeface="Royal Times New Roman" pitchFamily="18" charset="0"/>
              </a:rPr>
              <a:t>f</a:t>
            </a:r>
            <a:r>
              <a:rPr lang="ru-RU" b="1" dirty="0">
                <a:latin typeface="Royal Times New Roman" pitchFamily="18" charset="0"/>
              </a:rPr>
              <a:t> =</a:t>
            </a:r>
            <a:r>
              <a:rPr lang="el-GR" b="1" dirty="0">
                <a:latin typeface="Royal Times New Roman" pitchFamily="18" charset="0"/>
              </a:rPr>
              <a:t> ω</a:t>
            </a:r>
            <a:r>
              <a:rPr lang="ru-RU" b="1" dirty="0">
                <a:latin typeface="Royal Times New Roman" pitchFamily="18" charset="0"/>
              </a:rPr>
              <a:t> \ 2π = 1884 \6,28 = 300 Гц  </a:t>
            </a:r>
            <a:endParaRPr lang="ru-RU" dirty="0">
              <a:latin typeface="Royal Times New Roman" pitchFamily="18" charset="0"/>
            </a:endParaRPr>
          </a:p>
          <a:p>
            <a:pPr algn="ctr"/>
            <a:r>
              <a:rPr lang="en-US" b="1" dirty="0">
                <a:latin typeface="Royal Times New Roman" pitchFamily="18" charset="0"/>
              </a:rPr>
              <a:t>X</a:t>
            </a:r>
            <a:r>
              <a:rPr lang="en-US" b="1" baseline="-25000" dirty="0">
                <a:latin typeface="Royal Times New Roman" pitchFamily="18" charset="0"/>
              </a:rPr>
              <a:t>C</a:t>
            </a:r>
            <a:r>
              <a:rPr lang="en-US" b="1" dirty="0">
                <a:latin typeface="Royal Times New Roman" pitchFamily="18" charset="0"/>
              </a:rPr>
              <a:t> </a:t>
            </a:r>
            <a:r>
              <a:rPr lang="ru-RU" b="1" dirty="0">
                <a:latin typeface="Royal Times New Roman" pitchFamily="18" charset="0"/>
              </a:rPr>
              <a:t>=</a:t>
            </a:r>
            <a:r>
              <a:rPr lang="en-US" b="1" dirty="0">
                <a:latin typeface="Royal Times New Roman" pitchFamily="18" charset="0"/>
              </a:rPr>
              <a:t> </a:t>
            </a:r>
            <a:r>
              <a:rPr lang="ru-RU" b="1" dirty="0">
                <a:latin typeface="Royal Times New Roman" pitchFamily="18" charset="0"/>
              </a:rPr>
              <a:t> 1 \ 2π</a:t>
            </a:r>
            <a:r>
              <a:rPr lang="en-US" b="1" dirty="0" smtClean="0">
                <a:latin typeface="Royal Times New Roman" pitchFamily="18" charset="0"/>
              </a:rPr>
              <a:t>f</a:t>
            </a:r>
            <a:r>
              <a:rPr lang="ru-RU" b="1" dirty="0" smtClean="0">
                <a:latin typeface="Royal Times New Roman" pitchFamily="18" charset="0"/>
              </a:rPr>
              <a:t> </a:t>
            </a:r>
            <a:r>
              <a:rPr lang="en-US" b="1" dirty="0" smtClean="0">
                <a:latin typeface="Royal Times New Roman" pitchFamily="18" charset="0"/>
              </a:rPr>
              <a:t>C</a:t>
            </a:r>
            <a:r>
              <a:rPr lang="ru-RU" b="1" dirty="0" smtClean="0">
                <a:latin typeface="Royal Times New Roman" pitchFamily="18" charset="0"/>
              </a:rPr>
              <a:t> </a:t>
            </a:r>
            <a:r>
              <a:rPr lang="ru-RU" b="1" dirty="0">
                <a:latin typeface="Royal Times New Roman" pitchFamily="18" charset="0"/>
              </a:rPr>
              <a:t>= 1\ 2∙3,14∙ 300</a:t>
            </a:r>
            <a:r>
              <a:rPr lang="ru-RU" dirty="0">
                <a:latin typeface="Royal Times New Roman" pitchFamily="18" charset="0"/>
              </a:rPr>
              <a:t> </a:t>
            </a:r>
            <a:r>
              <a:rPr lang="ru-RU" b="1" dirty="0">
                <a:latin typeface="Royal Times New Roman" pitchFamily="18" charset="0"/>
              </a:rPr>
              <a:t>∙2,5∙10</a:t>
            </a:r>
            <a:r>
              <a:rPr lang="ru-RU" b="1" baseline="30000" dirty="0">
                <a:latin typeface="Royal Times New Roman" pitchFamily="18" charset="0"/>
              </a:rPr>
              <a:t>-6</a:t>
            </a:r>
            <a:r>
              <a:rPr lang="ru-RU" b="1" dirty="0">
                <a:latin typeface="Royal Times New Roman" pitchFamily="18" charset="0"/>
              </a:rPr>
              <a:t> = 212 Ом</a:t>
            </a:r>
          </a:p>
          <a:p>
            <a:pPr algn="ctr"/>
            <a:r>
              <a:rPr lang="en-US" b="1" dirty="0">
                <a:latin typeface="Royal Times New Roman" pitchFamily="18" charset="0"/>
              </a:rPr>
              <a:t>U = U</a:t>
            </a:r>
            <a:r>
              <a:rPr lang="en-US" b="1" baseline="-25000" dirty="0">
                <a:latin typeface="Royal Times New Roman" pitchFamily="18" charset="0"/>
              </a:rPr>
              <a:t>m</a:t>
            </a:r>
            <a:r>
              <a:rPr lang="en-US" b="1" dirty="0">
                <a:latin typeface="Royal Times New Roman" pitchFamily="18" charset="0"/>
              </a:rPr>
              <a:t> \ √2= </a:t>
            </a:r>
            <a:r>
              <a:rPr lang="ru-RU" b="1" dirty="0">
                <a:latin typeface="Royal Times New Roman" pitchFamily="18" charset="0"/>
              </a:rPr>
              <a:t>24\1,41 = 17 В</a:t>
            </a:r>
          </a:p>
          <a:p>
            <a:pPr algn="ctr"/>
            <a:r>
              <a:rPr lang="en-US" b="1" dirty="0">
                <a:latin typeface="Royal Times New Roman" pitchFamily="18" charset="0"/>
              </a:rPr>
              <a:t>I</a:t>
            </a:r>
            <a:r>
              <a:rPr lang="ru-RU" b="1" dirty="0">
                <a:latin typeface="Royal Times New Roman" pitchFamily="18" charset="0"/>
              </a:rPr>
              <a:t> = </a:t>
            </a:r>
            <a:r>
              <a:rPr lang="en-US" b="1" dirty="0">
                <a:latin typeface="Royal Times New Roman" pitchFamily="18" charset="0"/>
              </a:rPr>
              <a:t>U</a:t>
            </a:r>
            <a:r>
              <a:rPr lang="ru-RU" b="1" dirty="0">
                <a:latin typeface="Royal Times New Roman" pitchFamily="18" charset="0"/>
              </a:rPr>
              <a:t> \ </a:t>
            </a:r>
            <a:r>
              <a:rPr lang="en-US" b="1" dirty="0" err="1">
                <a:latin typeface="Royal Times New Roman" pitchFamily="18" charset="0"/>
              </a:rPr>
              <a:t>X</a:t>
            </a:r>
            <a:r>
              <a:rPr lang="en-US" b="1" baseline="-25000" dirty="0" err="1">
                <a:latin typeface="Royal Times New Roman" pitchFamily="18" charset="0"/>
              </a:rPr>
              <a:t>c</a:t>
            </a:r>
            <a:r>
              <a:rPr lang="en-US" b="1" baseline="-25000" dirty="0">
                <a:latin typeface="Royal Times New Roman" pitchFamily="18" charset="0"/>
              </a:rPr>
              <a:t> </a:t>
            </a:r>
            <a:r>
              <a:rPr lang="ru-RU" b="1" dirty="0">
                <a:latin typeface="Royal Times New Roman" pitchFamily="18" charset="0"/>
              </a:rPr>
              <a:t> = 17\212 = 0,08 А</a:t>
            </a:r>
          </a:p>
          <a:p>
            <a:pPr algn="ctr"/>
            <a:r>
              <a:rPr lang="en-US" b="1" dirty="0" err="1">
                <a:latin typeface="Royal Times New Roman" pitchFamily="18" charset="0"/>
              </a:rPr>
              <a:t>I</a:t>
            </a:r>
            <a:r>
              <a:rPr lang="en-US" b="1" baseline="-25000" dirty="0" err="1">
                <a:latin typeface="Royal Times New Roman" pitchFamily="18" charset="0"/>
              </a:rPr>
              <a:t>m</a:t>
            </a:r>
            <a:r>
              <a:rPr lang="ru-RU" b="1" dirty="0">
                <a:latin typeface="Royal Times New Roman" pitchFamily="18" charset="0"/>
              </a:rPr>
              <a:t> = </a:t>
            </a:r>
            <a:r>
              <a:rPr lang="en-US" b="1" dirty="0">
                <a:latin typeface="Royal Times New Roman" pitchFamily="18" charset="0"/>
              </a:rPr>
              <a:t>I∙ </a:t>
            </a:r>
            <a:r>
              <a:rPr lang="ru-RU" b="1" dirty="0">
                <a:latin typeface="Royal Times New Roman" pitchFamily="18" charset="0"/>
              </a:rPr>
              <a:t>√2 = 1,41∙0,08 = 0,11  А</a:t>
            </a:r>
          </a:p>
          <a:p>
            <a:pPr algn="ctr"/>
            <a:r>
              <a:rPr lang="en-US" b="1" dirty="0" err="1">
                <a:latin typeface="Royal Times New Roman" pitchFamily="18" charset="0"/>
              </a:rPr>
              <a:t>i</a:t>
            </a:r>
            <a:r>
              <a:rPr lang="en-US" b="1" dirty="0">
                <a:latin typeface="Royal Times New Roman" pitchFamily="18" charset="0"/>
              </a:rPr>
              <a:t> = </a:t>
            </a:r>
            <a:r>
              <a:rPr lang="ru-RU" b="1" dirty="0">
                <a:latin typeface="Royal Times New Roman" pitchFamily="18" charset="0"/>
              </a:rPr>
              <a:t>0,11</a:t>
            </a:r>
            <a:r>
              <a:rPr lang="en-US" b="1" dirty="0">
                <a:latin typeface="Royal Times New Roman" pitchFamily="18" charset="0"/>
              </a:rPr>
              <a:t> sin(</a:t>
            </a:r>
            <a:r>
              <a:rPr lang="ru-RU" b="1" dirty="0">
                <a:latin typeface="Royal Times New Roman" pitchFamily="18" charset="0"/>
              </a:rPr>
              <a:t>1884</a:t>
            </a:r>
            <a:r>
              <a:rPr lang="en-US" b="1" dirty="0">
                <a:latin typeface="Royal Times New Roman" pitchFamily="18" charset="0"/>
              </a:rPr>
              <a:t>t + </a:t>
            </a:r>
            <a:r>
              <a:rPr lang="ru-RU" b="1" dirty="0">
                <a:latin typeface="Royal Times New Roman" pitchFamily="18" charset="0"/>
              </a:rPr>
              <a:t>105</a:t>
            </a:r>
            <a:r>
              <a:rPr lang="en-US" b="1" dirty="0">
                <a:latin typeface="Royal Times New Roman" pitchFamily="18" charset="0"/>
              </a:rPr>
              <a:t>)</a:t>
            </a:r>
            <a:endParaRPr lang="ru-RU" b="1" dirty="0">
              <a:latin typeface="Royal Times New Roman" pitchFamily="18" charset="0"/>
            </a:endParaRPr>
          </a:p>
          <a:p>
            <a:pPr algn="ctr"/>
            <a:endParaRPr lang="ru-RU" dirty="0">
              <a:latin typeface="Royal Times New Roman" pitchFamily="18" charset="0"/>
            </a:endParaRPr>
          </a:p>
          <a:p>
            <a:pPr algn="ctr"/>
            <a:endParaRPr lang="ru-RU" b="1" dirty="0"/>
          </a:p>
          <a:p>
            <a:pPr algn="ctr"/>
            <a:endParaRPr lang="ru-RU" dirty="0"/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647" y="4221088"/>
            <a:ext cx="2562225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876336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8"/>
            <a:ext cx="7848872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u="sng" dirty="0" smtClean="0"/>
              <a:t>Вопросы по теме.</a:t>
            </a:r>
            <a:endParaRPr lang="ru-RU" sz="2000" b="1" i="1" u="sng" dirty="0"/>
          </a:p>
          <a:p>
            <a:pPr marL="342900" indent="-342900" algn="just">
              <a:buAutoNum type="arabicPeriod"/>
            </a:pPr>
            <a:r>
              <a:rPr lang="ru-RU" b="1" dirty="0"/>
              <a:t>Какой фазовый сдвиг между током и напряжением в цепи с конденсатором?</a:t>
            </a:r>
          </a:p>
          <a:p>
            <a:pPr marL="342900" indent="-342900" algn="just">
              <a:buAutoNum type="arabicPeriod"/>
            </a:pPr>
            <a:r>
              <a:rPr lang="ru-RU" b="1" dirty="0"/>
              <a:t>Какой мощностью обладает данная цепь и чему она равна?</a:t>
            </a:r>
          </a:p>
          <a:p>
            <a:pPr marL="342900" indent="-342900" algn="just">
              <a:buAutoNum type="arabicPeriod"/>
            </a:pPr>
            <a:r>
              <a:rPr lang="ru-RU" b="1" dirty="0"/>
              <a:t>Чему равна активная мощность цепи?</a:t>
            </a:r>
          </a:p>
          <a:p>
            <a:pPr marL="342900" indent="-342900" algn="just">
              <a:buAutoNum type="arabicPeriod"/>
            </a:pPr>
            <a:r>
              <a:rPr lang="ru-RU" b="1" dirty="0"/>
              <a:t>Напишите закон Ома  для цепи с конденсатором.</a:t>
            </a:r>
          </a:p>
          <a:p>
            <a:pPr marL="342900" indent="-342900" algn="just">
              <a:buAutoNum type="arabicPeriod"/>
            </a:pPr>
            <a:r>
              <a:rPr lang="ru-RU" b="1" dirty="0"/>
              <a:t>Начертите векторную диаграмму  тока и напряжения для цепи с конденсатором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7461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88640"/>
            <a:ext cx="903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4.5 Расчет цепи с резистором и катушкой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836712"/>
            <a:ext cx="392905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625752" y="980728"/>
            <a:ext cx="3978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Royal Times New Roman" pitchFamily="18" charset="0"/>
              </a:rPr>
              <a:t>По закону Кирхгофа можно записать</a:t>
            </a:r>
            <a:r>
              <a:rPr lang="ru-RU" b="1" dirty="0" smtClean="0">
                <a:latin typeface="Royal Times New Roman" pitchFamily="18" charset="0"/>
              </a:rPr>
              <a:t>:</a:t>
            </a:r>
          </a:p>
          <a:p>
            <a:r>
              <a:rPr lang="en-US" b="1" dirty="0">
                <a:latin typeface="Royal Times New Roman" pitchFamily="18" charset="0"/>
              </a:rPr>
              <a:t>ῡ= </a:t>
            </a:r>
            <a:r>
              <a:rPr lang="en-US" b="1" dirty="0" err="1">
                <a:latin typeface="Royal Times New Roman" pitchFamily="18" charset="0"/>
              </a:rPr>
              <a:t>ῡ</a:t>
            </a:r>
            <a:r>
              <a:rPr lang="en-US" b="1" baseline="-25000" dirty="0" err="1">
                <a:latin typeface="Royal Times New Roman" pitchFamily="18" charset="0"/>
              </a:rPr>
              <a:t>R</a:t>
            </a:r>
            <a:r>
              <a:rPr lang="en-US" b="1" dirty="0">
                <a:latin typeface="Royal Times New Roman" pitchFamily="18" charset="0"/>
              </a:rPr>
              <a:t> + </a:t>
            </a:r>
            <a:r>
              <a:rPr lang="en-US" b="1" dirty="0" err="1">
                <a:latin typeface="Royal Times New Roman" pitchFamily="18" charset="0"/>
              </a:rPr>
              <a:t>ῡ</a:t>
            </a:r>
            <a:r>
              <a:rPr lang="en-US" b="1" baseline="-25000" dirty="0" err="1">
                <a:latin typeface="Royal Times New Roman" pitchFamily="18" charset="0"/>
              </a:rPr>
              <a:t>L</a:t>
            </a:r>
            <a:endParaRPr lang="ru-RU" b="1" dirty="0">
              <a:latin typeface="Royal Times New Roman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7504" y="2420888"/>
            <a:ext cx="90364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Royal Times New Roman" pitchFamily="18" charset="0"/>
                <a:ea typeface="Calibri" pitchFamily="34" charset="0"/>
                <a:cs typeface="Times New Roman" pitchFamily="18" charset="0"/>
              </a:rPr>
              <a:t>Алгебраически складывать нельзя, только </a:t>
            </a:r>
            <a:r>
              <a:rPr lang="ru-RU" b="1" dirty="0" err="1">
                <a:latin typeface="Royal Times New Roman" pitchFamily="18" charset="0"/>
                <a:ea typeface="Calibri" pitchFamily="34" charset="0"/>
                <a:cs typeface="Times New Roman" pitchFamily="18" charset="0"/>
              </a:rPr>
              <a:t>векторно</a:t>
            </a:r>
            <a:r>
              <a:rPr lang="ru-RU" b="1" dirty="0">
                <a:latin typeface="Royal Times New Roman" pitchFamily="18" charset="0"/>
                <a:ea typeface="Calibri" pitchFamily="34" charset="0"/>
                <a:cs typeface="Times New Roman" pitchFamily="18" charset="0"/>
              </a:rPr>
              <a:t>, т.к. напряжение постоянно меняет свое направление.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Royal Times New Roman" pitchFamily="18" charset="0"/>
                <a:cs typeface="Times New Roman" pitchFamily="18" charset="0"/>
              </a:rPr>
              <a:t>Падение напряжения на сопротивлениях: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latin typeface="Royal Times New Roman" pitchFamily="18" charset="0"/>
              </a:rPr>
              <a:t>U</a:t>
            </a:r>
            <a:r>
              <a:rPr lang="en-US" b="1" baseline="-25000" dirty="0">
                <a:latin typeface="Royal Times New Roman" pitchFamily="18" charset="0"/>
              </a:rPr>
              <a:t>R</a:t>
            </a:r>
            <a:r>
              <a:rPr lang="en-US" b="1" dirty="0">
                <a:latin typeface="Royal Times New Roman" pitchFamily="18" charset="0"/>
              </a:rPr>
              <a:t> =I ×R, (</a:t>
            </a:r>
            <a:r>
              <a:rPr lang="ru-RU" b="1" dirty="0">
                <a:latin typeface="Royal Times New Roman" pitchFamily="18" charset="0"/>
              </a:rPr>
              <a:t>Ом)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latin typeface="Royal Times New Roman" pitchFamily="18" charset="0"/>
              </a:rPr>
              <a:t>U</a:t>
            </a:r>
            <a:r>
              <a:rPr lang="en-US" b="1" baseline="-25000" dirty="0">
                <a:latin typeface="Royal Times New Roman" pitchFamily="18" charset="0"/>
              </a:rPr>
              <a:t>L</a:t>
            </a:r>
            <a:r>
              <a:rPr lang="en-US" b="1" dirty="0">
                <a:latin typeface="Royal Times New Roman" pitchFamily="18" charset="0"/>
              </a:rPr>
              <a:t>=I ×X</a:t>
            </a:r>
            <a:r>
              <a:rPr lang="en-US" b="1" baseline="-25000" dirty="0">
                <a:latin typeface="Royal Times New Roman" pitchFamily="18" charset="0"/>
              </a:rPr>
              <a:t>L</a:t>
            </a:r>
            <a:r>
              <a:rPr lang="en-US" b="1" dirty="0">
                <a:latin typeface="Royal Times New Roman" pitchFamily="18" charset="0"/>
              </a:rPr>
              <a:t> (</a:t>
            </a:r>
            <a:r>
              <a:rPr lang="ru-RU" b="1" dirty="0">
                <a:latin typeface="Royal Times New Roman" pitchFamily="18" charset="0"/>
              </a:rPr>
              <a:t> Ом</a:t>
            </a:r>
            <a:r>
              <a:rPr lang="ru-RU" b="1" dirty="0" smtClean="0">
                <a:latin typeface="Royal Times New Roman" pitchFamily="18" charset="0"/>
              </a:rPr>
              <a:t>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/>
              <a:t>Векторная </a:t>
            </a:r>
            <a:r>
              <a:rPr lang="ru-RU" b="1" dirty="0" smtClean="0"/>
              <a:t>диаграмма напряжений цепи</a:t>
            </a:r>
            <a:endParaRPr lang="ru-RU" b="1" dirty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Royal 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Royal Times New Roman" pitchFamily="18" charset="0"/>
              </a:rPr>
              <a:t> </a:t>
            </a:r>
            <a:endParaRPr lang="ru-RU" dirty="0">
              <a:latin typeface="Royal Times New Roman" pitchFamily="18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002" y="4293096"/>
            <a:ext cx="17240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2411760" y="4293096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Royal Times New Roman" pitchFamily="18" charset="0"/>
              </a:rPr>
              <a:t>Из теоремы Пифагора можно записать, что общее напряжение цепи равно</a:t>
            </a:r>
            <a:endParaRPr lang="ru-RU" b="1" dirty="0">
              <a:latin typeface="Royal 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7984" y="4712194"/>
            <a:ext cx="1857388" cy="771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2411760" y="5483722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Royal Times New Roman" pitchFamily="18" charset="0"/>
              </a:rPr>
              <a:t>Закон Ома для цепи:</a:t>
            </a:r>
          </a:p>
          <a:p>
            <a:endParaRPr lang="ru-RU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06645" y="5483722"/>
            <a:ext cx="2357454" cy="952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2341809" y="5902821"/>
            <a:ext cx="2818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Royal Times New Roman" pitchFamily="18" charset="0"/>
              </a:rPr>
              <a:t>где </a:t>
            </a:r>
            <a:r>
              <a:rPr lang="ru-RU" b="1" i="1" dirty="0">
                <a:latin typeface="Royal Times New Roman" pitchFamily="18" charset="0"/>
              </a:rPr>
              <a:t>z </a:t>
            </a:r>
            <a:r>
              <a:rPr lang="ru-RU" b="1" dirty="0">
                <a:latin typeface="Royal Times New Roman" pitchFamily="18" charset="0"/>
              </a:rPr>
              <a:t>– полное сопротивление цепи , Ом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8811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02469"/>
            <a:ext cx="8143900" cy="8556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магнитном поле вращаются два витка. В них наводится ЭДС одной частоты и амплитуды, но так как витки находятся под разными углами к нейтральной линии ОО, то 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400" b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400" b="1" baseline="-25000" dirty="0" err="1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·sin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·t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)+ψ</a:t>
            </a:r>
            <a:r>
              <a:rPr lang="ru-RU" sz="2400" b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400" b="1" baseline="-25000" dirty="0" err="1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·sin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·t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)+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ψ</a:t>
            </a:r>
            <a:r>
              <a:rPr lang="ru-RU" sz="24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r>
              <a:rPr lang="ru-RU" sz="2400" b="1" baseline="-25000" dirty="0" smtClean="0">
                <a:latin typeface="Times New Roman" pitchFamily="18" charset="0"/>
                <a:cs typeface="Times New Roman" pitchFamily="18" charset="0"/>
              </a:rPr>
              <a:t>Т. Е. ЭДС своих амплитудных значений достигают не одновременно.</a:t>
            </a:r>
          </a:p>
          <a:p>
            <a:pPr algn="ctr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·t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+ψ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 –фаза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момент времени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t=0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ЭДС отличны от нуля и равны: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400" b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400" b="1" baseline="-25000" dirty="0" err="1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·sin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ψ</a:t>
            </a:r>
            <a:r>
              <a:rPr lang="ru-RU" sz="24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400" b="1" baseline="-25000" dirty="0" err="1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·sin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ψ</a:t>
            </a:r>
            <a:r>
              <a:rPr lang="ru-RU" sz="24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Углы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ψ</a:t>
            </a:r>
            <a:r>
              <a:rPr lang="ru-RU" sz="24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ψ</a:t>
            </a:r>
            <a:r>
              <a:rPr lang="ru-RU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характеризуют значения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ЭДС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начальный момент времени и называются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начальными фазами.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Т.к. начальные фазы ЭДС различны ,то  максимальные значения ЭДС достигают не одновременно, а со сдвигом во времени.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ψ</a:t>
            </a:r>
            <a:r>
              <a:rPr lang="ru-RU" sz="24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- ψ</a:t>
            </a:r>
            <a:r>
              <a:rPr lang="ru-RU" sz="24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φ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/>
          </a:p>
          <a:p>
            <a:r>
              <a:rPr lang="ru-RU" b="1" baseline="-25000" dirty="0" smtClean="0"/>
              <a:t>     </a:t>
            </a:r>
            <a:endParaRPr lang="ru-RU" dirty="0"/>
          </a:p>
          <a:p>
            <a:endParaRPr lang="ru-RU" sz="2400" dirty="0"/>
          </a:p>
          <a:p>
            <a:r>
              <a:rPr lang="ru-RU" sz="2400" dirty="0"/>
              <a:t> </a:t>
            </a:r>
          </a:p>
          <a:p>
            <a:pPr algn="ctr"/>
            <a:endParaRPr lang="ru-RU" sz="2400" dirty="0"/>
          </a:p>
          <a:p>
            <a:endParaRPr lang="ru-RU" sz="2400" dirty="0"/>
          </a:p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5857892"/>
            <a:ext cx="742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076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642918"/>
            <a:ext cx="3857625" cy="1366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214290"/>
            <a:ext cx="3357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1 Фаза. Сдвиг фаз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0648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Royal Times New Roman" pitchFamily="18" charset="0"/>
            </a:endParaRPr>
          </a:p>
          <a:p>
            <a:endParaRPr lang="ru-RU" b="1" dirty="0" smtClean="0">
              <a:latin typeface="Royal Times New Roman" pitchFamily="18" charset="0"/>
            </a:endParaRPr>
          </a:p>
          <a:p>
            <a:endParaRPr lang="ru-RU" b="1" dirty="0">
              <a:latin typeface="Royal 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8112"/>
            <a:ext cx="8136904" cy="3174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756" y="3376811"/>
            <a:ext cx="8964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Royal Times New Roman" pitchFamily="18" charset="0"/>
              </a:rPr>
              <a:t>ВЫВОД: в такой цепи напряжение опережает ток на угол </a:t>
            </a:r>
            <a:r>
              <a:rPr lang="en-US" b="1" dirty="0">
                <a:solidFill>
                  <a:srgbClr val="FF0000"/>
                </a:solidFill>
                <a:latin typeface="Royal Times New Roman" pitchFamily="18" charset="0"/>
                <a:ea typeface="Times New Roman" pitchFamily="18" charset="0"/>
              </a:rPr>
              <a:t>φ</a:t>
            </a:r>
            <a:r>
              <a:rPr lang="ru-RU" b="1" dirty="0">
                <a:solidFill>
                  <a:srgbClr val="FF0000"/>
                </a:solidFill>
                <a:latin typeface="Royal Times New Roman" pitchFamily="18" charset="0"/>
                <a:ea typeface="Times New Roman" pitchFamily="18" charset="0"/>
              </a:rPr>
              <a:t> (положительный).</a:t>
            </a:r>
            <a:endParaRPr lang="ru-RU" b="1" dirty="0">
              <a:solidFill>
                <a:srgbClr val="FF0000"/>
              </a:solidFill>
              <a:latin typeface="Royal Times New Roman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9756" y="3933056"/>
            <a:ext cx="8964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>
                <a:latin typeface="Royal Times New Roman" pitchFamily="18" charset="0"/>
              </a:rPr>
              <a:t>Задача 1. </a:t>
            </a:r>
            <a:r>
              <a:rPr lang="ru-RU" b="1" dirty="0">
                <a:latin typeface="Royal Times New Roman" pitchFamily="18" charset="0"/>
              </a:rPr>
              <a:t>Катушка индуктивности  подключена к сети с напряжением U = 100 В. Ваттметр показывает значение P</a:t>
            </a:r>
            <a:r>
              <a:rPr lang="ru-RU" b="1" baseline="-25000" dirty="0">
                <a:latin typeface="Royal Times New Roman" pitchFamily="18" charset="0"/>
              </a:rPr>
              <a:t>K</a:t>
            </a:r>
            <a:r>
              <a:rPr lang="ru-RU" b="1" dirty="0">
                <a:latin typeface="Royal Times New Roman" pitchFamily="18" charset="0"/>
              </a:rPr>
              <a:t> = 600 Вт, амперметр: I = 10 А. Определить параметры катушки R</a:t>
            </a:r>
            <a:r>
              <a:rPr lang="ru-RU" b="1" baseline="-25000" dirty="0">
                <a:latin typeface="Royal Times New Roman" pitchFamily="18" charset="0"/>
              </a:rPr>
              <a:t>K</a:t>
            </a:r>
            <a:r>
              <a:rPr lang="ru-RU" b="1" dirty="0">
                <a:latin typeface="Royal Times New Roman" pitchFamily="18" charset="0"/>
              </a:rPr>
              <a:t>, L</a:t>
            </a:r>
            <a:r>
              <a:rPr lang="ru-RU" b="1" baseline="-25000" dirty="0">
                <a:latin typeface="Royal Times New Roman" pitchFamily="18" charset="0"/>
              </a:rPr>
              <a:t>K</a:t>
            </a:r>
            <a:r>
              <a:rPr lang="ru-RU" b="1" dirty="0">
                <a:latin typeface="Royal Times New Roman" pitchFamily="18" charset="0"/>
              </a:rPr>
              <a:t>.</a:t>
            </a:r>
          </a:p>
          <a:p>
            <a:endParaRPr lang="ru-RU" b="1" dirty="0">
              <a:latin typeface="Royal 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912" y="4797152"/>
            <a:ext cx="34099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74557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903649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Royal Times New Roman" pitchFamily="18" charset="0"/>
              </a:rPr>
              <a:t>1. Вычисление полного сопротивления катушки</a:t>
            </a:r>
          </a:p>
          <a:p>
            <a:r>
              <a:rPr lang="ru-RU" b="1" dirty="0">
                <a:latin typeface="Royal Times New Roman" pitchFamily="18" charset="0"/>
              </a:rPr>
              <a:t>Z</a:t>
            </a:r>
            <a:r>
              <a:rPr lang="ru-RU" b="1" baseline="-25000" dirty="0">
                <a:latin typeface="Royal Times New Roman" pitchFamily="18" charset="0"/>
              </a:rPr>
              <a:t>К</a:t>
            </a:r>
            <a:r>
              <a:rPr lang="ru-RU" b="1" dirty="0">
                <a:latin typeface="Royal Times New Roman" pitchFamily="18" charset="0"/>
              </a:rPr>
              <a:t> = U / I = 100 / 10 = 10 Ом.</a:t>
            </a:r>
          </a:p>
          <a:p>
            <a:r>
              <a:rPr lang="ru-RU" b="1" dirty="0">
                <a:latin typeface="Royal Times New Roman" pitchFamily="18" charset="0"/>
              </a:rPr>
              <a:t>2. Вычисление активного сопротивления катушки R</a:t>
            </a:r>
            <a:r>
              <a:rPr lang="ru-RU" b="1" baseline="-25000" dirty="0">
                <a:latin typeface="Royal Times New Roman" pitchFamily="18" charset="0"/>
              </a:rPr>
              <a:t>К</a:t>
            </a:r>
            <a:endParaRPr lang="ru-RU" b="1" dirty="0">
              <a:latin typeface="Royal Times New Roman" pitchFamily="18" charset="0"/>
            </a:endParaRPr>
          </a:p>
          <a:p>
            <a:r>
              <a:rPr lang="ru-RU" b="1" dirty="0">
                <a:latin typeface="Royal Times New Roman" pitchFamily="18" charset="0"/>
              </a:rPr>
              <a:t>Ваттметр измеряет активную мощность, которая в данной схеме потребляется активным сопротивлением R</a:t>
            </a:r>
            <a:r>
              <a:rPr lang="ru-RU" b="1" baseline="-25000" dirty="0">
                <a:latin typeface="Royal Times New Roman" pitchFamily="18" charset="0"/>
              </a:rPr>
              <a:t>К</a:t>
            </a:r>
            <a:r>
              <a:rPr lang="ru-RU" b="1" dirty="0">
                <a:latin typeface="Royal Times New Roman" pitchFamily="18" charset="0"/>
              </a:rPr>
              <a:t>.</a:t>
            </a:r>
          </a:p>
          <a:p>
            <a:r>
              <a:rPr lang="ru-RU" b="1" dirty="0" smtClean="0">
                <a:latin typeface="Royal Times New Roman" pitchFamily="18" charset="0"/>
              </a:rPr>
              <a:t>R</a:t>
            </a:r>
            <a:r>
              <a:rPr lang="ru-RU" b="1" baseline="-25000" dirty="0" smtClean="0">
                <a:latin typeface="Royal Times New Roman" pitchFamily="18" charset="0"/>
              </a:rPr>
              <a:t>К</a:t>
            </a:r>
            <a:r>
              <a:rPr lang="ru-RU" b="1" dirty="0">
                <a:latin typeface="Royal Times New Roman" pitchFamily="18" charset="0"/>
              </a:rPr>
              <a:t> = P</a:t>
            </a:r>
            <a:r>
              <a:rPr lang="ru-RU" b="1" baseline="-25000" dirty="0">
                <a:latin typeface="Royal Times New Roman" pitchFamily="18" charset="0"/>
              </a:rPr>
              <a:t>К</a:t>
            </a:r>
            <a:r>
              <a:rPr lang="ru-RU" b="1" dirty="0">
                <a:latin typeface="Royal Times New Roman" pitchFamily="18" charset="0"/>
              </a:rPr>
              <a:t> / I</a:t>
            </a:r>
            <a:r>
              <a:rPr lang="ru-RU" b="1" baseline="30000" dirty="0">
                <a:latin typeface="Royal Times New Roman" pitchFamily="18" charset="0"/>
              </a:rPr>
              <a:t>2</a:t>
            </a:r>
            <a:r>
              <a:rPr lang="ru-RU" b="1" dirty="0">
                <a:latin typeface="Royal Times New Roman" pitchFamily="18" charset="0"/>
              </a:rPr>
              <a:t> = 600 / 100 = 6 Ом.</a:t>
            </a:r>
          </a:p>
          <a:p>
            <a:r>
              <a:rPr lang="ru-RU" b="1" dirty="0" smtClean="0">
                <a:latin typeface="Royal Times New Roman" pitchFamily="18" charset="0"/>
              </a:rPr>
              <a:t>3</a:t>
            </a:r>
            <a:r>
              <a:rPr lang="ru-RU" b="1" dirty="0">
                <a:latin typeface="Royal Times New Roman" pitchFamily="18" charset="0"/>
              </a:rPr>
              <a:t>. Вычисление индуктивности катушки L</a:t>
            </a:r>
            <a:r>
              <a:rPr lang="ru-RU" b="1" baseline="-25000" dirty="0">
                <a:latin typeface="Royal Times New Roman" pitchFamily="18" charset="0"/>
              </a:rPr>
              <a:t>К</a:t>
            </a:r>
            <a:endParaRPr lang="ru-RU" b="1" dirty="0">
              <a:latin typeface="Royal Times New Roman" pitchFamily="18" charset="0"/>
            </a:endParaRPr>
          </a:p>
          <a:p>
            <a:r>
              <a:rPr lang="ru-RU" b="1" dirty="0" smtClean="0">
                <a:latin typeface="Royal Times New Roman" pitchFamily="18" charset="0"/>
              </a:rPr>
              <a:t>X</a:t>
            </a:r>
            <a:r>
              <a:rPr lang="ru-RU" b="1" baseline="-25000" dirty="0" smtClean="0">
                <a:latin typeface="Royal Times New Roman" pitchFamily="18" charset="0"/>
              </a:rPr>
              <a:t>К</a:t>
            </a:r>
            <a:r>
              <a:rPr lang="ru-RU" b="1" dirty="0" smtClean="0">
                <a:latin typeface="Royal Times New Roman" pitchFamily="18" charset="0"/>
              </a:rPr>
              <a:t> </a:t>
            </a:r>
            <a:r>
              <a:rPr lang="ru-RU" b="1" dirty="0">
                <a:latin typeface="Royal Times New Roman" pitchFamily="18" charset="0"/>
              </a:rPr>
              <a:t>= 2πf L</a:t>
            </a:r>
            <a:r>
              <a:rPr lang="ru-RU" b="1" baseline="-25000" dirty="0">
                <a:latin typeface="Royal Times New Roman" pitchFamily="18" charset="0"/>
              </a:rPr>
              <a:t>К</a:t>
            </a:r>
            <a:r>
              <a:rPr lang="ru-RU" b="1" dirty="0">
                <a:latin typeface="Royal Times New Roman" pitchFamily="18" charset="0"/>
              </a:rPr>
              <a:t>; L</a:t>
            </a:r>
            <a:r>
              <a:rPr lang="ru-RU" b="1" baseline="-25000" dirty="0">
                <a:latin typeface="Royal Times New Roman" pitchFamily="18" charset="0"/>
              </a:rPr>
              <a:t>К</a:t>
            </a:r>
            <a:r>
              <a:rPr lang="ru-RU" b="1" dirty="0">
                <a:latin typeface="Royal Times New Roman" pitchFamily="18" charset="0"/>
              </a:rPr>
              <a:t> = X</a:t>
            </a:r>
            <a:r>
              <a:rPr lang="ru-RU" b="1" baseline="-25000" dirty="0">
                <a:latin typeface="Royal Times New Roman" pitchFamily="18" charset="0"/>
              </a:rPr>
              <a:t>К</a:t>
            </a:r>
            <a:r>
              <a:rPr lang="ru-RU" b="1" dirty="0">
                <a:latin typeface="Royal Times New Roman" pitchFamily="18" charset="0"/>
              </a:rPr>
              <a:t> / (2πf) = 8 / (2π×50) = 0,025 Гн</a:t>
            </a:r>
            <a:r>
              <a:rPr lang="ru-RU" b="1" dirty="0" smtClean="0">
                <a:latin typeface="Royal Times New Roman" pitchFamily="18" charset="0"/>
              </a:rPr>
              <a:t>.</a:t>
            </a:r>
          </a:p>
          <a:p>
            <a:r>
              <a:rPr lang="ru-RU" b="1" dirty="0">
                <a:solidFill>
                  <a:srgbClr val="FF0000"/>
                </a:solidFill>
                <a:latin typeface="Royal Times New Roman" pitchFamily="18" charset="0"/>
              </a:rPr>
              <a:t>Дополнительные вопросы к задаче </a:t>
            </a:r>
          </a:p>
          <a:p>
            <a:r>
              <a:rPr lang="ru-RU" b="1" i="1" dirty="0">
                <a:latin typeface="Royal Times New Roman" pitchFamily="18" charset="0"/>
              </a:rPr>
              <a:t>1. Как решить задачу другим способом?</a:t>
            </a:r>
          </a:p>
          <a:p>
            <a:r>
              <a:rPr lang="ru-RU" b="1" dirty="0">
                <a:latin typeface="Royal Times New Roman" pitchFamily="18" charset="0"/>
              </a:rPr>
              <a:t>Параметры катушки индуктивности можно определить, рассчитав полную мощность S</a:t>
            </a:r>
            <a:r>
              <a:rPr lang="ru-RU" b="1" baseline="-25000" dirty="0">
                <a:latin typeface="Royal Times New Roman" pitchFamily="18" charset="0"/>
              </a:rPr>
              <a:t>К</a:t>
            </a:r>
            <a:r>
              <a:rPr lang="ru-RU" b="1" dirty="0">
                <a:latin typeface="Royal Times New Roman" pitchFamily="18" charset="0"/>
              </a:rPr>
              <a:t> и реактивную мощность катушки Q</a:t>
            </a:r>
            <a:r>
              <a:rPr lang="ru-RU" b="1" baseline="-25000" dirty="0">
                <a:latin typeface="Royal Times New Roman" pitchFamily="18" charset="0"/>
              </a:rPr>
              <a:t>К</a:t>
            </a:r>
            <a:r>
              <a:rPr lang="ru-RU" b="1" dirty="0">
                <a:latin typeface="Royal Times New Roman" pitchFamily="18" charset="0"/>
              </a:rPr>
              <a:t>.</a:t>
            </a:r>
          </a:p>
          <a:p>
            <a:r>
              <a:rPr lang="ru-RU" b="1" dirty="0">
                <a:latin typeface="Royal Times New Roman" pitchFamily="18" charset="0"/>
              </a:rPr>
              <a:t>S</a:t>
            </a:r>
            <a:r>
              <a:rPr lang="ru-RU" b="1" baseline="-25000" dirty="0">
                <a:latin typeface="Royal Times New Roman" pitchFamily="18" charset="0"/>
              </a:rPr>
              <a:t>К</a:t>
            </a:r>
            <a:r>
              <a:rPr lang="ru-RU" b="1" dirty="0">
                <a:latin typeface="Royal Times New Roman" pitchFamily="18" charset="0"/>
              </a:rPr>
              <a:t> = U I = 100 · 10 = 1000 ВА</a:t>
            </a:r>
            <a:r>
              <a:rPr lang="ru-RU" b="1" dirty="0" smtClean="0">
                <a:latin typeface="Royal Times New Roman" pitchFamily="18" charset="0"/>
              </a:rPr>
              <a:t>.</a:t>
            </a:r>
          </a:p>
          <a:p>
            <a:r>
              <a:rPr lang="ru-RU" b="1" dirty="0">
                <a:latin typeface="Royal Times New Roman" pitchFamily="18" charset="0"/>
              </a:rPr>
              <a:t>R</a:t>
            </a:r>
            <a:r>
              <a:rPr lang="ru-RU" b="1" baseline="-25000" dirty="0">
                <a:latin typeface="Royal Times New Roman" pitchFamily="18" charset="0"/>
              </a:rPr>
              <a:t>К</a:t>
            </a:r>
            <a:r>
              <a:rPr lang="ru-RU" b="1" dirty="0">
                <a:latin typeface="Royal Times New Roman" pitchFamily="18" charset="0"/>
              </a:rPr>
              <a:t> = P</a:t>
            </a:r>
            <a:r>
              <a:rPr lang="ru-RU" b="1" baseline="-25000" dirty="0">
                <a:latin typeface="Royal Times New Roman" pitchFamily="18" charset="0"/>
              </a:rPr>
              <a:t>К</a:t>
            </a:r>
            <a:r>
              <a:rPr lang="ru-RU" b="1" dirty="0">
                <a:latin typeface="Royal Times New Roman" pitchFamily="18" charset="0"/>
              </a:rPr>
              <a:t> / I</a:t>
            </a:r>
            <a:r>
              <a:rPr lang="ru-RU" b="1" baseline="30000" dirty="0">
                <a:latin typeface="Royal Times New Roman" pitchFamily="18" charset="0"/>
              </a:rPr>
              <a:t>2</a:t>
            </a:r>
            <a:r>
              <a:rPr lang="ru-RU" b="1" dirty="0">
                <a:latin typeface="Royal Times New Roman" pitchFamily="18" charset="0"/>
              </a:rPr>
              <a:t> = 6 Ом;     X</a:t>
            </a:r>
            <a:r>
              <a:rPr lang="ru-RU" b="1" baseline="-25000" dirty="0">
                <a:latin typeface="Royal Times New Roman" pitchFamily="18" charset="0"/>
              </a:rPr>
              <a:t>К</a:t>
            </a:r>
            <a:r>
              <a:rPr lang="ru-RU" b="1" dirty="0">
                <a:latin typeface="Royal Times New Roman" pitchFamily="18" charset="0"/>
              </a:rPr>
              <a:t> = Q</a:t>
            </a:r>
            <a:r>
              <a:rPr lang="ru-RU" b="1" baseline="-25000" dirty="0">
                <a:latin typeface="Royal Times New Roman" pitchFamily="18" charset="0"/>
              </a:rPr>
              <a:t>К</a:t>
            </a:r>
            <a:r>
              <a:rPr lang="ru-RU" b="1" dirty="0">
                <a:latin typeface="Royal Times New Roman" pitchFamily="18" charset="0"/>
              </a:rPr>
              <a:t> / I</a:t>
            </a:r>
            <a:r>
              <a:rPr lang="ru-RU" b="1" baseline="30000" dirty="0">
                <a:latin typeface="Royal Times New Roman" pitchFamily="18" charset="0"/>
              </a:rPr>
              <a:t>2</a:t>
            </a:r>
            <a:r>
              <a:rPr lang="ru-RU" b="1" dirty="0">
                <a:latin typeface="Royal Times New Roman" pitchFamily="18" charset="0"/>
              </a:rPr>
              <a:t> = 8 Ом; </a:t>
            </a:r>
          </a:p>
          <a:p>
            <a:endParaRPr lang="ru-RU" b="1" dirty="0">
              <a:latin typeface="Royal Times New Roman" pitchFamily="18" charset="0"/>
            </a:endParaRPr>
          </a:p>
          <a:p>
            <a:endParaRPr lang="ru-RU" b="1" dirty="0">
              <a:latin typeface="Royal Times New Roman" pitchFamily="18" charset="0"/>
            </a:endParaRPr>
          </a:p>
          <a:p>
            <a:endParaRPr lang="ru-RU" b="1" dirty="0">
              <a:latin typeface="Royal Times New Roman" pitchFamily="18" charset="0"/>
            </a:endParaRPr>
          </a:p>
        </p:txBody>
      </p:sp>
      <p:pic>
        <p:nvPicPr>
          <p:cNvPr id="3" name="Picture 2" descr="pf_030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194422"/>
            <a:ext cx="2895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86681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7452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4.6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Расчет цепи с резистором и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конденсатором</a:t>
            </a:r>
            <a:endParaRPr lang="ru-RU" dirty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1805"/>
            <a:ext cx="2462212" cy="2425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59832" y="834971"/>
            <a:ext cx="59046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>
                <a:latin typeface="Royal Times New Roman" pitchFamily="18" charset="0"/>
              </a:rPr>
              <a:t>По закону </a:t>
            </a:r>
            <a:r>
              <a:rPr lang="ru-RU" b="1" dirty="0" smtClean="0">
                <a:latin typeface="Royal Times New Roman" pitchFamily="18" charset="0"/>
              </a:rPr>
              <a:t>Кирхгофа   </a:t>
            </a:r>
            <a:r>
              <a:rPr lang="en-US" b="1" dirty="0" smtClean="0">
                <a:latin typeface="Royal Times New Roman" pitchFamily="18" charset="0"/>
                <a:ea typeface="Times New Roman" pitchFamily="18" charset="0"/>
                <a:cs typeface="Tahoma" pitchFamily="34" charset="0"/>
              </a:rPr>
              <a:t>ῡ</a:t>
            </a:r>
            <a:r>
              <a:rPr lang="ru-RU" b="1" dirty="0">
                <a:latin typeface="Royal Times New Roman" pitchFamily="18" charset="0"/>
                <a:ea typeface="Times New Roman" pitchFamily="18" charset="0"/>
              </a:rPr>
              <a:t>= </a:t>
            </a:r>
            <a:r>
              <a:rPr lang="en-US" b="1" dirty="0" err="1">
                <a:latin typeface="Royal Times New Roman" pitchFamily="18" charset="0"/>
                <a:ea typeface="Times New Roman" pitchFamily="18" charset="0"/>
                <a:cs typeface="Tahoma" pitchFamily="34" charset="0"/>
              </a:rPr>
              <a:t>ῡ</a:t>
            </a:r>
            <a:r>
              <a:rPr lang="en-US" b="1" baseline="-30000" dirty="0" err="1">
                <a:latin typeface="Royal Times New Roman" pitchFamily="18" charset="0"/>
                <a:ea typeface="Times New Roman" pitchFamily="18" charset="0"/>
              </a:rPr>
              <a:t>R</a:t>
            </a:r>
            <a:r>
              <a:rPr lang="ru-RU" b="1" dirty="0">
                <a:latin typeface="Royal Times New Roman" pitchFamily="18" charset="0"/>
                <a:ea typeface="Times New Roman" pitchFamily="18" charset="0"/>
              </a:rPr>
              <a:t> + </a:t>
            </a:r>
            <a:r>
              <a:rPr lang="en-US" b="1" dirty="0" err="1">
                <a:latin typeface="Royal Times New Roman" pitchFamily="18" charset="0"/>
                <a:ea typeface="Times New Roman" pitchFamily="18" charset="0"/>
                <a:cs typeface="Tahoma" pitchFamily="34" charset="0"/>
              </a:rPr>
              <a:t>ῡ</a:t>
            </a:r>
            <a:r>
              <a:rPr lang="en-US" b="1" baseline="-30000" dirty="0" err="1">
                <a:latin typeface="Royal Times New Roman" pitchFamily="18" charset="0"/>
                <a:ea typeface="Times New Roman" pitchFamily="18" charset="0"/>
              </a:rPr>
              <a:t>C</a:t>
            </a:r>
            <a:endParaRPr lang="en-US" b="1" dirty="0">
              <a:latin typeface="Royal Times New Roman" pitchFamily="18" charset="0"/>
            </a:endParaRPr>
          </a:p>
          <a:p>
            <a:r>
              <a:rPr lang="ru-RU" b="1" dirty="0">
                <a:latin typeface="Royal Times New Roman" pitchFamily="18" charset="0"/>
              </a:rPr>
              <a:t>Падение напряжения на сопротивлениях:</a:t>
            </a:r>
            <a:endParaRPr lang="ru-RU" dirty="0">
              <a:latin typeface="Royal Times New Roman" pitchFamily="18" charset="0"/>
            </a:endParaRPr>
          </a:p>
          <a:p>
            <a:r>
              <a:rPr lang="en-US" b="1" dirty="0">
                <a:latin typeface="Royal Times New Roman" pitchFamily="18" charset="0"/>
              </a:rPr>
              <a:t>U</a:t>
            </a:r>
            <a:r>
              <a:rPr lang="en-US" b="1" baseline="-25000" dirty="0">
                <a:latin typeface="Royal Times New Roman" pitchFamily="18" charset="0"/>
              </a:rPr>
              <a:t>R</a:t>
            </a:r>
            <a:r>
              <a:rPr lang="ru-RU" b="1" dirty="0">
                <a:latin typeface="Royal Times New Roman" pitchFamily="18" charset="0"/>
              </a:rPr>
              <a:t> =</a:t>
            </a:r>
            <a:r>
              <a:rPr lang="en-US" b="1" dirty="0">
                <a:latin typeface="Royal Times New Roman" pitchFamily="18" charset="0"/>
              </a:rPr>
              <a:t>I</a:t>
            </a:r>
            <a:r>
              <a:rPr lang="ru-RU" b="1" dirty="0">
                <a:latin typeface="Royal Times New Roman" pitchFamily="18" charset="0"/>
              </a:rPr>
              <a:t> ×</a:t>
            </a:r>
            <a:r>
              <a:rPr lang="en-US" b="1" dirty="0">
                <a:latin typeface="Royal Times New Roman" pitchFamily="18" charset="0"/>
              </a:rPr>
              <a:t>R</a:t>
            </a:r>
            <a:r>
              <a:rPr lang="ru-RU" b="1" dirty="0">
                <a:latin typeface="Royal Times New Roman" pitchFamily="18" charset="0"/>
              </a:rPr>
              <a:t>, (Ом)</a:t>
            </a:r>
            <a:endParaRPr lang="ru-RU" dirty="0">
              <a:latin typeface="Royal Times New Roman" pitchFamily="18" charset="0"/>
            </a:endParaRPr>
          </a:p>
          <a:p>
            <a:r>
              <a:rPr lang="en-US" b="1" dirty="0">
                <a:latin typeface="Royal Times New Roman" pitchFamily="18" charset="0"/>
              </a:rPr>
              <a:t>U</a:t>
            </a:r>
            <a:r>
              <a:rPr lang="ru-RU" b="1" baseline="-25000" dirty="0">
                <a:latin typeface="Royal Times New Roman" pitchFamily="18" charset="0"/>
              </a:rPr>
              <a:t>с</a:t>
            </a:r>
            <a:r>
              <a:rPr lang="en-US" b="1" dirty="0">
                <a:latin typeface="Royal Times New Roman" pitchFamily="18" charset="0"/>
              </a:rPr>
              <a:t>=I ×X</a:t>
            </a:r>
            <a:r>
              <a:rPr lang="en-US" b="1" baseline="-25000" dirty="0">
                <a:latin typeface="Royal Times New Roman" pitchFamily="18" charset="0"/>
              </a:rPr>
              <a:t>C</a:t>
            </a:r>
            <a:r>
              <a:rPr lang="en-US" b="1" dirty="0">
                <a:latin typeface="Royal Times New Roman" pitchFamily="18" charset="0"/>
              </a:rPr>
              <a:t> (</a:t>
            </a:r>
            <a:r>
              <a:rPr lang="ru-RU" b="1" dirty="0">
                <a:latin typeface="Royal Times New Roman" pitchFamily="18" charset="0"/>
              </a:rPr>
              <a:t> Ом)</a:t>
            </a:r>
            <a:endParaRPr lang="ru-RU" dirty="0">
              <a:latin typeface="Royal Times New Roman" pitchFamily="18" charset="0"/>
            </a:endParaRPr>
          </a:p>
          <a:p>
            <a:endParaRPr lang="ru-RU" dirty="0">
              <a:latin typeface="Royal Times New Roman" pitchFamily="18" charset="0"/>
            </a:endParaRPr>
          </a:p>
          <a:p>
            <a:endParaRPr lang="ru-RU" dirty="0">
              <a:latin typeface="Royal 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132856"/>
            <a:ext cx="5800725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9483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568952" cy="328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3284984"/>
            <a:ext cx="8964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ВЫВОД: в такой цепи ток опережает напряжение на угол 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φ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(отрицательный).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Реактивная мощность берется со знаком (-)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4005064"/>
            <a:ext cx="33123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Royal Times New Roman" pitchFamily="18" charset="0"/>
              </a:rPr>
              <a:t>ЗАДАЧА.</a:t>
            </a:r>
          </a:p>
          <a:p>
            <a:r>
              <a:rPr lang="ru-RU" b="1" dirty="0">
                <a:latin typeface="Royal Times New Roman" pitchFamily="18" charset="0"/>
              </a:rPr>
              <a:t>Дано:</a:t>
            </a:r>
          </a:p>
          <a:p>
            <a:r>
              <a:rPr lang="en-US" b="1" dirty="0">
                <a:latin typeface="Royal Times New Roman" pitchFamily="18" charset="0"/>
              </a:rPr>
              <a:t>X</a:t>
            </a:r>
            <a:r>
              <a:rPr lang="ru-RU" b="1" baseline="-25000" dirty="0">
                <a:latin typeface="Royal Times New Roman" pitchFamily="18" charset="0"/>
              </a:rPr>
              <a:t>с </a:t>
            </a:r>
            <a:r>
              <a:rPr lang="ru-RU" b="1" dirty="0">
                <a:latin typeface="Royal Times New Roman" pitchFamily="18" charset="0"/>
              </a:rPr>
              <a:t> = 8 Ом</a:t>
            </a:r>
            <a:endParaRPr lang="ru-RU" dirty="0">
              <a:latin typeface="Royal Times New Roman" pitchFamily="18" charset="0"/>
            </a:endParaRPr>
          </a:p>
          <a:p>
            <a:r>
              <a:rPr lang="en-US" b="1" dirty="0">
                <a:latin typeface="Royal Times New Roman" pitchFamily="18" charset="0"/>
              </a:rPr>
              <a:t>R</a:t>
            </a:r>
            <a:r>
              <a:rPr lang="ru-RU" b="1" dirty="0">
                <a:latin typeface="Royal Times New Roman" pitchFamily="18" charset="0"/>
              </a:rPr>
              <a:t> = 6 Ом.</a:t>
            </a:r>
            <a:endParaRPr lang="ru-RU" dirty="0">
              <a:latin typeface="Royal Times New Roman" pitchFamily="18" charset="0"/>
            </a:endParaRPr>
          </a:p>
          <a:p>
            <a:r>
              <a:rPr lang="pl-PL" b="1" dirty="0">
                <a:latin typeface="Royal Times New Roman" pitchFamily="18" charset="0"/>
              </a:rPr>
              <a:t>I</a:t>
            </a:r>
            <a:r>
              <a:rPr lang="ru-RU" b="1" dirty="0">
                <a:latin typeface="Royal Times New Roman" pitchFamily="18" charset="0"/>
              </a:rPr>
              <a:t> = 5 А</a:t>
            </a:r>
            <a:endParaRPr lang="ru-RU" dirty="0">
              <a:latin typeface="Royal Times New Roman" pitchFamily="18" charset="0"/>
            </a:endParaRPr>
          </a:p>
          <a:p>
            <a:r>
              <a:rPr lang="ru-RU" b="1" dirty="0">
                <a:latin typeface="Royal Times New Roman" pitchFamily="18" charset="0"/>
              </a:rPr>
              <a:t>Определить:</a:t>
            </a:r>
            <a:endParaRPr lang="ru-RU" dirty="0">
              <a:latin typeface="Royal Times New Roman" pitchFamily="18" charset="0"/>
            </a:endParaRPr>
          </a:p>
          <a:p>
            <a:r>
              <a:rPr lang="pl-PL" b="1" dirty="0">
                <a:latin typeface="Royal Times New Roman" pitchFamily="18" charset="0"/>
              </a:rPr>
              <a:t>U</a:t>
            </a:r>
            <a:r>
              <a:rPr lang="ru-RU" b="1" dirty="0">
                <a:latin typeface="Royal Times New Roman" pitchFamily="18" charset="0"/>
              </a:rPr>
              <a:t> -?</a:t>
            </a:r>
            <a:endParaRPr lang="ru-RU" dirty="0">
              <a:latin typeface="Royal Times New Roman" pitchFamily="18" charset="0"/>
            </a:endParaRPr>
          </a:p>
          <a:p>
            <a:endParaRPr lang="ru-RU" b="1" dirty="0"/>
          </a:p>
          <a:p>
            <a:endParaRPr lang="ru-RU" b="1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75856" y="4509120"/>
            <a:ext cx="5040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Royal Times New Roman" pitchFamily="18" charset="0"/>
              </a:rPr>
              <a:t>Решение.</a:t>
            </a:r>
          </a:p>
          <a:p>
            <a:r>
              <a:rPr lang="pl-PL" b="1" dirty="0">
                <a:latin typeface="Royal Times New Roman" pitchFamily="18" charset="0"/>
              </a:rPr>
              <a:t>U</a:t>
            </a:r>
            <a:r>
              <a:rPr lang="ru-RU" b="1" dirty="0">
                <a:latin typeface="Royal Times New Roman" pitchFamily="18" charset="0"/>
              </a:rPr>
              <a:t> = </a:t>
            </a:r>
            <a:r>
              <a:rPr lang="pl-PL" b="1" dirty="0">
                <a:latin typeface="Royal Times New Roman" pitchFamily="18" charset="0"/>
              </a:rPr>
              <a:t>I </a:t>
            </a:r>
            <a:r>
              <a:rPr lang="ru-RU" b="1" dirty="0">
                <a:latin typeface="Royal Times New Roman" pitchFamily="18" charset="0"/>
              </a:rPr>
              <a:t>∙ √ </a:t>
            </a:r>
            <a:r>
              <a:rPr lang="en-US" b="1" dirty="0">
                <a:latin typeface="Royal Times New Roman" pitchFamily="18" charset="0"/>
              </a:rPr>
              <a:t>R</a:t>
            </a:r>
            <a:r>
              <a:rPr lang="ru-RU" b="1" baseline="30000" dirty="0">
                <a:latin typeface="Royal Times New Roman" pitchFamily="18" charset="0"/>
              </a:rPr>
              <a:t>2</a:t>
            </a:r>
            <a:r>
              <a:rPr lang="ru-RU" b="1" dirty="0">
                <a:latin typeface="Royal Times New Roman" pitchFamily="18" charset="0"/>
              </a:rPr>
              <a:t> + </a:t>
            </a:r>
            <a:r>
              <a:rPr lang="en-US" b="1" dirty="0">
                <a:latin typeface="Royal Times New Roman" pitchFamily="18" charset="0"/>
              </a:rPr>
              <a:t>X</a:t>
            </a:r>
            <a:r>
              <a:rPr lang="en-US" b="1" baseline="-25000" dirty="0">
                <a:latin typeface="Royal Times New Roman" pitchFamily="18" charset="0"/>
              </a:rPr>
              <a:t>L</a:t>
            </a:r>
            <a:r>
              <a:rPr lang="ru-RU" b="1" baseline="30000" dirty="0">
                <a:latin typeface="Royal Times New Roman" pitchFamily="18" charset="0"/>
              </a:rPr>
              <a:t>2</a:t>
            </a:r>
            <a:r>
              <a:rPr lang="ru-RU" b="1" dirty="0">
                <a:latin typeface="Royal Times New Roman" pitchFamily="18" charset="0"/>
              </a:rPr>
              <a:t> = 5∙ √ 8</a:t>
            </a:r>
            <a:r>
              <a:rPr lang="ru-RU" b="1" baseline="30000" dirty="0">
                <a:latin typeface="Royal Times New Roman" pitchFamily="18" charset="0"/>
              </a:rPr>
              <a:t>2</a:t>
            </a:r>
            <a:r>
              <a:rPr lang="ru-RU" b="1" dirty="0">
                <a:latin typeface="Royal Times New Roman" pitchFamily="18" charset="0"/>
              </a:rPr>
              <a:t> + 6</a:t>
            </a:r>
            <a:r>
              <a:rPr lang="ru-RU" b="1" baseline="30000" dirty="0">
                <a:latin typeface="Royal Times New Roman" pitchFamily="18" charset="0"/>
              </a:rPr>
              <a:t>2</a:t>
            </a:r>
            <a:r>
              <a:rPr lang="ru-RU" b="1" dirty="0">
                <a:latin typeface="Royal Times New Roman" pitchFamily="18" charset="0"/>
              </a:rPr>
              <a:t> = 5∙√ 100 = 50 В</a:t>
            </a:r>
          </a:p>
          <a:p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37544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0648"/>
            <a:ext cx="882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4.7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Расчет цепи с резистором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катушкой и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конденсатором</a:t>
            </a:r>
            <a:endParaRPr lang="ru-RU" dirty="0"/>
          </a:p>
          <a:p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56"/>
            <a:ext cx="359092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995936" y="906979"/>
            <a:ext cx="48245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latin typeface="Royal Times New Roman" pitchFamily="18" charset="0"/>
              </a:rPr>
              <a:t>Для напряжений выполняется второй закон Кирхгофа в векторной форме.</a:t>
            </a:r>
          </a:p>
          <a:p>
            <a:pPr algn="ctr"/>
            <a:r>
              <a:rPr lang="ru-RU" b="1" dirty="0">
                <a:latin typeface="Royal Times New Roman" pitchFamily="18" charset="0"/>
              </a:rPr>
              <a:t>Ú = Ú</a:t>
            </a:r>
            <a:r>
              <a:rPr lang="ru-RU" b="1" baseline="-25000" dirty="0">
                <a:latin typeface="Royal Times New Roman" pitchFamily="18" charset="0"/>
              </a:rPr>
              <a:t>R</a:t>
            </a:r>
            <a:r>
              <a:rPr lang="ru-RU" b="1" dirty="0">
                <a:latin typeface="Royal Times New Roman" pitchFamily="18" charset="0"/>
              </a:rPr>
              <a:t> + Ú</a:t>
            </a:r>
            <a:r>
              <a:rPr lang="ru-RU" b="1" baseline="-25000" dirty="0">
                <a:latin typeface="Royal Times New Roman" pitchFamily="18" charset="0"/>
              </a:rPr>
              <a:t>L</a:t>
            </a:r>
            <a:r>
              <a:rPr lang="ru-RU" b="1" dirty="0">
                <a:latin typeface="Royal Times New Roman" pitchFamily="18" charset="0"/>
              </a:rPr>
              <a:t> + Ú</a:t>
            </a:r>
            <a:r>
              <a:rPr lang="ru-RU" b="1" baseline="-25000" dirty="0">
                <a:latin typeface="Royal Times New Roman" pitchFamily="18" charset="0"/>
              </a:rPr>
              <a:t>C</a:t>
            </a:r>
            <a:r>
              <a:rPr lang="ru-RU" b="1" dirty="0">
                <a:latin typeface="Royal Times New Roman" pitchFamily="18" charset="0"/>
              </a:rPr>
              <a:t>.</a:t>
            </a:r>
          </a:p>
          <a:p>
            <a:r>
              <a:rPr lang="ru-RU" b="1" dirty="0">
                <a:latin typeface="Royal Times New Roman" pitchFamily="18" charset="0"/>
              </a:rPr>
              <a:t>Напряжения на элементах определяются по формулам</a:t>
            </a:r>
          </a:p>
          <a:p>
            <a:endParaRPr lang="ru-RU" b="1" dirty="0">
              <a:latin typeface="Royal Times New Roman" pitchFamily="18" charset="0"/>
            </a:endParaRPr>
          </a:p>
          <a:p>
            <a:r>
              <a:rPr lang="en-US" b="1" dirty="0">
                <a:latin typeface="Royal Times New Roman" pitchFamily="18" charset="0"/>
              </a:rPr>
              <a:t>U</a:t>
            </a:r>
            <a:r>
              <a:rPr lang="en-US" b="1" baseline="-25000" dirty="0">
                <a:latin typeface="Royal Times New Roman" pitchFamily="18" charset="0"/>
              </a:rPr>
              <a:t>R</a:t>
            </a:r>
            <a:r>
              <a:rPr lang="en-US" b="1" dirty="0">
                <a:latin typeface="Royal Times New Roman" pitchFamily="18" charset="0"/>
              </a:rPr>
              <a:t> = I R, </a:t>
            </a:r>
            <a:r>
              <a:rPr lang="ru-RU" b="1" dirty="0">
                <a:latin typeface="Royal Times New Roman" pitchFamily="18" charset="0"/>
              </a:rPr>
              <a:t>         </a:t>
            </a:r>
            <a:r>
              <a:rPr lang="el-GR" b="1" dirty="0">
                <a:latin typeface="Royal Times New Roman" pitchFamily="18" charset="0"/>
              </a:rPr>
              <a:t>ψ</a:t>
            </a:r>
            <a:r>
              <a:rPr lang="en-US" b="1" baseline="-25000" dirty="0" err="1">
                <a:latin typeface="Royal Times New Roman" pitchFamily="18" charset="0"/>
              </a:rPr>
              <a:t>uR</a:t>
            </a:r>
            <a:r>
              <a:rPr lang="en-US" b="1" dirty="0">
                <a:latin typeface="Royal Times New Roman" pitchFamily="18" charset="0"/>
              </a:rPr>
              <a:t> = </a:t>
            </a:r>
            <a:r>
              <a:rPr lang="el-GR" b="1" dirty="0">
                <a:latin typeface="Royal Times New Roman" pitchFamily="18" charset="0"/>
              </a:rPr>
              <a:t>ψ</a:t>
            </a:r>
            <a:r>
              <a:rPr lang="en-US" b="1" baseline="-25000" dirty="0" err="1">
                <a:latin typeface="Royal Times New Roman" pitchFamily="18" charset="0"/>
              </a:rPr>
              <a:t>i</a:t>
            </a:r>
            <a:r>
              <a:rPr lang="en-US" b="1" dirty="0">
                <a:latin typeface="Royal Times New Roman" pitchFamily="18" charset="0"/>
              </a:rPr>
              <a:t> ;</a:t>
            </a:r>
          </a:p>
          <a:p>
            <a:r>
              <a:rPr lang="en-US" b="1" dirty="0">
                <a:latin typeface="Royal Times New Roman" pitchFamily="18" charset="0"/>
              </a:rPr>
              <a:t>U</a:t>
            </a:r>
            <a:r>
              <a:rPr lang="en-US" b="1" baseline="-25000" dirty="0">
                <a:latin typeface="Royal Times New Roman" pitchFamily="18" charset="0"/>
              </a:rPr>
              <a:t>L</a:t>
            </a:r>
            <a:r>
              <a:rPr lang="en-US" b="1" dirty="0">
                <a:latin typeface="Royal Times New Roman" pitchFamily="18" charset="0"/>
              </a:rPr>
              <a:t> = I X</a:t>
            </a:r>
            <a:r>
              <a:rPr lang="en-US" b="1" baseline="-25000" dirty="0">
                <a:latin typeface="Royal Times New Roman" pitchFamily="18" charset="0"/>
              </a:rPr>
              <a:t>L</a:t>
            </a:r>
            <a:r>
              <a:rPr lang="en-US" b="1" dirty="0">
                <a:latin typeface="Royal Times New Roman" pitchFamily="18" charset="0"/>
              </a:rPr>
              <a:t>, </a:t>
            </a:r>
            <a:r>
              <a:rPr lang="ru-RU" b="1" dirty="0">
                <a:latin typeface="Royal Times New Roman" pitchFamily="18" charset="0"/>
              </a:rPr>
              <a:t>         </a:t>
            </a:r>
            <a:r>
              <a:rPr lang="el-GR" b="1" dirty="0">
                <a:latin typeface="Royal Times New Roman" pitchFamily="18" charset="0"/>
              </a:rPr>
              <a:t>ψ</a:t>
            </a:r>
            <a:r>
              <a:rPr lang="en-US" b="1" baseline="-25000" dirty="0" err="1">
                <a:latin typeface="Royal Times New Roman" pitchFamily="18" charset="0"/>
              </a:rPr>
              <a:t>uL</a:t>
            </a:r>
            <a:r>
              <a:rPr lang="en-US" b="1" dirty="0">
                <a:latin typeface="Royal Times New Roman" pitchFamily="18" charset="0"/>
              </a:rPr>
              <a:t> = </a:t>
            </a:r>
            <a:r>
              <a:rPr lang="el-GR" b="1" dirty="0">
                <a:latin typeface="Royal Times New Roman" pitchFamily="18" charset="0"/>
              </a:rPr>
              <a:t>ψ</a:t>
            </a:r>
            <a:r>
              <a:rPr lang="en-US" b="1" baseline="-25000" dirty="0" err="1">
                <a:latin typeface="Royal Times New Roman" pitchFamily="18" charset="0"/>
              </a:rPr>
              <a:t>i</a:t>
            </a:r>
            <a:r>
              <a:rPr lang="en-US" b="1" dirty="0">
                <a:latin typeface="Royal Times New Roman" pitchFamily="18" charset="0"/>
              </a:rPr>
              <a:t> + 90° ;</a:t>
            </a:r>
          </a:p>
          <a:p>
            <a:r>
              <a:rPr lang="en-US" b="1" dirty="0">
                <a:latin typeface="Royal Times New Roman" pitchFamily="18" charset="0"/>
              </a:rPr>
              <a:t>U</a:t>
            </a:r>
            <a:r>
              <a:rPr lang="en-US" b="1" baseline="-25000" dirty="0">
                <a:latin typeface="Royal Times New Roman" pitchFamily="18" charset="0"/>
              </a:rPr>
              <a:t>C</a:t>
            </a:r>
            <a:r>
              <a:rPr lang="en-US" b="1" dirty="0">
                <a:latin typeface="Royal Times New Roman" pitchFamily="18" charset="0"/>
              </a:rPr>
              <a:t> = I X</a:t>
            </a:r>
            <a:r>
              <a:rPr lang="en-US" b="1" baseline="-25000" dirty="0">
                <a:latin typeface="Royal Times New Roman" pitchFamily="18" charset="0"/>
              </a:rPr>
              <a:t>C</a:t>
            </a:r>
            <a:r>
              <a:rPr lang="en-US" b="1" dirty="0">
                <a:latin typeface="Royal Times New Roman" pitchFamily="18" charset="0"/>
              </a:rPr>
              <a:t>, </a:t>
            </a:r>
            <a:r>
              <a:rPr lang="ru-RU" b="1" dirty="0">
                <a:latin typeface="Royal Times New Roman" pitchFamily="18" charset="0"/>
              </a:rPr>
              <a:t>         </a:t>
            </a:r>
            <a:r>
              <a:rPr lang="el-GR" b="1" dirty="0">
                <a:latin typeface="Royal Times New Roman" pitchFamily="18" charset="0"/>
              </a:rPr>
              <a:t>ψ</a:t>
            </a:r>
            <a:r>
              <a:rPr lang="en-US" b="1" baseline="-25000" dirty="0" err="1">
                <a:latin typeface="Royal Times New Roman" pitchFamily="18" charset="0"/>
              </a:rPr>
              <a:t>uC</a:t>
            </a:r>
            <a:r>
              <a:rPr lang="en-US" b="1" dirty="0">
                <a:latin typeface="Royal Times New Roman" pitchFamily="18" charset="0"/>
              </a:rPr>
              <a:t> = </a:t>
            </a:r>
            <a:r>
              <a:rPr lang="el-GR" b="1" dirty="0">
                <a:latin typeface="Royal Times New Roman" pitchFamily="18" charset="0"/>
              </a:rPr>
              <a:t>ψ</a:t>
            </a:r>
            <a:r>
              <a:rPr lang="en-US" b="1" baseline="-25000" dirty="0" err="1">
                <a:latin typeface="Royal Times New Roman" pitchFamily="18" charset="0"/>
              </a:rPr>
              <a:t>i</a:t>
            </a:r>
            <a:r>
              <a:rPr lang="en-US" b="1" dirty="0">
                <a:latin typeface="Royal Times New Roman" pitchFamily="18" charset="0"/>
              </a:rPr>
              <a:t> - 90°.</a:t>
            </a:r>
          </a:p>
          <a:p>
            <a:endParaRPr lang="ru-RU" b="1" dirty="0">
              <a:latin typeface="Royal 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3769301"/>
            <a:ext cx="90364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latin typeface="Royal Times New Roman" pitchFamily="18" charset="0"/>
            </a:endParaRPr>
          </a:p>
          <a:p>
            <a:r>
              <a:rPr lang="ru-RU" b="1" dirty="0" smtClean="0">
                <a:latin typeface="Royal Times New Roman" pitchFamily="18" charset="0"/>
              </a:rPr>
              <a:t>В </a:t>
            </a:r>
            <a:r>
              <a:rPr lang="ru-RU" b="1" dirty="0">
                <a:latin typeface="Royal Times New Roman" pitchFamily="18" charset="0"/>
              </a:rPr>
              <a:t>зависимости от величин L и С в формуле </a:t>
            </a:r>
            <a:r>
              <a:rPr lang="ru-RU" b="1" dirty="0" smtClean="0">
                <a:latin typeface="Royal Times New Roman" pitchFamily="18" charset="0"/>
              </a:rPr>
              <a:t>, </a:t>
            </a:r>
            <a:r>
              <a:rPr lang="ru-RU" b="1" dirty="0">
                <a:latin typeface="Royal Times New Roman" pitchFamily="18" charset="0"/>
              </a:rPr>
              <a:t>возможны следующие варианты: </a:t>
            </a:r>
          </a:p>
          <a:p>
            <a:r>
              <a:rPr lang="ru-RU" b="1" dirty="0">
                <a:latin typeface="Royal Times New Roman" pitchFamily="18" charset="0"/>
              </a:rPr>
              <a:t>1. X</a:t>
            </a:r>
            <a:r>
              <a:rPr lang="ru-RU" b="1" baseline="-25000" dirty="0">
                <a:latin typeface="Royal Times New Roman" pitchFamily="18" charset="0"/>
              </a:rPr>
              <a:t>L</a:t>
            </a:r>
            <a:r>
              <a:rPr lang="ru-RU" b="1" dirty="0">
                <a:latin typeface="Royal Times New Roman" pitchFamily="18" charset="0"/>
              </a:rPr>
              <a:t> &gt; X</a:t>
            </a:r>
            <a:r>
              <a:rPr lang="ru-RU" b="1" baseline="-25000" dirty="0">
                <a:latin typeface="Royal Times New Roman" pitchFamily="18" charset="0"/>
              </a:rPr>
              <a:t>C</a:t>
            </a:r>
            <a:r>
              <a:rPr lang="ru-RU" b="1" dirty="0">
                <a:latin typeface="Royal Times New Roman" pitchFamily="18" charset="0"/>
              </a:rPr>
              <a:t>;</a:t>
            </a:r>
          </a:p>
          <a:p>
            <a:r>
              <a:rPr lang="ru-RU" b="1" dirty="0">
                <a:latin typeface="Royal Times New Roman" pitchFamily="18" charset="0"/>
              </a:rPr>
              <a:t>2. X</a:t>
            </a:r>
            <a:r>
              <a:rPr lang="ru-RU" b="1" baseline="-25000" dirty="0">
                <a:latin typeface="Royal Times New Roman" pitchFamily="18" charset="0"/>
              </a:rPr>
              <a:t>L</a:t>
            </a:r>
            <a:r>
              <a:rPr lang="ru-RU" b="1" dirty="0">
                <a:latin typeface="Royal Times New Roman" pitchFamily="18" charset="0"/>
              </a:rPr>
              <a:t> &lt; X</a:t>
            </a:r>
            <a:r>
              <a:rPr lang="ru-RU" b="1" baseline="-25000" dirty="0">
                <a:latin typeface="Royal Times New Roman" pitchFamily="18" charset="0"/>
              </a:rPr>
              <a:t>C</a:t>
            </a:r>
            <a:r>
              <a:rPr lang="ru-RU" b="1" dirty="0">
                <a:latin typeface="Royal Times New Roman" pitchFamily="18" charset="0"/>
              </a:rPr>
              <a:t>; </a:t>
            </a:r>
          </a:p>
          <a:p>
            <a:endParaRPr lang="ru-RU" b="1" dirty="0">
              <a:latin typeface="Royal 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983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7524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>
                <a:latin typeface="Royal Times New Roman" pitchFamily="18" charset="0"/>
              </a:rPr>
              <a:t>1 вариант</a:t>
            </a:r>
            <a:r>
              <a:rPr lang="ru-RU" b="1" dirty="0">
                <a:latin typeface="Royal Times New Roman" pitchFamily="18" charset="0"/>
              </a:rPr>
              <a:t>: X</a:t>
            </a:r>
            <a:r>
              <a:rPr lang="ru-RU" b="1" baseline="-25000" dirty="0">
                <a:latin typeface="Royal Times New Roman" pitchFamily="18" charset="0"/>
              </a:rPr>
              <a:t>L</a:t>
            </a:r>
            <a:r>
              <a:rPr lang="ru-RU" b="1" dirty="0">
                <a:latin typeface="Royal Times New Roman" pitchFamily="18" charset="0"/>
              </a:rPr>
              <a:t> &gt; X</a:t>
            </a:r>
            <a:r>
              <a:rPr lang="ru-RU" b="1" baseline="-25000" dirty="0">
                <a:latin typeface="Royal Times New Roman" pitchFamily="18" charset="0"/>
              </a:rPr>
              <a:t>C</a:t>
            </a:r>
            <a:r>
              <a:rPr lang="ru-RU" b="1" dirty="0">
                <a:latin typeface="Royal Times New Roman" pitchFamily="18" charset="0"/>
              </a:rPr>
              <a:t> , тогда U</a:t>
            </a:r>
            <a:r>
              <a:rPr lang="ru-RU" b="1" baseline="-25000" dirty="0">
                <a:latin typeface="Royal Times New Roman" pitchFamily="18" charset="0"/>
              </a:rPr>
              <a:t>L</a:t>
            </a:r>
            <a:r>
              <a:rPr lang="ru-RU" b="1" dirty="0">
                <a:latin typeface="Royal Times New Roman" pitchFamily="18" charset="0"/>
              </a:rPr>
              <a:t> &gt; U</a:t>
            </a:r>
            <a:r>
              <a:rPr lang="ru-RU" b="1" baseline="-25000" dirty="0">
                <a:latin typeface="Royal Times New Roman" pitchFamily="18" charset="0"/>
              </a:rPr>
              <a:t>C</a:t>
            </a:r>
            <a:r>
              <a:rPr lang="ru-RU" b="1" dirty="0">
                <a:latin typeface="Royal Times New Roman" pitchFamily="18" charset="0"/>
              </a:rPr>
              <a:t>. </a:t>
            </a:r>
            <a:endParaRPr lang="ru-RU" b="1" dirty="0" smtClean="0">
              <a:latin typeface="Royal Times New Roman" pitchFamily="18" charset="0"/>
            </a:endParaRPr>
          </a:p>
          <a:p>
            <a:r>
              <a:rPr lang="ru-RU" b="1" dirty="0" smtClean="0">
                <a:latin typeface="Royal Times New Roman" pitchFamily="18" charset="0"/>
              </a:rPr>
              <a:t>Строим векторную диаграмму</a:t>
            </a:r>
            <a:endParaRPr lang="ru-RU" b="1" dirty="0">
              <a:latin typeface="Royal Times New Roman" pitchFamily="18" charset="0"/>
            </a:endParaRP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836712"/>
            <a:ext cx="8784975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5657671"/>
            <a:ext cx="8892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Так как ток отстает от напряжения на угол φ (угол φ &gt; 0), то цепь имеет индуктивный характер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Самостоятельно нарисовать треугольник сопротивлений и мощности в цепи.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7325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332656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Треугольник сопротивлений</a:t>
            </a:r>
          </a:p>
          <a:p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342902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572000" y="352128"/>
            <a:ext cx="4283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Royal Times New Roman" pitchFamily="18" charset="0"/>
              </a:rPr>
              <a:t>Векторная диаграмма тока и напряжения</a:t>
            </a:r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6095" y="950035"/>
            <a:ext cx="3170995" cy="2622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899592" y="4005064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Royal Times New Roman" pitchFamily="18" charset="0"/>
              </a:rPr>
              <a:t>Треугольник мощностей</a:t>
            </a:r>
          </a:p>
          <a:p>
            <a:endParaRPr lang="ru-RU" dirty="0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7984" y="4282797"/>
            <a:ext cx="3214710" cy="2571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768577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28"/>
            <a:ext cx="6072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2 вариант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&lt; X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, тогда U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&lt; U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1563"/>
            <a:ext cx="914400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02685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Вывод: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Так как ток опережает напряжение на угол 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φ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(угол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φ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&lt; 0), то цепь имеет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емкостный характер.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Самостоятельно нарисовать треугольник сопротивлений и мощности в цепи. 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Задача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Электрическая цепь, показанная на рис. питается от источника синусоидального тока с частотой 200 Гц и напряжением 120 В. Дано: R = 4 Ом, L = 6,37 мГн, C = 159 мкФ.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Вычислить ток в цепи, напряжения на всех участках, активную, реактивную, и полную мощности. Построить векторную диаграмму, треугольники сопротивлений и мощностей.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071810"/>
            <a:ext cx="335280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Решение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Вычисление сопротивлений участков и всей цепи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Индуктивное реактивное сопротивление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2πf L = 2×3,14×200×6,37·10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-3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= 8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Ом.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Емкостное реактивное сопротивление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1 / (2πf C) = 1 / (2×3,14×200×159·10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-6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= 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Ом.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Полное сопротивления всей цепи: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X = X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- X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8-5 =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 Ом; </a:t>
            </a:r>
          </a:p>
          <a:p>
            <a:pPr marL="342900" indent="-342900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" name="Picture 3" descr="pf_03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71744"/>
            <a:ext cx="218122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3143248"/>
            <a:ext cx="800102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Вычисление тока и напряжений на участках цепи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Ток в цепи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I = U / Z = 120 / 5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= 24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Напряжения на участках: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R I = 96 В; U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X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I = 192 В; U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X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I = 120 В.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Вычисление мощностей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Активная мощность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P = R I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U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I = 2304 Вт.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Реактивные мощности: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X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I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U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I = 4608 вар;  Q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X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I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U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I = 2880 вар.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Полная мощность цепи</a:t>
            </a:r>
          </a:p>
          <a:p>
            <a:endParaRPr lang="ru-RU" dirty="0"/>
          </a:p>
        </p:txBody>
      </p:sp>
      <p:pic>
        <p:nvPicPr>
          <p:cNvPr id="5" name="Picture 2" descr="pf_03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6143644"/>
            <a:ext cx="2643174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21533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Синусоидальная величина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на временной диаграмме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характеризуется: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1.Амплитудой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2.Частотой или периодом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3.Начальной фазой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Переменный ток, напряжение и ЭДС можно представить в виде:</a:t>
            </a:r>
          </a:p>
          <a:p>
            <a:pPr marL="342900" indent="-342900" algn="just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Временной диаграммы</a:t>
            </a:r>
          </a:p>
          <a:p>
            <a:pPr marL="342900" indent="-342900" algn="just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Уравнения</a:t>
            </a:r>
          </a:p>
          <a:p>
            <a:pPr marL="342900" indent="-342900" algn="just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Вектора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Графически синусоидальные величины изображаются в виде вращающегося вектора Предполагается вращение против часовой стрелки с частотой вращения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Длина вектора 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действующее ( амплитудное) значение.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Проекция на вертикальную ось есть мгновенное значение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Совокупность двух и более векторов называется векторной диаграммой.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Переменная величина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на векторной диаграмме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характеризуется:</a:t>
            </a:r>
          </a:p>
          <a:p>
            <a:pPr marL="342900" indent="-342900" algn="just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Действующим значением</a:t>
            </a:r>
          </a:p>
          <a:p>
            <a:pPr marL="342900" indent="-342900" algn="just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Начальной фазой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4357694"/>
            <a:ext cx="314327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14290"/>
            <a:ext cx="6715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Угол сдвига фаз</a:t>
            </a:r>
          </a:p>
          <a:p>
            <a:endParaRPr lang="ru-RU" dirty="0"/>
          </a:p>
        </p:txBody>
      </p:sp>
      <p:pic>
        <p:nvPicPr>
          <p:cNvPr id="4" name="Picture 3" descr="pf_030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642918"/>
            <a:ext cx="24765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1285860"/>
            <a:ext cx="8501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данной цепи ток отстает по фазе от напряжения на угол 37 град.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8572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4.8 Расчет разветвленной цепи переменного тока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hello_html_m77e0fa2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2918"/>
            <a:ext cx="4643438" cy="28575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72066" y="857232"/>
            <a:ext cx="36433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Переменный ток I можно рассматривать как геометрическую сумму двух составляющих: активной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Iа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реактивной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Iр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4102" name="Picture 6" descr="hello_html_3d55b3b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714620"/>
            <a:ext cx="3286116" cy="248125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572132" y="5500702"/>
            <a:ext cx="328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Разложение тока на активную и реактивную составляющие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643314"/>
            <a:ext cx="46434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Активная составляющая совпадает по направлению с напряжением и равна: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3" descr="image13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4286256"/>
            <a:ext cx="13716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0" y="4786322"/>
            <a:ext cx="4286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Реактивная составляющая перпендикулярная вектору напряжения и равна:</a:t>
            </a:r>
          </a:p>
          <a:p>
            <a:endParaRPr lang="ru-RU" dirty="0"/>
          </a:p>
        </p:txBody>
      </p:sp>
      <p:pic>
        <p:nvPicPr>
          <p:cNvPr id="11" name="Picture 4" descr="image13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12" y="5500702"/>
            <a:ext cx="15113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8215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Токи в ветвях:</a:t>
            </a:r>
          </a:p>
          <a:p>
            <a:endParaRPr lang="ru-RU" dirty="0"/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14290"/>
            <a:ext cx="20764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1285860"/>
            <a:ext cx="7358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Углы сдвига фаз между напряжением и токами в ветвях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7" descr="image13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1285860"/>
            <a:ext cx="24130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0" y="200024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Построив векторы токов I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и I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сложив их по правилу параллелограмма, получим вектор тока I, протекающего на общем участке цепи, который равен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 descr="image132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643182"/>
            <a:ext cx="190500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image132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3143248"/>
            <a:ext cx="21209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0" name="Picture 4" descr="hello_html_53c3a99c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57686" y="2786058"/>
            <a:ext cx="4286241" cy="314327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071934" y="6072206"/>
            <a:ext cx="485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Векторная диаграмма напряжений и токов параллельной цепи переменного тока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5.Резонансные режимы цепи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5.1 Резонанс напряжений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Режим работы неразветвленной  электрической цепи , когда ток и напряжение совпадают по фазе, а сопротивление цепи является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чисто активным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85926"/>
            <a:ext cx="26574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0" y="2643182"/>
            <a:ext cx="9144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Физическая сущность резонанса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заключается в периодическом обмене энергией между магнитным полем катушки индуктивности и электрическим полем конденсатора, причем сумма энергий полей остается постоянной.</a:t>
            </a:r>
          </a:p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Условия резонанса: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Цепь неразветвленная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=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</a:p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Свойства цепи при резонансе</a:t>
            </a:r>
            <a:endParaRPr lang="en-US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u="sng" dirty="0" smtClean="0"/>
          </a:p>
          <a:p>
            <a:pPr marL="342900" indent="-342900" algn="just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Т.к. реактивные сопротивления равны, падения напряжения на индуктивности и емкости равны и много больше напряжения цепи.          U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= U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&gt;&gt;U</a:t>
            </a:r>
          </a:p>
          <a:p>
            <a:pPr marL="342900" indent="-342900" algn="just">
              <a:buFontTx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Падение напряжения на активном сопротивлении совпадает по фазе с напряжением цепи U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U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3.Ток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цепи максимальный и равен</a:t>
            </a:r>
          </a:p>
          <a:p>
            <a:pPr marL="457200" indent="-45720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 algn="just">
              <a:buAutoNum type="arabicPeriod" startAt="4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Полное сопротивление минимальное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равно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Z = R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AutoNum type="arabicPeriod" startAt="4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Реактивная мощность равна нулю. Коэффициент мощности равен единице: </a:t>
            </a:r>
          </a:p>
          <a:p>
            <a:pPr marL="457200" indent="-457200"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φ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P/S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= 1.</a:t>
            </a:r>
          </a:p>
          <a:p>
            <a:pPr marL="457200" indent="-45720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Явление резонанса находит применение в радиотехнике для получения максимального тока и напряжения в контуре.(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антенный контур радиопередатчика настраивают на резонанс напряжений для того, чтобы ток в антенне был максимальным. Тогда дальность действия передатчика будет наибольшей). Однако, если он возникает стихийно, то может привести к аварийным режимам вследствие появления больших перенапряжений и сверхтоков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Резонансная частота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0"/>
            <a:ext cx="11049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643570" y="3000372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3429000"/>
            <a:ext cx="672465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trigger.fatal.ru/books/elektr/images08/image060.gif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357290" y="714356"/>
            <a:ext cx="6357982" cy="5500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8929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5.2 Резонанс тока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Режим работы разветвленной  электрической цепи , когда ток и напряжение в неразветвленной  части цепи совпадают по фазе.</a:t>
            </a:r>
          </a:p>
          <a:p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357298"/>
            <a:ext cx="2643205" cy="1785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0" y="3286124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Условия резонанса:</a:t>
            </a:r>
          </a:p>
          <a:p>
            <a:pPr marL="342900" indent="-342900">
              <a:buAutoNum type="arabicPeriod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Цепь разветвленная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= X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Свойства цепи при резонансе</a:t>
            </a:r>
          </a:p>
          <a:p>
            <a:pPr algn="just"/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Общий ток может быть значительно меньше токов в каждой ветви.</a:t>
            </a:r>
          </a:p>
          <a:p>
            <a:pPr marL="342900" indent="-342900" algn="just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Ток и напряжение совпадают по фазе.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3.При резонансе токов коэффициент мощности равен единице: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φ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1.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Полная мощность равна активной мощности: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S = P.</a:t>
            </a:r>
          </a:p>
          <a:p>
            <a:pPr algn="just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Реактивная мощность равна нулю: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QL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QC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0.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357166"/>
            <a:ext cx="707236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0" y="3500438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Задача 1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3500438"/>
            <a:ext cx="27146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Дано: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U = 220 B,                                           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= 50 Гц,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R = 22 Ом,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L =  350 мГн,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 =  28,9 мкФ.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Найти: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φ-?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71736" y="4143380"/>
            <a:ext cx="592935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Индуктивное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сопротивление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ωL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= 2πf L = 2 · 3,14 · 50 · 0,35 = 110 Ом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Емкостное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сопротивление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1 /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ωC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= 1 / (2πf C) = 110 Ом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Полное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сопротивление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Z = R = 22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Ом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Угол сдвига между током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напряжением</a:t>
            </a: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=0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14290"/>
            <a:ext cx="9144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Ток в цепи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 = U / R = 220 / 22 = 10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Напряжение на индуктивности и емкости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= U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= I X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= 10 · 110 = 1100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Задача 2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Определить частоту сети, при которой в цепи возникает резонанс напряжений. Определить также, во сколько раз напряжение на индуктивности больше напряжения сети при резонансе, если цепь имеет следующие параметры:</a:t>
            </a:r>
          </a:p>
          <a:p>
            <a:pPr algn="just"/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20 Ом,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L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= 0,1 Гн,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5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мкф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Решение.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Резонансная частота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3571876"/>
            <a:ext cx="30575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0" y="4857760"/>
            <a:ext cx="914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Индуктивное сопротивление цепи при резонансе</a:t>
            </a:r>
          </a:p>
          <a:p>
            <a:pPr algn="ctr"/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xL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el-GR" b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="1" i="1" baseline="-25000" dirty="0" smtClean="0"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L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6,28 • 224 • 0,l = 140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Ом.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Напряжение на индуктивности при резонансе</a:t>
            </a:r>
          </a:p>
          <a:p>
            <a:pPr algn="ctr"/>
            <a:r>
              <a:rPr lang="pl-PL" b="1" i="1" dirty="0" smtClean="0">
                <a:latin typeface="Times New Roman" pitchFamily="18" charset="0"/>
                <a:cs typeface="Times New Roman" pitchFamily="18" charset="0"/>
              </a:rPr>
              <a:t>UL</a:t>
            </a:r>
            <a:r>
              <a:rPr lang="pl-PL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pl-PL" b="1" i="1" dirty="0" smtClean="0">
                <a:latin typeface="Times New Roman" pitchFamily="18" charset="0"/>
                <a:cs typeface="Times New Roman" pitchFamily="18" charset="0"/>
              </a:rPr>
              <a:t> U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pl-PL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b="1" i="1" dirty="0" smtClean="0">
                <a:latin typeface="Times New Roman" pitchFamily="18" charset="0"/>
                <a:cs typeface="Times New Roman" pitchFamily="18" charset="0"/>
              </a:rPr>
              <a:t>IxL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pl-PL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b="1" i="1" dirty="0" smtClean="0">
                <a:latin typeface="Times New Roman" pitchFamily="18" charset="0"/>
                <a:cs typeface="Times New Roman" pitchFamily="18" charset="0"/>
              </a:rPr>
              <a:t>Ir,    UL </a:t>
            </a:r>
            <a:r>
              <a:rPr lang="pl-PL" b="1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pl-PL" b="1" i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pl-PL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b="1" i="1" dirty="0" smtClean="0">
                <a:latin typeface="Times New Roman" pitchFamily="18" charset="0"/>
                <a:cs typeface="Times New Roman" pitchFamily="18" charset="0"/>
              </a:rPr>
              <a:t>xL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/</a:t>
            </a:r>
            <a:r>
              <a:rPr lang="pl-PL" b="1" i="1" dirty="0" smtClean="0">
                <a:latin typeface="Times New Roman" pitchFamily="18" charset="0"/>
                <a:cs typeface="Times New Roman" pitchFamily="18" charset="0"/>
              </a:rPr>
              <a:t> r</a:t>
            </a:r>
            <a:r>
              <a:rPr lang="pl-PL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b="1" i="1" dirty="0" smtClean="0">
                <a:latin typeface="Times New Roman" pitchFamily="18" charset="0"/>
                <a:cs typeface="Times New Roman" pitchFamily="18" charset="0"/>
              </a:rPr>
              <a:t>= U</a:t>
            </a:r>
            <a:r>
              <a:rPr lang="pl-PL" b="1" dirty="0" smtClean="0">
                <a:latin typeface="Times New Roman" pitchFamily="18" charset="0"/>
                <a:cs typeface="Times New Roman" pitchFamily="18" charset="0"/>
              </a:rPr>
              <a:t> 140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/20</a:t>
            </a:r>
            <a:r>
              <a:rPr lang="pl-PL" b="1" dirty="0" smtClean="0">
                <a:latin typeface="Times New Roman" pitchFamily="18" charset="0"/>
                <a:cs typeface="Times New Roman" pitchFamily="18" charset="0"/>
              </a:rPr>
              <a:t>= 7</a:t>
            </a:r>
            <a:r>
              <a:rPr lang="pl-PL" b="1" i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pl-PL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Напряжение на индуктивности при резонансе в 7 раз больше напряжения се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pl-PL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1429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Контрольные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вопросы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1.Что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такое резонанс напряжений, чем он характеризуется?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2.Что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такое резонанс токов, чем он характеризуется?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чем физическая сущность резонансных режимов?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0724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одновременно и с одной скоростью вращать два вектора, то о синусоидальных величинах можно сказать, что они:</a:t>
            </a:r>
          </a:p>
          <a:p>
            <a:pPr marL="342900" indent="-342900" algn="just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Совпадают по фазе</a:t>
            </a:r>
          </a:p>
          <a:p>
            <a:pPr marL="342900" indent="-342900" algn="just">
              <a:buAutoNum type="arabicPeriod"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Уравнение (начальные фазы одинаковые)</a:t>
            </a:r>
          </a:p>
          <a:p>
            <a:pPr algn="ctr"/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b="1" baseline="-250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·sin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·t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b="1" baseline="-250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·sin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·t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b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2143116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Векторная диаграмма(сдвиг по фазе равен нулю)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2500306"/>
            <a:ext cx="145732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3643314"/>
            <a:ext cx="8501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Временная диаграмма (одновременно достигаются нулевые и амплитудные значения.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4000504"/>
            <a:ext cx="53340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85728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векторным диаграммам определить способы соединения катушки, резистора и конденсатора, а также характер цепи.</a:t>
            </a:r>
          </a:p>
          <a:p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18478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1428736"/>
            <a:ext cx="204787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1357298"/>
            <a:ext cx="1819275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290" y="4071942"/>
            <a:ext cx="181927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6248" y="3714752"/>
            <a:ext cx="183832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72264" y="4071942"/>
            <a:ext cx="200977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814390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Управляющая кнопка: назад 2">
            <a:hlinkClick r:id="rId3" action="ppaction://hlinksldjump" highlightClick="1"/>
          </p:cNvPr>
          <p:cNvSpPr/>
          <p:nvPr/>
        </p:nvSpPr>
        <p:spPr>
          <a:xfrm>
            <a:off x="857224" y="5857892"/>
            <a:ext cx="1428760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14290"/>
            <a:ext cx="757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Сдвинуты по фазе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714488"/>
            <a:ext cx="376237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4282" y="785794"/>
            <a:ext cx="79296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Временная диаграмма (не одновременно достигаются нулевые и амплитудные значения). Положительное значение начальных фаз откладывается влево, отрицательное – вправо.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b="1" dirty="0" smtClean="0"/>
          </a:p>
          <a:p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428728" y="3429000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Векторная диаграмма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643314"/>
            <a:ext cx="160020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000100" y="5072074"/>
            <a:ext cx="59293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Уравнение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(начальные фазы не совпадают)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u(t) = U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sin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(t) =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baseline="-250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sin(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-90)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07246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2 Получение переменного тока</a:t>
            </a:r>
          </a:p>
          <a:p>
            <a:pPr algn="just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Ток, периодически меняющийся по величине и направлению, называется 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переменным током.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кривая изменения тока описывается синусоидой, то ток называют синусоидальным. Если кривая отличается от синусоиды, то ток несинусоидальный. </a:t>
            </a:r>
            <a:endParaRPr lang="ru-RU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Практически в домашних условиях применяют однофазный переменный ток,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который получают с помощью генераторов переменного тока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Устройство и принцип действия этих генераторов основывается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на явлении электромагнитной индукции — возникновение электрического тока в замкнутом проводнике при изменении магнитного потока, проходящего через него.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 явление было открыто английским ученым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М.Фарадеем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(1791-1867) в 1831 г.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Простейший генератор – рамка, вращающаяся в магнитном поле постоянного магнита. Концы рамки присоединены к двум медным кольцам 3 и 4, на которых наложены две угольные щетки 5 и 6. Во внешней цепи будет протекать изменяющийся по направлению и величине ток.</a:t>
            </a:r>
          </a:p>
          <a:p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34" y="4714884"/>
            <a:ext cx="4071966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81439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Переменный ток, напряжение и ЭДС изменяются по синусоидальному закону:</a:t>
            </a:r>
          </a:p>
          <a:p>
            <a:pPr algn="ctr"/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baseline="-250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sin(ωt+ ψ</a:t>
            </a:r>
            <a:r>
              <a:rPr lang="en-US" b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 )</a:t>
            </a:r>
            <a:endParaRPr lang="ru-RU" b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u=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b="1" baseline="-250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sin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ψ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b="1" baseline="-250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sin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ψе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где  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—мгновенное	значение	тока;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baseline="-250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  —амплитудное (наибольшее) значение тока; 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 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— время,     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ω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–угловая частота,</a:t>
            </a:r>
          </a:p>
          <a:p>
            <a:endParaRPr lang="ru-RU" b="1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000372"/>
            <a:ext cx="4410075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071810"/>
            <a:ext cx="440055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5720" y="5214950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(t) =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baseline="-250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sin(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 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72066" y="5429264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(t) =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baseline="-250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sin(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 -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ψ</a:t>
            </a:r>
            <a:r>
              <a:rPr lang="en-US" b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1008</TotalTime>
  <Words>3237</Words>
  <Application>Microsoft Office PowerPoint</Application>
  <PresentationFormat>Экран (4:3)</PresentationFormat>
  <Paragraphs>518</Paragraphs>
  <Slides>50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51" baseType="lpstr">
      <vt:lpstr>Открытая</vt:lpstr>
      <vt:lpstr>Переменный ток.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Переменный ток.</dc:title>
  <dc:creator>Ноутбук</dc:creator>
  <cp:lastModifiedBy>Admin</cp:lastModifiedBy>
  <cp:revision>17</cp:revision>
  <dcterms:created xsi:type="dcterms:W3CDTF">2012-01-31T06:07:44Z</dcterms:created>
  <dcterms:modified xsi:type="dcterms:W3CDTF">2020-03-30T19:35:18Z</dcterms:modified>
</cp:coreProperties>
</file>