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71" r:id="rId12"/>
    <p:sldId id="266" r:id="rId13"/>
    <p:sldId id="267" r:id="rId14"/>
    <p:sldId id="272" r:id="rId15"/>
    <p:sldId id="268" r:id="rId16"/>
    <p:sldId id="273" r:id="rId17"/>
    <p:sldId id="274" r:id="rId18"/>
    <p:sldId id="269" r:id="rId19"/>
  </p:sldIdLst>
  <p:sldSz cx="9144000" cy="6858000" type="screen4x3"/>
  <p:notesSz cx="6811963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9213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EF9D7-1C4B-4592-B778-4DDB8606CCD5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9213" y="9447213"/>
            <a:ext cx="29511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E0FC2-118B-4B3C-BBC5-B5ED10935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888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221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813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504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373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308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915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478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565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953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285728"/>
            <a:ext cx="6172200" cy="7143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Проект «ЗОЛОТАЯ ОСЕНЬ»</a:t>
            </a:r>
            <a:endParaRPr lang="ru-RU" dirty="0">
              <a:ln>
                <a:solidFill>
                  <a:schemeClr val="accen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1071546"/>
            <a:ext cx="6643734" cy="53578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dirty="0" smtClean="0"/>
              <a:t>Вид проекта:             коллективный.</a:t>
            </a:r>
          </a:p>
          <a:p>
            <a:r>
              <a:rPr lang="ru-RU" dirty="0" smtClean="0"/>
              <a:t>По длительности:     долгосрочный.</a:t>
            </a:r>
          </a:p>
          <a:p>
            <a:r>
              <a:rPr lang="ru-RU" dirty="0" smtClean="0"/>
              <a:t>Тип проекта:  	          исследовательско-творческий.</a:t>
            </a:r>
          </a:p>
          <a:p>
            <a:r>
              <a:rPr lang="ru-RU" dirty="0" smtClean="0"/>
              <a:t>Срок реализации:    сентябрь – ноябрь 2017г.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</a:t>
            </a:r>
            <a:r>
              <a:rPr lang="ru-RU" sz="1400" dirty="0" smtClean="0"/>
              <a:t>Руководитель проекта</a:t>
            </a:r>
          </a:p>
          <a:p>
            <a:r>
              <a:rPr lang="ru-RU" sz="1400" dirty="0" smtClean="0"/>
              <a:t>                                                          Воспитатель ГБДОУ Детсад №115</a:t>
            </a:r>
          </a:p>
          <a:p>
            <a:r>
              <a:rPr lang="ru-RU" sz="1400" dirty="0" smtClean="0"/>
              <a:t>                                                                 компенсирующего вида </a:t>
            </a:r>
          </a:p>
          <a:p>
            <a:r>
              <a:rPr lang="ru-RU" sz="1400" dirty="0" smtClean="0"/>
              <a:t>                                                       Фрунзенского р-на г.Санкт Петербург</a:t>
            </a:r>
          </a:p>
          <a:p>
            <a:r>
              <a:rPr lang="ru-RU" sz="1400" dirty="0" smtClean="0"/>
              <a:t>                                                            Васильева Татьяна Геннадьевна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saves\e\Lena\Документы и материалы\Для детского сада\Аттестация\ЛИСТЬЯ\P11002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214290"/>
            <a:ext cx="5234152" cy="3921133"/>
          </a:xfrm>
          <a:prstGeom prst="rect">
            <a:avLst/>
          </a:prstGeom>
          <a:noFill/>
        </p:spPr>
      </p:pic>
      <p:pic>
        <p:nvPicPr>
          <p:cNvPr id="7170" name="Picture 2" descr="K:\saves\e\Lena\Документы и материалы\Для детского сада\Аттестация\ЛИСТЬЯ\P11002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329386"/>
            <a:ext cx="4143404" cy="31904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14942" y="4572008"/>
            <a:ext cx="2928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Лабиринт </a:t>
            </a:r>
          </a:p>
          <a:p>
            <a:r>
              <a:rPr lang="ru-RU" sz="2000" dirty="0" smtClean="0"/>
              <a:t>«Деревья и листья».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714356"/>
            <a:ext cx="292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Уголок природы.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43438" y="357166"/>
            <a:ext cx="3857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sz="2400" dirty="0" smtClean="0"/>
              <a:t>Поход в Яблоневый сад</a:t>
            </a:r>
            <a:endParaRPr lang="ru-RU" sz="2400" dirty="0" smtClean="0">
              <a:solidFill>
                <a:prstClr val="black"/>
              </a:solidFill>
            </a:endParaRPr>
          </a:p>
        </p:txBody>
      </p:sp>
      <p:pic>
        <p:nvPicPr>
          <p:cNvPr id="8196" name="Picture 4" descr="K:\saves\e\Lena\Документы и материалы\Для детского сада\Аттестация\ЛИСТЬЯ\P11002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786190"/>
            <a:ext cx="3708400" cy="2778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500034" y="357166"/>
          <a:ext cx="7572428" cy="49292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75724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962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Речевое развитие</a:t>
                      </a:r>
                      <a:endParaRPr lang="ru-RU" sz="2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9600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Составление детьми рассказов на тему «Как мы ходили в лес»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Чтение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художественной литературы И. </a:t>
                      </a:r>
                      <a:r>
                        <a:rPr lang="ru-RU" baseline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Токмакова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. «Осинка», «Дуб»; И.С. Соколов-Микитов «Осень в лесу»; К. Ушинский «Спор деревьев». Чтение «Вершки и корешки», просмотр мультфильма.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Стихи и загадки об осени, о деревьях, об овощах и фруктах.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Разучивание стихов и песен к празднику осени.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500034" y="357166"/>
          <a:ext cx="7572428" cy="49292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75724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96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Художественно-эстетическое развитие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9600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Рассматривание репродукций картин художников на тему осени, прослушивание музыкальных произведений.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/>
                        <a:t> </a:t>
                      </a:r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Аппликация «Осенняя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мозаика» (работа с оттенком цвета).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Рисование «Золотая осень» (сюжетное).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Работа с бумагой «Мухомор».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Изготовление поделок из природного материала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K:\saves\e\Lena\Документы и материалы\Для детского сада\Аттестация\ЛИСТЬЯ\P11002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3214686"/>
            <a:ext cx="3708400" cy="27781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929190" y="642918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Выставки детских работ</a:t>
            </a:r>
            <a:endParaRPr lang="ru-RU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3"/>
          <p:cNvGraphicFramePr>
            <a:graphicFrameLocks/>
          </p:cNvGraphicFramePr>
          <p:nvPr/>
        </p:nvGraphicFramePr>
        <p:xfrm>
          <a:off x="500034" y="357166"/>
          <a:ext cx="7572428" cy="49292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75724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962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Физическое развитие</a:t>
                      </a:r>
                      <a:endParaRPr lang="ru-RU" sz="2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9600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dirty="0" smtClean="0"/>
                        <a:t> </a:t>
                      </a:r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Подвижные игры «Собери урожай», «У медведя во бору».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Игры с мячом «</a:t>
                      </a:r>
                      <a:r>
                        <a:rPr lang="ru-RU" baseline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Съедобное-несъедобное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».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Дыхательная гимнастика, пальчиковая игра, речь с движением, гимнастика для глаз по теме осени.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Безопасность жизнедеятельности.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беседа «Грибы и ягоды: съедобные и ядовитые»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беседа «Витамины - наши друзья»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4114800" cy="63184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Витамины – наши друзья</a:t>
            </a:r>
            <a:endParaRPr lang="ru-RU" sz="2000" dirty="0"/>
          </a:p>
        </p:txBody>
      </p:sp>
      <p:pic>
        <p:nvPicPr>
          <p:cNvPr id="4" name="Picture 3" descr="K:\saves\e\Lena\Документы и материалы\Для детского сада\Аттестация\ЛИСТЬЯ\P11002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1086" y="1428736"/>
            <a:ext cx="5052900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467600" cy="150019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Выставка поделок из природного материала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Конкурс коллажей</a:t>
            </a:r>
            <a:br>
              <a:rPr lang="ru-RU" sz="2000" dirty="0" smtClean="0"/>
            </a:br>
            <a:r>
              <a:rPr lang="ru-RU" sz="2000" dirty="0" smtClean="0"/>
              <a:t>«Золотая осень».</a:t>
            </a:r>
            <a:endParaRPr lang="ru-RU" sz="2000" dirty="0"/>
          </a:p>
        </p:txBody>
      </p:sp>
      <p:pic>
        <p:nvPicPr>
          <p:cNvPr id="14340" name="Picture 4" descr="K:\saves\e\Lena\Документы и материалы\Для детского сада\Аттестация\ЛИСТЬЯ\YS00OWI4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214422"/>
            <a:ext cx="3929090" cy="33812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71604" y="3071810"/>
            <a:ext cx="61436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n>
                  <a:solidFill>
                    <a:schemeClr val="accent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Спасибо за внимание</a:t>
            </a: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6424634" cy="1143000"/>
          </a:xfrm>
        </p:spPr>
        <p:txBody>
          <a:bodyPr/>
          <a:lstStyle/>
          <a:p>
            <a:r>
              <a:rPr lang="ru-RU" b="1" dirty="0" smtClean="0"/>
              <a:t>Цель проекта: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2471742"/>
          </a:xfrm>
        </p:spPr>
        <p:txBody>
          <a:bodyPr>
            <a:normAutofit/>
          </a:bodyPr>
          <a:lstStyle/>
          <a:p>
            <a:r>
              <a:rPr lang="ru-RU" dirty="0" smtClean="0"/>
              <a:t>Расширять и обогащать представления детей об осеннем времени года.</a:t>
            </a:r>
          </a:p>
          <a:p>
            <a:r>
              <a:rPr lang="ru-RU" dirty="0" smtClean="0"/>
              <a:t> Воспитывать у людей любовь к природе и умение наслаждаться её красотой.</a:t>
            </a:r>
          </a:p>
          <a:p>
            <a:r>
              <a:rPr lang="ru-RU" dirty="0" smtClean="0"/>
              <a:t>Обогащать эмоциональный опыт и образное мышление детей.  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85786" y="4000504"/>
            <a:ext cx="7286676" cy="221457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lvl="0">
              <a:spcBef>
                <a:spcPct val="0"/>
              </a:spcBef>
            </a:pPr>
            <a:r>
              <a:rPr lang="ru-RU" sz="3200" dirty="0" smtClean="0"/>
              <a:t>Участники проекта:</a:t>
            </a:r>
          </a:p>
          <a:p>
            <a:pPr lvl="0">
              <a:spcBef>
                <a:spcPct val="0"/>
              </a:spcBef>
            </a:pPr>
            <a:r>
              <a:rPr lang="ru-RU" sz="2400" dirty="0" smtClean="0"/>
              <a:t>дети и воспитатели старшей группы </a:t>
            </a:r>
          </a:p>
          <a:p>
            <a:pPr lvl="0">
              <a:spcBef>
                <a:spcPct val="0"/>
              </a:spcBef>
            </a:pPr>
            <a:r>
              <a:rPr lang="ru-RU" sz="2400" dirty="0" smtClean="0"/>
              <a:t>родители воспитанников </a:t>
            </a:r>
          </a:p>
          <a:p>
            <a:pPr lvl="0">
              <a:spcBef>
                <a:spcPct val="0"/>
              </a:spcBef>
            </a:pPr>
            <a:r>
              <a:rPr lang="ru-RU" sz="2400" dirty="0" smtClean="0"/>
              <a:t>музруководитель </a:t>
            </a:r>
          </a:p>
          <a:p>
            <a:pPr lvl="0">
              <a:spcBef>
                <a:spcPct val="0"/>
              </a:spcBef>
            </a:pPr>
            <a:r>
              <a:rPr lang="ru-RU" sz="2400" dirty="0" smtClean="0"/>
              <a:t>педагоги корректирующего образования</a:t>
            </a:r>
            <a:endParaRPr kumimoji="0" lang="ru-RU" sz="24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500042"/>
            <a:ext cx="3000396" cy="1000132"/>
          </a:xfrm>
          <a:prstGeom prst="rect">
            <a:avLst/>
          </a:prstGeom>
          <a:gradFill>
            <a:gsLst>
              <a:gs pos="0">
                <a:srgbClr val="A07638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dkEdge">
            <a:bevelT w="63500" h="25400" prst="softRound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Непосредственно образовательная деятельность</a:t>
            </a:r>
            <a:endParaRPr lang="ru-RU" dirty="0"/>
          </a:p>
        </p:txBody>
      </p:sp>
      <p:cxnSp>
        <p:nvCxnSpPr>
          <p:cNvPr id="6" name="Прямая со стрелкой 5"/>
          <p:cNvCxnSpPr>
            <a:endCxn id="14" idx="3"/>
          </p:cNvCxnSpPr>
          <p:nvPr/>
        </p:nvCxnSpPr>
        <p:spPr>
          <a:xfrm rot="10800000">
            <a:off x="2857488" y="2928934"/>
            <a:ext cx="500066" cy="71438"/>
          </a:xfrm>
          <a:prstGeom prst="straightConnector1">
            <a:avLst/>
          </a:prstGeom>
          <a:ln w="34925" cmpd="sng"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path path="shape">
                <a:fillToRect l="50000" t="50000" r="50000" b="50000"/>
              </a:path>
              <a:tileRect/>
            </a:gra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5214942" y="500042"/>
            <a:ext cx="3000396" cy="1000132"/>
          </a:xfrm>
          <a:prstGeom prst="rect">
            <a:avLst/>
          </a:prstGeom>
          <a:gradFill>
            <a:gsLst>
              <a:gs pos="0">
                <a:srgbClr val="A07638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dkEdge">
            <a:bevelT w="63500" h="25400" prst="softRound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Художественно-творческая деятельность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1928802"/>
            <a:ext cx="2357454" cy="2357454"/>
          </a:xfrm>
          <a:prstGeom prst="rect">
            <a:avLst/>
          </a:prstGeom>
          <a:gradFill>
            <a:gsLst>
              <a:gs pos="0">
                <a:srgbClr val="A07638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dkEdge">
            <a:bevelT w="63500" h="25400" prst="softRound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/>
              <a:t>Проект осуществляется в различных видах деятельности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4643446"/>
            <a:ext cx="3000396" cy="1000132"/>
          </a:xfrm>
          <a:prstGeom prst="rect">
            <a:avLst/>
          </a:prstGeom>
          <a:gradFill>
            <a:gsLst>
              <a:gs pos="0">
                <a:srgbClr val="A07638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dkEdge">
            <a:bevelT w="63500" h="25400" prst="softRound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Занятия проводимые педагогами специалистами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00694" y="4643446"/>
            <a:ext cx="3000396" cy="1000132"/>
          </a:xfrm>
          <a:prstGeom prst="rect">
            <a:avLst/>
          </a:prstGeom>
          <a:gradFill>
            <a:gsLst>
              <a:gs pos="0">
                <a:srgbClr val="A07638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dkEdge">
            <a:bevelT w="63500" h="25400" prst="softRound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Совместная деятельность детей и родителей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143636" y="2143116"/>
            <a:ext cx="2571768" cy="1571636"/>
          </a:xfrm>
          <a:prstGeom prst="rect">
            <a:avLst/>
          </a:prstGeom>
          <a:gradFill>
            <a:gsLst>
              <a:gs pos="0">
                <a:srgbClr val="A07638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dkEdge">
            <a:bevelT w="63500" h="25400" prst="softRound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Совместная деятельность детей и воспитателей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2143116"/>
            <a:ext cx="2571768" cy="1571636"/>
          </a:xfrm>
          <a:prstGeom prst="rect">
            <a:avLst/>
          </a:prstGeom>
          <a:gradFill>
            <a:gsLst>
              <a:gs pos="0">
                <a:srgbClr val="A07638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dkEdge">
            <a:bevelT w="63500" h="25400" prst="softRound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Экспериментальная деятельность</a:t>
            </a:r>
            <a:endParaRPr lang="ru-RU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>
            <a:off x="2285984" y="1500174"/>
            <a:ext cx="1500198" cy="428628"/>
          </a:xfrm>
          <a:prstGeom prst="straightConnector1">
            <a:avLst/>
          </a:prstGeom>
          <a:ln w="34925" cmpd="sng"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path path="shape">
                <a:fillToRect l="50000" t="50000" r="50000" b="50000"/>
              </a:path>
              <a:tileRect/>
            </a:gra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5143504" y="1500174"/>
            <a:ext cx="1714512" cy="428628"/>
          </a:xfrm>
          <a:prstGeom prst="straightConnector1">
            <a:avLst/>
          </a:prstGeom>
          <a:ln w="34925" cmpd="sng"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path path="shape">
                <a:fillToRect l="50000" t="50000" r="50000" b="50000"/>
              </a:path>
              <a:tileRect/>
            </a:gra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 flipV="1">
            <a:off x="1928794" y="4286256"/>
            <a:ext cx="1857388" cy="357190"/>
          </a:xfrm>
          <a:prstGeom prst="straightConnector1">
            <a:avLst/>
          </a:prstGeom>
          <a:ln w="34925" cmpd="sng"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path path="shape">
                <a:fillToRect l="50000" t="50000" r="50000" b="50000"/>
              </a:path>
              <a:tileRect/>
            </a:gra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5214942" y="4286256"/>
            <a:ext cx="1643074" cy="357190"/>
          </a:xfrm>
          <a:prstGeom prst="straightConnector1">
            <a:avLst/>
          </a:prstGeom>
          <a:ln w="34925" cmpd="sng"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path path="shape">
                <a:fillToRect l="50000" t="50000" r="50000" b="50000"/>
              </a:path>
              <a:tileRect/>
            </a:gra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13" idx="1"/>
          </p:cNvCxnSpPr>
          <p:nvPr/>
        </p:nvCxnSpPr>
        <p:spPr>
          <a:xfrm flipV="1">
            <a:off x="5715008" y="2928934"/>
            <a:ext cx="428628" cy="71438"/>
          </a:xfrm>
          <a:prstGeom prst="straightConnector1">
            <a:avLst/>
          </a:prstGeom>
          <a:ln w="34925" cmpd="sng"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path path="shape">
                <a:fillToRect l="50000" t="50000" r="50000" b="50000"/>
              </a:path>
              <a:tileRect/>
            </a:gra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5710254" cy="65403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Проблемный вопрос:</a:t>
            </a:r>
            <a:endParaRPr lang="ru-RU" b="1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000108"/>
            <a:ext cx="6324592" cy="100013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2800" dirty="0" smtClean="0"/>
              <a:t>Что за время года – осень?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1472" y="1643050"/>
            <a:ext cx="7286676" cy="4572032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>
              <a:spcBef>
                <a:spcPct val="0"/>
              </a:spcBef>
            </a:pPr>
            <a:r>
              <a:rPr lang="ru-RU" sz="2800" dirty="0" smtClean="0"/>
              <a:t>Ожидаемые результаты:</a:t>
            </a:r>
          </a:p>
          <a:p>
            <a:pPr lvl="0">
              <a:spcBef>
                <a:spcPct val="0"/>
              </a:spcBef>
            </a:pPr>
            <a:endParaRPr lang="ru-RU" sz="300" dirty="0" smtClean="0"/>
          </a:p>
          <a:p>
            <a:pPr lvl="0">
              <a:spcBef>
                <a:spcPct val="0"/>
              </a:spcBef>
            </a:pPr>
            <a:r>
              <a:rPr lang="ru-RU" dirty="0" smtClean="0"/>
              <a:t>Приобретение детьми новых знаний об окружающем мире, о взаимосвязях между людьми, предметами и явлениями</a:t>
            </a:r>
          </a:p>
          <a:p>
            <a:pPr lvl="0">
              <a:spcBef>
                <a:spcPct val="0"/>
              </a:spcBef>
            </a:pPr>
            <a:r>
              <a:rPr lang="ru-RU" dirty="0" smtClean="0"/>
              <a:t>Развитие познавательной активности детей.</a:t>
            </a:r>
          </a:p>
          <a:p>
            <a:pPr lvl="0">
              <a:spcBef>
                <a:spcPct val="0"/>
              </a:spcBef>
            </a:pPr>
            <a:r>
              <a:rPr lang="ru-RU" dirty="0" smtClean="0"/>
              <a:t>Развитие связной речи, обогащение активного словаря эпитетами, образными выражениями, сравнениями.</a:t>
            </a:r>
          </a:p>
          <a:p>
            <a:pPr lvl="0">
              <a:spcBef>
                <a:spcPct val="0"/>
              </a:spcBef>
            </a:pPr>
            <a:r>
              <a:rPr lang="ru-RU" dirty="0" smtClean="0"/>
              <a:t>Обогащение эмоционального опыта детей и создание обстановки, в которой детям было бы комфортно и хотелось бы творить.</a:t>
            </a:r>
          </a:p>
          <a:p>
            <a:pPr lvl="0">
              <a:spcBef>
                <a:spcPct val="0"/>
              </a:spcBef>
            </a:pPr>
            <a:r>
              <a:rPr lang="ru-RU" dirty="0" smtClean="0"/>
              <a:t>Вовлечение родителей в творческий процесс работы группы, укрепление заинтересованности в сотрудничестве с детским садом.</a:t>
            </a:r>
          </a:p>
          <a:p>
            <a:pPr lvl="0">
              <a:spcBef>
                <a:spcPct val="0"/>
              </a:spcBef>
            </a:pPr>
            <a:endParaRPr kumimoji="0" lang="ru-RU" sz="24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71472" y="5214950"/>
            <a:ext cx="7286676" cy="1214446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>
              <a:spcBef>
                <a:spcPct val="0"/>
              </a:spcBef>
            </a:pPr>
            <a:r>
              <a:rPr lang="ru-RU" sz="2800" dirty="0" smtClean="0"/>
              <a:t>Используемые технологии:</a:t>
            </a:r>
          </a:p>
          <a:p>
            <a:pPr lvl="0">
              <a:spcBef>
                <a:spcPct val="0"/>
              </a:spcBef>
            </a:pPr>
            <a:endParaRPr lang="ru-RU" sz="400" dirty="0" smtClean="0"/>
          </a:p>
          <a:p>
            <a:pPr lvl="0">
              <a:spcBef>
                <a:spcPct val="0"/>
              </a:spcBef>
            </a:pPr>
            <a:r>
              <a:rPr lang="ru-RU" dirty="0" smtClean="0"/>
              <a:t>Здоровьесберегающие</a:t>
            </a:r>
          </a:p>
          <a:p>
            <a:pPr lvl="0">
              <a:spcBef>
                <a:spcPct val="0"/>
              </a:spcBef>
            </a:pPr>
            <a:r>
              <a:rPr lang="ru-RU" dirty="0" smtClean="0">
                <a:solidFill>
                  <a:prstClr val="black"/>
                </a:solidFill>
              </a:rPr>
              <a:t>Использование ИКТ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5710254" cy="65403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Подготовительный этап</a:t>
            </a:r>
            <a:endParaRPr lang="ru-RU" b="1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467600" cy="278608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Определение темы проекта, анализ проблемы</a:t>
            </a:r>
          </a:p>
          <a:p>
            <a:r>
              <a:rPr lang="ru-RU" sz="1800" dirty="0" smtClean="0"/>
              <a:t>Уточнение имеющейся информации, обсуждение задания.</a:t>
            </a:r>
          </a:p>
          <a:p>
            <a:r>
              <a:rPr lang="ru-RU" sz="1800" dirty="0" smtClean="0"/>
              <a:t>Подбор материала и изучение литературы по теме.</a:t>
            </a:r>
          </a:p>
          <a:p>
            <a:r>
              <a:rPr lang="ru-RU" sz="1800" dirty="0" smtClean="0"/>
              <a:t>Выбор мероприятий, выбор объектов исследования.</a:t>
            </a:r>
          </a:p>
          <a:p>
            <a:r>
              <a:rPr lang="ru-RU" sz="1800" dirty="0" smtClean="0"/>
              <a:t>Распределение обязанностей каждого из участников проекта.</a:t>
            </a:r>
          </a:p>
          <a:p>
            <a:r>
              <a:rPr lang="ru-RU" sz="1800" dirty="0" smtClean="0"/>
              <a:t>Работа с родителями по подбору материала для тематических выставок.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098" name="Picture 2" descr="K:\saves\e\Lena\Документы и материалы\Для детского сада\Аттестация\ЛИСТЬЯ\0_7071d_1f80939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3857628"/>
            <a:ext cx="2849563" cy="27495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5710254" cy="65403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Основной этап</a:t>
            </a:r>
            <a:endParaRPr lang="ru-RU" b="1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7467600" cy="487375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Работа с детьми: постановка целей и задач поисково-исследовательской деятельности, обогащение развивающей среды в группе, коррекционно-развивающие занятия, тематические беседы, сбор информации, чтение художественной литературы, организация самостоятельной деятельности детей, проведение подвижных дидактических театрализованных и сюжетно-ролевых игор, организация выставок, подготовка к осеннему празднику.</a:t>
            </a:r>
          </a:p>
          <a:p>
            <a:r>
              <a:rPr lang="ru-RU" sz="1800" dirty="0" smtClean="0"/>
              <a:t>Взаимодействие с родителями: информационные буклеты, беседы о проделанной работе с детьми, рекомендации по ознакомлению с необходимой литературой, консультации по созданию выставок, альбомов, презентаций на основе совместного творчества с детьми, участие в подготовке к осеннему празднику, рекомендации по проведению экскурсии выходного дня в лес (парк).</a:t>
            </a:r>
            <a:endParaRPr lang="ru-RU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5710254" cy="65403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Заключительный этап</a:t>
            </a:r>
            <a:endParaRPr lang="ru-RU" b="1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7467600" cy="487375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Обобщение и систематизация проведённой работы.</a:t>
            </a:r>
          </a:p>
          <a:p>
            <a:r>
              <a:rPr lang="ru-RU" sz="1800" dirty="0" smtClean="0"/>
              <a:t>Выставка совместных работ взрослых и детей из природного материала «Что нам осень подарила».</a:t>
            </a:r>
          </a:p>
          <a:p>
            <a:r>
              <a:rPr lang="ru-RU" sz="1800" dirty="0" smtClean="0"/>
              <a:t>Презентация альбома «Наша осень» (фото и коллажи).</a:t>
            </a:r>
          </a:p>
          <a:p>
            <a:r>
              <a:rPr lang="ru-RU" sz="1800" dirty="0" smtClean="0"/>
              <a:t>Проведение праздника «Золотая осень».</a:t>
            </a:r>
          </a:p>
          <a:p>
            <a:r>
              <a:rPr lang="ru-RU" sz="1800" dirty="0" smtClean="0"/>
              <a:t>Подведение итогов по результатам проекта.</a:t>
            </a:r>
          </a:p>
          <a:p>
            <a:r>
              <a:rPr lang="ru-RU" sz="1800" dirty="0" smtClean="0"/>
              <a:t>Презентация проекта «Золотая осень» - делимся опытом.</a:t>
            </a:r>
            <a:endParaRPr lang="ru-RU" sz="1800" dirty="0"/>
          </a:p>
        </p:txBody>
      </p:sp>
      <p:pic>
        <p:nvPicPr>
          <p:cNvPr id="16386" name="Picture 2" descr="K:\saves\e\Lena\Документы и материалы\Для детского сада\Аттестация\ЛИСТЬЯ\0_a2b07_76bf9148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282" y="2500306"/>
            <a:ext cx="3562419" cy="4169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57224" y="142852"/>
            <a:ext cx="6858048" cy="9286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Интеграция проектной деятельности в образовательные области.</a:t>
            </a:r>
            <a:endParaRPr lang="ru-RU" b="1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571472" y="1214422"/>
          <a:ext cx="7429552" cy="49292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7429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96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Социально-коммуникативное развитие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9600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800" dirty="0" smtClean="0"/>
                        <a:t> </a:t>
                      </a: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Организация и проведение</a:t>
                      </a:r>
                      <a:r>
                        <a:rPr lang="ru-RU" sz="18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сюжетно-ролевых игр «Варим компот», «Садоводы-огородники», «Магазин овощи-фрукты».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800" dirty="0" smtClean="0"/>
                        <a:t> </a:t>
                      </a: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Совместно с родителями подбор фотографий, изготовление коллажей на тему «Наша осень».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Совместно с родителями сбор природного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материала, изготовление поделок «Что нам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осень подарила».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Экскурсия выходного дня в лес (парк) с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родителями.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Помощь родителей в подготовке к осеннему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празднику.</a:t>
                      </a:r>
                      <a:endParaRPr lang="ru-RU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124" name="Picture 4" descr="K:\saves\e\Lena\Документы и материалы\Для детского сада\Аттестация\ЛИСТЬЯ\P10800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4857760"/>
            <a:ext cx="2048412" cy="1529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500034" y="428604"/>
          <a:ext cx="7572428" cy="49292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75724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962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Познавательное развитие</a:t>
                      </a:r>
                      <a:endParaRPr lang="ru-RU" sz="2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9600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Решение проблемной ситуации: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(отвечаем на вопросы) почему наступает осень, почему желтеют листья, почему улетают птицы, животные готовятся к зиме, почему люди одеваются теплее.</a:t>
                      </a:r>
                      <a:endParaRPr lang="ru-RU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Экскурсия «Поход в яблоневый сад»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Эксперимент «Сухой листок», «Семена – путешественники», «Сила ветра».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Наблюдение в природе «Портрет одного дерева» (фото, зарисовки).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Мультимедийная презентация «Во саду ли в огороде»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Коррекционно-развивающие занятия с учителем-дефектологом «Деревья и листья»,</a:t>
                      </a:r>
                      <a:r>
                        <a:rPr lang="ru-RU" sz="18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«Что где растёт», «Отгадай, назови», «Что лишнее».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147" name="Picture 3" descr="K:\saves\e\Lena\Документы и материалы\Для детского сада\Аттестация\ЛИСТЬЯ\0_9aa6a_768437f7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786322"/>
            <a:ext cx="2857519" cy="1838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</TotalTime>
  <Words>792</Words>
  <Application>Microsoft Office PowerPoint</Application>
  <PresentationFormat>Экран (4:3)</PresentationFormat>
  <Paragraphs>107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Arial Unicode MS</vt:lpstr>
      <vt:lpstr>Calibri</vt:lpstr>
      <vt:lpstr>Calibri Light</vt:lpstr>
      <vt:lpstr>Times New Roman</vt:lpstr>
      <vt:lpstr>Тема Office</vt:lpstr>
      <vt:lpstr>Проект «ЗОЛОТАЯ ОСЕНЬ»</vt:lpstr>
      <vt:lpstr>Цель проекта:</vt:lpstr>
      <vt:lpstr>Презентация PowerPoint</vt:lpstr>
      <vt:lpstr>Проблемный вопрос:</vt:lpstr>
      <vt:lpstr>Подготовительный этап</vt:lpstr>
      <vt:lpstr>Основной этап</vt:lpstr>
      <vt:lpstr>Заключительный этап</vt:lpstr>
      <vt:lpstr>Интеграция проектной деятельности в образовательные области.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Витамины – наши друзья</vt:lpstr>
      <vt:lpstr>Выставка поделок из природного материала  Конкурс коллажей «Золотая осень».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«ЗОЛОТАЯ ОСЕНЬ»</dc:title>
  <dc:creator>Lena</dc:creator>
  <cp:lastModifiedBy>mishell-89</cp:lastModifiedBy>
  <cp:revision>34</cp:revision>
  <dcterms:created xsi:type="dcterms:W3CDTF">2014-09-24T17:46:50Z</dcterms:created>
  <dcterms:modified xsi:type="dcterms:W3CDTF">2020-03-30T09:49:04Z</dcterms:modified>
</cp:coreProperties>
</file>