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3" r:id="rId3"/>
    <p:sldId id="276" r:id="rId4"/>
    <p:sldId id="277" r:id="rId5"/>
    <p:sldId id="283" r:id="rId6"/>
    <p:sldId id="279" r:id="rId7"/>
    <p:sldId id="281" r:id="rId8"/>
    <p:sldId id="280" r:id="rId9"/>
    <p:sldId id="284" r:id="rId10"/>
    <p:sldId id="282" r:id="rId11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howGuides="1">
      <p:cViewPr varScale="1">
        <p:scale>
          <a:sx n="89" d="100"/>
          <a:sy n="89" d="100"/>
        </p:scale>
        <p:origin x="120" y="156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05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"2"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9 А</c:v>
                </c:pt>
                <c:pt idx="1">
                  <c:v>9 И</c:v>
                </c:pt>
                <c:pt idx="2">
                  <c:v>9 К</c:v>
                </c:pt>
                <c:pt idx="3">
                  <c:v>9 М</c:v>
                </c:pt>
                <c:pt idx="4">
                  <c:v>9 У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</c:v>
                </c:pt>
                <c:pt idx="1">
                  <c:v>13</c:v>
                </c:pt>
                <c:pt idx="2">
                  <c:v>9</c:v>
                </c:pt>
                <c:pt idx="3">
                  <c:v>2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"3"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0772476468679E-2"/>
                  <c:y val="-5.5555555555555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9 А</c:v>
                </c:pt>
                <c:pt idx="1">
                  <c:v>9 И</c:v>
                </c:pt>
                <c:pt idx="2">
                  <c:v>9 К</c:v>
                </c:pt>
                <c:pt idx="3">
                  <c:v>9 М</c:v>
                </c:pt>
                <c:pt idx="4">
                  <c:v>9 У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</c:v>
                </c:pt>
                <c:pt idx="1">
                  <c:v>8</c:v>
                </c:pt>
                <c:pt idx="2">
                  <c:v>13</c:v>
                </c:pt>
                <c:pt idx="3">
                  <c:v>17</c:v>
                </c:pt>
                <c:pt idx="4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"4"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982797792924375E-2"/>
                  <c:y val="-1.111111111111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9 А</c:v>
                </c:pt>
                <c:pt idx="1">
                  <c:v>9 И</c:v>
                </c:pt>
                <c:pt idx="2">
                  <c:v>9 К</c:v>
                </c:pt>
                <c:pt idx="3">
                  <c:v>9 М</c:v>
                </c:pt>
                <c:pt idx="4">
                  <c:v>9 У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5</c:v>
                </c:pt>
                <c:pt idx="4">
                  <c:v>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"5"</c:v>
                </c:pt>
              </c:strCache>
            </c:strRef>
          </c:tx>
          <c:spPr>
            <a:solidFill>
              <a:schemeClr val="accent2">
                <a:lumMod val="60000"/>
                <a:alpha val="85000"/>
              </a:schemeClr>
            </a:solidFill>
            <a:ln w="9525" cap="flat" cmpd="sng" algn="ctr">
              <a:solidFill>
                <a:schemeClr val="accent2">
                  <a:lumMod val="60000"/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60000"/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1.2982797792924375E-3"/>
                  <c:y val="-2.777777777777777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 </a:t>
                    </a:r>
                    <a:fld id="{BA2AAD61-0056-4FCD-BF0B-2CB7C84D647B}" type="VALUE">
                      <a:rPr lang="en-US" smtClean="0"/>
                      <a:pPr/>
                      <a:t>[ЗНАЧЕНИЕ]</a:t>
                    </a:fld>
                    <a:endParaRPr lang="en-US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9 А</c:v>
                </c:pt>
                <c:pt idx="1">
                  <c:v>9 И</c:v>
                </c:pt>
                <c:pt idx="2">
                  <c:v>9 К</c:v>
                </c:pt>
                <c:pt idx="3">
                  <c:v>9 М</c:v>
                </c:pt>
                <c:pt idx="4">
                  <c:v>9 У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53042728"/>
        <c:axId val="153440000"/>
        <c:axId val="0"/>
      </c:bar3DChart>
      <c:catAx>
        <c:axId val="153042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440000"/>
        <c:crosses val="autoZero"/>
        <c:auto val="1"/>
        <c:lblAlgn val="ctr"/>
        <c:lblOffset val="100"/>
        <c:noMultiLvlLbl val="0"/>
      </c:catAx>
      <c:valAx>
        <c:axId val="153440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042728"/>
        <c:crosses val="autoZero"/>
        <c:crossBetween val="between"/>
      </c:valAx>
      <c:spPr>
        <a:noFill/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</a:effectLst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         %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город</c:v>
                </c:pt>
                <c:pt idx="1">
                  <c:v>9 А</c:v>
                </c:pt>
                <c:pt idx="2">
                  <c:v>9 И</c:v>
                </c:pt>
                <c:pt idx="3">
                  <c:v>9 К</c:v>
                </c:pt>
                <c:pt idx="4">
                  <c:v>9 М</c:v>
                </c:pt>
                <c:pt idx="5">
                  <c:v>9 У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41</c:v>
                </c:pt>
                <c:pt idx="1">
                  <c:v>16</c:v>
                </c:pt>
                <c:pt idx="2">
                  <c:v>31</c:v>
                </c:pt>
                <c:pt idx="3">
                  <c:v>37</c:v>
                </c:pt>
                <c:pt idx="4">
                  <c:v>52</c:v>
                </c:pt>
                <c:pt idx="5">
                  <c:v>43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53137728"/>
        <c:axId val="153385592"/>
        <c:axId val="0"/>
      </c:bar3DChart>
      <c:catAx>
        <c:axId val="153137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385592"/>
        <c:crosses val="autoZero"/>
        <c:auto val="1"/>
        <c:lblAlgn val="ctr"/>
        <c:lblOffset val="100"/>
        <c:noMultiLvlLbl val="0"/>
      </c:catAx>
      <c:valAx>
        <c:axId val="153385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137728"/>
        <c:crosses val="autoZero"/>
        <c:crossBetween val="between"/>
      </c:valAx>
      <c:spPr>
        <a:noFill/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</a:effectLst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"2"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5"/>
                <c:pt idx="0">
                  <c:v>9 А</c:v>
                </c:pt>
                <c:pt idx="1">
                  <c:v>9 И</c:v>
                </c:pt>
                <c:pt idx="2">
                  <c:v>9 К</c:v>
                </c:pt>
                <c:pt idx="3">
                  <c:v>9 М</c:v>
                </c:pt>
                <c:pt idx="4">
                  <c:v>9 У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</c:v>
                </c:pt>
                <c:pt idx="1">
                  <c:v>3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"3-5"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5"/>
                <c:pt idx="0">
                  <c:v>9 А</c:v>
                </c:pt>
                <c:pt idx="1">
                  <c:v>9 И</c:v>
                </c:pt>
                <c:pt idx="2">
                  <c:v>9 К</c:v>
                </c:pt>
                <c:pt idx="3">
                  <c:v>9 М</c:v>
                </c:pt>
                <c:pt idx="4">
                  <c:v>9 У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7</c:v>
                </c:pt>
                <c:pt idx="1">
                  <c:v>20</c:v>
                </c:pt>
                <c:pt idx="2">
                  <c:v>23</c:v>
                </c:pt>
                <c:pt idx="3">
                  <c:v>24</c:v>
                </c:pt>
                <c:pt idx="4">
                  <c:v>17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53349952"/>
        <c:axId val="153367760"/>
        <c:axId val="0"/>
      </c:bar3DChart>
      <c:catAx>
        <c:axId val="153349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367760"/>
        <c:crosses val="autoZero"/>
        <c:auto val="1"/>
        <c:lblAlgn val="ctr"/>
        <c:lblOffset val="100"/>
        <c:noMultiLvlLbl val="0"/>
      </c:catAx>
      <c:valAx>
        <c:axId val="15336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349952"/>
        <c:crosses val="autoZero"/>
        <c:crossBetween val="between"/>
      </c:valAx>
      <c:spPr>
        <a:noFill/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</a:effectLst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23.10.2019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5"/>
                <c:pt idx="0">
                  <c:v>9 А</c:v>
                </c:pt>
                <c:pt idx="1">
                  <c:v>9 И</c:v>
                </c:pt>
                <c:pt idx="2">
                  <c:v>9 К</c:v>
                </c:pt>
                <c:pt idx="3">
                  <c:v>9 М</c:v>
                </c:pt>
                <c:pt idx="4">
                  <c:v>9 У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</c:v>
                </c:pt>
                <c:pt idx="1">
                  <c:v>12</c:v>
                </c:pt>
                <c:pt idx="2">
                  <c:v>9</c:v>
                </c:pt>
                <c:pt idx="3">
                  <c:v>2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29.02.2020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5"/>
                <c:pt idx="0">
                  <c:v>9 А</c:v>
                </c:pt>
                <c:pt idx="1">
                  <c:v>9 И</c:v>
                </c:pt>
                <c:pt idx="2">
                  <c:v>9 К</c:v>
                </c:pt>
                <c:pt idx="3">
                  <c:v>9 М</c:v>
                </c:pt>
                <c:pt idx="4">
                  <c:v>9 У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12</c:v>
                </c:pt>
                <c:pt idx="1">
                  <c:v>3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53301416"/>
        <c:axId val="153301800"/>
        <c:axId val="0"/>
      </c:bar3DChart>
      <c:catAx>
        <c:axId val="153301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301800"/>
        <c:crosses val="autoZero"/>
        <c:auto val="1"/>
        <c:lblAlgn val="ctr"/>
        <c:lblOffset val="100"/>
        <c:noMultiLvlLbl val="0"/>
      </c:catAx>
      <c:valAx>
        <c:axId val="153301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301416"/>
        <c:crosses val="autoZero"/>
        <c:crossBetween val="between"/>
      </c:valAx>
      <c:spPr>
        <a:noFill/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</a:effectLst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"2"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база</c:v>
                </c:pt>
                <c:pt idx="3">
                  <c:v>11 М база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1">
                  <c:v>3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"3"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0772476468679E-2"/>
                  <c:y val="-5.5555555555555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база</c:v>
                </c:pt>
                <c:pt idx="3">
                  <c:v>11 М база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1">
                  <c:v>4</c:v>
                </c:pt>
                <c:pt idx="3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"4"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982797792924375E-2"/>
                  <c:y val="-1.111111111111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база</c:v>
                </c:pt>
                <c:pt idx="3">
                  <c:v>11 М база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1">
                  <c:v>3</c:v>
                </c:pt>
                <c:pt idx="3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"5"</c:v>
                </c:pt>
              </c:strCache>
            </c:strRef>
          </c:tx>
          <c:spPr>
            <a:solidFill>
              <a:schemeClr val="accent2">
                <a:lumMod val="60000"/>
                <a:alpha val="85000"/>
              </a:schemeClr>
            </a:solidFill>
            <a:ln w="9525" cap="flat" cmpd="sng" algn="ctr">
              <a:solidFill>
                <a:schemeClr val="accent2">
                  <a:lumMod val="60000"/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60000"/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1.2982797792924375E-3"/>
                  <c:y val="-2.777777777777777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 </a:t>
                    </a:r>
                    <a:fld id="{BA2AAD61-0056-4FCD-BF0B-2CB7C84D647B}" type="VALUE">
                      <a:rPr lang="en-US" smtClean="0"/>
                      <a:pPr/>
                      <a:t>[ЗНАЧЕНИЕ]</a:t>
                    </a:fld>
                    <a:endParaRPr lang="en-US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база</c:v>
                </c:pt>
                <c:pt idx="3">
                  <c:v>11 М база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1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51769160"/>
        <c:axId val="151768768"/>
        <c:axId val="0"/>
      </c:bar3DChart>
      <c:catAx>
        <c:axId val="151769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768768"/>
        <c:crosses val="autoZero"/>
        <c:auto val="1"/>
        <c:lblAlgn val="ctr"/>
        <c:lblOffset val="100"/>
        <c:noMultiLvlLbl val="0"/>
      </c:catAx>
      <c:valAx>
        <c:axId val="15176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769160"/>
        <c:crosses val="autoZero"/>
        <c:crossBetween val="between"/>
      </c:valAx>
      <c:spPr>
        <a:noFill/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</a:effectLst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"2"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база</c:v>
                </c:pt>
                <c:pt idx="3">
                  <c:v>11 М база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1">
                  <c:v>0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"3"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0772476468679E-2"/>
                  <c:y val="-5.5555555555555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база</c:v>
                </c:pt>
                <c:pt idx="3">
                  <c:v>11 М база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1">
                  <c:v>3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"4"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982797792924375E-2"/>
                  <c:y val="-1.111111111111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база</c:v>
                </c:pt>
                <c:pt idx="3">
                  <c:v>11 М база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1">
                  <c:v>3</c:v>
                </c:pt>
                <c:pt idx="3">
                  <c:v>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"5"</c:v>
                </c:pt>
              </c:strCache>
            </c:strRef>
          </c:tx>
          <c:spPr>
            <a:solidFill>
              <a:schemeClr val="accent2">
                <a:lumMod val="60000"/>
                <a:alpha val="85000"/>
              </a:schemeClr>
            </a:solidFill>
            <a:ln w="9525" cap="flat" cmpd="sng" algn="ctr">
              <a:solidFill>
                <a:schemeClr val="accent2">
                  <a:lumMod val="60000"/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60000"/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1.2982797792924375E-3"/>
                  <c:y val="-2.777777777777777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 </a:t>
                    </a:r>
                    <a:fld id="{BA2AAD61-0056-4FCD-BF0B-2CB7C84D647B}" type="VALUE">
                      <a:rPr lang="en-US" smtClean="0"/>
                      <a:pPr/>
                      <a:t>[ЗНАЧЕНИЕ]</a:t>
                    </a:fld>
                    <a:endParaRPr lang="en-US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база</c:v>
                </c:pt>
                <c:pt idx="3">
                  <c:v>11 М база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1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51770336"/>
        <c:axId val="151770728"/>
        <c:axId val="0"/>
      </c:bar3DChart>
      <c:catAx>
        <c:axId val="151770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770728"/>
        <c:crosses val="autoZero"/>
        <c:auto val="1"/>
        <c:lblAlgn val="ctr"/>
        <c:lblOffset val="100"/>
        <c:noMultiLvlLbl val="0"/>
      </c:catAx>
      <c:valAx>
        <c:axId val="151770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770336"/>
        <c:crosses val="autoZero"/>
        <c:crossBetween val="between"/>
      </c:valAx>
      <c:spPr>
        <a:noFill/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</a:effectLst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0- 26 б ("2")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профиль</c:v>
                </c:pt>
                <c:pt idx="3">
                  <c:v>11 М профиль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1">
                  <c:v>8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27-49 б ("3")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0772476468679E-2"/>
                  <c:y val="-5.5555555555555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профиль</c:v>
                </c:pt>
                <c:pt idx="3">
                  <c:v>11 М профиль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1">
                  <c:v>6</c:v>
                </c:pt>
                <c:pt idx="3">
                  <c:v>15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50-67 б ("4")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982797792924375E-2"/>
                  <c:y val="-1.111111111111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профиль</c:v>
                </c:pt>
                <c:pt idx="3">
                  <c:v>11 М профиль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1">
                  <c:v>1</c:v>
                </c:pt>
                <c:pt idx="3">
                  <c:v>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более 68 б ("5")</c:v>
                </c:pt>
              </c:strCache>
            </c:strRef>
          </c:tx>
          <c:spPr>
            <a:solidFill>
              <a:schemeClr val="accent2">
                <a:lumMod val="60000"/>
                <a:alpha val="85000"/>
              </a:schemeClr>
            </a:solidFill>
            <a:ln w="9525" cap="flat" cmpd="sng" algn="ctr">
              <a:solidFill>
                <a:schemeClr val="accent2">
                  <a:lumMod val="60000"/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60000"/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1.2982797792924375E-3"/>
                  <c:y val="-2.777777777777777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 </a:t>
                    </a:r>
                    <a:fld id="{BA2AAD61-0056-4FCD-BF0B-2CB7C84D647B}" type="VALUE">
                      <a:rPr lang="en-US" smtClean="0"/>
                      <a:pPr/>
                      <a:t>[ЗНАЧЕНИЕ]</a:t>
                    </a:fld>
                    <a:endParaRPr lang="en-US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профиль</c:v>
                </c:pt>
                <c:pt idx="3">
                  <c:v>11 М профиль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1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51771512"/>
        <c:axId val="151771904"/>
        <c:axId val="0"/>
      </c:bar3DChart>
      <c:catAx>
        <c:axId val="151771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771904"/>
        <c:crosses val="autoZero"/>
        <c:auto val="1"/>
        <c:lblAlgn val="ctr"/>
        <c:lblOffset val="100"/>
        <c:noMultiLvlLbl val="0"/>
      </c:catAx>
      <c:valAx>
        <c:axId val="151771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771512"/>
        <c:crosses val="autoZero"/>
        <c:crossBetween val="between"/>
      </c:valAx>
      <c:spPr>
        <a:noFill/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</a:effectLst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0- 26 б ("2")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профиль</c:v>
                </c:pt>
                <c:pt idx="3">
                  <c:v>11 М профиль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1">
                  <c:v>1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27-49 б ("3")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0772476468679E-2"/>
                  <c:y val="-5.5555555555555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профиль</c:v>
                </c:pt>
                <c:pt idx="3">
                  <c:v>11 М профиль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1">
                  <c:v>7</c:v>
                </c:pt>
                <c:pt idx="3">
                  <c:v>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50-67 б ("4")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982797792924375E-2"/>
                  <c:y val="-1.111111111111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профиль</c:v>
                </c:pt>
                <c:pt idx="3">
                  <c:v>11 М профиль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1">
                  <c:v>4</c:v>
                </c:pt>
                <c:pt idx="3">
                  <c:v>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более 68 б ("5")</c:v>
                </c:pt>
              </c:strCache>
            </c:strRef>
          </c:tx>
          <c:spPr>
            <a:solidFill>
              <a:schemeClr val="accent2">
                <a:lumMod val="60000"/>
                <a:alpha val="85000"/>
              </a:schemeClr>
            </a:solidFill>
            <a:ln w="9525" cap="flat" cmpd="sng" algn="ctr">
              <a:solidFill>
                <a:schemeClr val="accent2">
                  <a:lumMod val="60000"/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60000"/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1.2982797792924375E-3"/>
                  <c:y val="-2.777777777777777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 </a:t>
                    </a:r>
                    <a:fld id="{BA2AAD61-0056-4FCD-BF0B-2CB7C84D647B}" type="VALUE">
                      <a:rPr lang="en-US" smtClean="0"/>
                      <a:pPr/>
                      <a:t>[ЗНАЧЕНИЕ]</a:t>
                    </a:fld>
                    <a:endParaRPr lang="en-US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1">
                  <c:v>11 Г профиль</c:v>
                </c:pt>
                <c:pt idx="3">
                  <c:v>11 М профиль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1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54338016"/>
        <c:axId val="154338408"/>
        <c:axId val="0"/>
      </c:bar3DChart>
      <c:catAx>
        <c:axId val="154338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338408"/>
        <c:crosses val="autoZero"/>
        <c:auto val="1"/>
        <c:lblAlgn val="ctr"/>
        <c:lblOffset val="100"/>
        <c:noMultiLvlLbl val="0"/>
      </c:catAx>
      <c:valAx>
        <c:axId val="154338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338016"/>
        <c:crosses val="autoZero"/>
        <c:crossBetween val="between"/>
      </c:valAx>
      <c:spPr>
        <a:noFill/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</a:effectLst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0">
                  <c:v>11 Г профиль 02.10.19</c:v>
                </c:pt>
                <c:pt idx="1">
                  <c:v>11 Г профиль 12.02.20</c:v>
                </c:pt>
                <c:pt idx="2">
                  <c:v>11 М профиль 02.10.19</c:v>
                </c:pt>
                <c:pt idx="3">
                  <c:v>11 М профиль 12.02.20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0-26 б("2")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0772476468679E-2"/>
                  <c:y val="-5.5555555555555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0">
                  <c:v>11 Г профиль 02.10.19</c:v>
                </c:pt>
                <c:pt idx="1">
                  <c:v>11 Г профиль 12.02.20</c:v>
                </c:pt>
                <c:pt idx="2">
                  <c:v>11 М профиль 02.10.19</c:v>
                </c:pt>
                <c:pt idx="3">
                  <c:v>11 М профиль 12.02.20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8</c:v>
                </c:pt>
                <c:pt idx="1">
                  <c:v>1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27-49 б("3")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982797792924375E-2"/>
                  <c:y val="-1.1111111111111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0">
                  <c:v>11 Г профиль 02.10.19</c:v>
                </c:pt>
                <c:pt idx="1">
                  <c:v>11 Г профиль 12.02.20</c:v>
                </c:pt>
                <c:pt idx="2">
                  <c:v>11 М профиль 02.10.19</c:v>
                </c:pt>
                <c:pt idx="3">
                  <c:v>11 М профиль 12.02.20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6</c:v>
                </c:pt>
                <c:pt idx="1">
                  <c:v>7</c:v>
                </c:pt>
                <c:pt idx="2">
                  <c:v>15</c:v>
                </c:pt>
                <c:pt idx="3">
                  <c:v>11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50-67 б("4")</c:v>
                </c:pt>
              </c:strCache>
            </c:strRef>
          </c:tx>
          <c:spPr>
            <a:solidFill>
              <a:schemeClr val="accent2">
                <a:lumMod val="60000"/>
                <a:alpha val="85000"/>
              </a:schemeClr>
            </a:solidFill>
            <a:ln w="9525" cap="flat" cmpd="sng" algn="ctr">
              <a:solidFill>
                <a:schemeClr val="accent2">
                  <a:lumMod val="60000"/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60000"/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1.2982797792924375E-3"/>
                  <c:y val="-2.777777777777777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 </a:t>
                    </a:r>
                    <a:fld id="{BA2AAD61-0056-4FCD-BF0B-2CB7C84D647B}" type="VALUE">
                      <a:rPr lang="en-US" smtClean="0"/>
                      <a:pPr/>
                      <a:t>[ЗНАЧЕНИЕ]</a:t>
                    </a:fld>
                    <a:endParaRPr lang="en-US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0">
                  <c:v>11 Г профиль 02.10.19</c:v>
                </c:pt>
                <c:pt idx="1">
                  <c:v>11 Г профиль 12.02.20</c:v>
                </c:pt>
                <c:pt idx="2">
                  <c:v>11 М профиль 02.10.19</c:v>
                </c:pt>
                <c:pt idx="3">
                  <c:v>11 М профиль 12.02.20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1</c:v>
                </c:pt>
                <c:pt idx="3">
                  <c:v>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более 68 б ("5")2</c:v>
                </c:pt>
              </c:strCache>
            </c:strRef>
          </c:tx>
          <c:spPr>
            <a:solidFill>
              <a:schemeClr val="accent4">
                <a:lumMod val="60000"/>
                <a:alpha val="85000"/>
              </a:schemeClr>
            </a:solidFill>
            <a:ln w="9525" cap="flat" cmpd="sng" algn="ctr">
              <a:solidFill>
                <a:schemeClr val="accent4">
                  <a:lumMod val="60000"/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60000"/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0">
                  <c:v>11 Г профиль 02.10.19</c:v>
                </c:pt>
                <c:pt idx="1">
                  <c:v>11 Г профиль 12.02.20</c:v>
                </c:pt>
                <c:pt idx="2">
                  <c:v>11 М профиль 02.10.19</c:v>
                </c:pt>
                <c:pt idx="3">
                  <c:v>11 М профиль 12.02.20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51772688"/>
        <c:axId val="154337232"/>
        <c:axId val="0"/>
      </c:bar3DChart>
      <c:catAx>
        <c:axId val="15177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337232"/>
        <c:crosses val="autoZero"/>
        <c:auto val="1"/>
        <c:lblAlgn val="ctr"/>
        <c:lblOffset val="100"/>
        <c:noMultiLvlLbl val="0"/>
      </c:catAx>
      <c:valAx>
        <c:axId val="154337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772688"/>
        <c:crosses val="autoZero"/>
        <c:crossBetween val="between"/>
      </c:valAx>
      <c:spPr>
        <a:noFill/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</a:effectLst>
      </c:spPr>
    </c:plotArea>
    <c:legend>
      <c:legendPos val="b"/>
      <c:legendEntry>
        <c:idx val="0"/>
        <c:delete val="1"/>
      </c:legendEntry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BC5DFD-D59C-4A78-9863-7389301FC12B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772CC64-04AB-4F40-B370-C9EC22A15BA9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906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8E289087-3B90-4B7A-B0B3-663DF715D0C0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076F26-008E-40CD-B0DF-FD99CADBA164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и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20A7CE-0912-4C2F-926E-0DDC0C423B66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01BBC6F-1CE0-4655-9B16-DDAF1AD7C72C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8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4A0BB48E-C38A-489F-B21D-27EBF8DA1A52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824002-8F04-447D-8224-40D7ED6840A4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510220-7851-4877-87D8-65579BB1DD91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D1B4D7-E962-4AD5-804D-44BB05D648F1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E49B0F-5FC4-452C-84B9-DC5DB8F7EAF7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19F4E1-C9E2-4C86-91EE-CF98446AD814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rtl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 smtClean="0"/>
              <a:t>Щелкните значок, чтобы добавить фото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C544DC91-F540-462A-9952-3A556B4DB6D1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и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A4F087A6-40E8-4131-BEAB-4F5033CC1517}" type="datetime1">
              <a:rPr lang="ru-RU" smtClean="0"/>
              <a:t>14.02.2020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6180" y="4149080"/>
            <a:ext cx="7307083" cy="1167904"/>
          </a:xfrm>
        </p:spPr>
        <p:txBody>
          <a:bodyPr rtlCol="0"/>
          <a:lstStyle/>
          <a:p>
            <a:pPr rtl="0"/>
            <a:r>
              <a:rPr lang="ru-RU" dirty="0" smtClean="0"/>
              <a:t>                       </a:t>
            </a:r>
            <a:r>
              <a:rPr lang="ru-RU" sz="1800" dirty="0" smtClean="0"/>
              <a:t>Учитель математики </a:t>
            </a:r>
          </a:p>
          <a:p>
            <a:pPr rtl="0"/>
            <a:r>
              <a:rPr lang="ru-RU" sz="1800" dirty="0"/>
              <a:t> </a:t>
            </a:r>
            <a:r>
              <a:rPr lang="ru-RU" sz="1800" dirty="0" smtClean="0"/>
              <a:t>                                        ГБОУ Школа </a:t>
            </a:r>
            <a:r>
              <a:rPr lang="ru-RU" sz="1600" dirty="0" smtClean="0"/>
              <a:t>№ 1987</a:t>
            </a:r>
          </a:p>
          <a:p>
            <a:pPr rtl="0"/>
            <a:r>
              <a:rPr lang="ru-RU" sz="1800" dirty="0"/>
              <a:t> </a:t>
            </a:r>
            <a:r>
              <a:rPr lang="ru-RU" sz="1800" dirty="0" smtClean="0"/>
              <a:t>                                        Шаповалова Е.Д.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8148" y="0"/>
            <a:ext cx="8470677" cy="2706603"/>
          </a:xfrm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/>
          <a:lstStyle/>
          <a:p>
            <a:pPr algn="ctr" rtl="0"/>
            <a:r>
              <a:rPr lang="ru-RU" dirty="0" smtClean="0"/>
              <a:t>Подготовка к ГИА – 2020 на уроках и внеурочное время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028" y="3157321"/>
            <a:ext cx="2304256" cy="215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884" y="188640"/>
            <a:ext cx="10034353" cy="12289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Сравнительный анализ результатов работ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02.10.2019 и</a:t>
            </a:r>
            <a:r>
              <a:rPr lang="ru-RU" sz="2800" dirty="0" smtClean="0"/>
              <a:t> </a:t>
            </a:r>
            <a:r>
              <a:rPr lang="ru-RU" sz="2800" dirty="0" smtClean="0"/>
              <a:t>12.02.2020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ГИА </a:t>
            </a:r>
            <a:r>
              <a:rPr lang="ru-RU" sz="2800" dirty="0" smtClean="0"/>
              <a:t>– 11</a:t>
            </a:r>
            <a:br>
              <a:rPr lang="ru-RU" sz="2800" dirty="0" smtClean="0"/>
            </a:br>
            <a:r>
              <a:rPr lang="ru-RU" sz="2800" dirty="0" smtClean="0"/>
              <a:t>( профильный уровень)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708168"/>
              </p:ext>
            </p:extLst>
          </p:nvPr>
        </p:nvGraphicFramePr>
        <p:xfrm>
          <a:off x="1593436" y="1628800"/>
          <a:ext cx="97821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87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Результаты диагностической работы </a:t>
            </a:r>
            <a:br>
              <a:rPr lang="ru-RU" sz="2800" dirty="0" smtClean="0"/>
            </a:br>
            <a:r>
              <a:rPr lang="ru-RU" sz="2800" dirty="0" smtClean="0"/>
              <a:t>МЦКО от 23.10.2019</a:t>
            </a:r>
            <a:br>
              <a:rPr lang="ru-RU" sz="2800" dirty="0" smtClean="0"/>
            </a:br>
            <a:r>
              <a:rPr lang="ru-RU" sz="2800" dirty="0" smtClean="0"/>
              <a:t>ГИА – 9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1371961"/>
              </p:ext>
            </p:extLst>
          </p:nvPr>
        </p:nvGraphicFramePr>
        <p:xfrm>
          <a:off x="1593436" y="1628800"/>
          <a:ext cx="97821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209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Сравнительный результат «город» – «класс» </a:t>
            </a:r>
            <a:br>
              <a:rPr lang="ru-RU" sz="2800" dirty="0" smtClean="0"/>
            </a:br>
            <a:r>
              <a:rPr lang="ru-RU" sz="2800" dirty="0" smtClean="0"/>
              <a:t>работы МЦКО от 23.10.2019 </a:t>
            </a:r>
            <a:br>
              <a:rPr lang="ru-RU" sz="2800" dirty="0" smtClean="0"/>
            </a:br>
            <a:r>
              <a:rPr lang="ru-RU" sz="2800" dirty="0" smtClean="0"/>
              <a:t>ГИА - 9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7540911"/>
              </p:ext>
            </p:extLst>
          </p:nvPr>
        </p:nvGraphicFramePr>
        <p:xfrm>
          <a:off x="1593436" y="1628800"/>
          <a:ext cx="97821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25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/>
              <a:t>Результаты диагностической работы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МЦКО </a:t>
            </a:r>
            <a:r>
              <a:rPr lang="ru-RU" sz="2800" dirty="0"/>
              <a:t>от </a:t>
            </a:r>
            <a:r>
              <a:rPr lang="ru-RU" sz="2800" dirty="0" smtClean="0"/>
              <a:t>29.02.2020</a:t>
            </a:r>
            <a:br>
              <a:rPr lang="ru-RU" sz="2800" dirty="0" smtClean="0"/>
            </a:br>
            <a:r>
              <a:rPr lang="ru-RU" sz="2800" dirty="0" smtClean="0"/>
              <a:t>ГИА - 9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9719132"/>
              </p:ext>
            </p:extLst>
          </p:nvPr>
        </p:nvGraphicFramePr>
        <p:xfrm>
          <a:off x="1593436" y="1628800"/>
          <a:ext cx="97821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359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Сравнительный результат неудовлетворительных оценок</a:t>
            </a:r>
            <a:br>
              <a:rPr lang="ru-RU" sz="2800" dirty="0" smtClean="0"/>
            </a:br>
            <a:r>
              <a:rPr lang="ru-RU" sz="2800" dirty="0" smtClean="0"/>
              <a:t>работ МЦКО от 23.10.2019 и 12.02.2020</a:t>
            </a:r>
            <a:br>
              <a:rPr lang="ru-RU" sz="2800" dirty="0" smtClean="0"/>
            </a:br>
            <a:r>
              <a:rPr lang="ru-RU" sz="2800" dirty="0" smtClean="0"/>
              <a:t>ГИА - 9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361666"/>
              </p:ext>
            </p:extLst>
          </p:nvPr>
        </p:nvGraphicFramePr>
        <p:xfrm>
          <a:off x="1593436" y="1628800"/>
          <a:ext cx="97821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6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Результаты диагностической работы </a:t>
            </a:r>
            <a:br>
              <a:rPr lang="ru-RU" sz="2800" dirty="0" smtClean="0"/>
            </a:br>
            <a:r>
              <a:rPr lang="ru-RU" sz="2800" dirty="0" smtClean="0"/>
              <a:t>МЦКО от 02.10.2019</a:t>
            </a:r>
            <a:br>
              <a:rPr lang="ru-RU" sz="2800" dirty="0" smtClean="0"/>
            </a:br>
            <a:r>
              <a:rPr lang="ru-RU" sz="2800" dirty="0" smtClean="0"/>
              <a:t>ГИА – 11( базовый уровень)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0701840"/>
              </p:ext>
            </p:extLst>
          </p:nvPr>
        </p:nvGraphicFramePr>
        <p:xfrm>
          <a:off x="1593436" y="1628800"/>
          <a:ext cx="97821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048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Результаты диагностической работы </a:t>
            </a:r>
            <a:br>
              <a:rPr lang="ru-RU" sz="2800" dirty="0" smtClean="0"/>
            </a:br>
            <a:r>
              <a:rPr lang="ru-RU" sz="2800" dirty="0" smtClean="0"/>
              <a:t> от 12.02.2020</a:t>
            </a:r>
            <a:br>
              <a:rPr lang="ru-RU" sz="2800" dirty="0" smtClean="0"/>
            </a:br>
            <a:r>
              <a:rPr lang="ru-RU" sz="2800" dirty="0" smtClean="0"/>
              <a:t>ГИА – 11( базовый уровень)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568154"/>
              </p:ext>
            </p:extLst>
          </p:nvPr>
        </p:nvGraphicFramePr>
        <p:xfrm>
          <a:off x="1593436" y="1628800"/>
          <a:ext cx="97821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333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884" y="188640"/>
            <a:ext cx="10034353" cy="12289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Результаты диагностической работы </a:t>
            </a:r>
            <a:br>
              <a:rPr lang="ru-RU" sz="2800" dirty="0" smtClean="0"/>
            </a:br>
            <a:r>
              <a:rPr lang="ru-RU" sz="2800" dirty="0" smtClean="0"/>
              <a:t>МЦКО от 02.10.2019   ГИА – 11</a:t>
            </a:r>
            <a:br>
              <a:rPr lang="ru-RU" sz="2800" dirty="0" smtClean="0"/>
            </a:br>
            <a:r>
              <a:rPr lang="ru-RU" sz="2800" dirty="0" smtClean="0"/>
              <a:t>( профильный уровень)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8415397"/>
              </p:ext>
            </p:extLst>
          </p:nvPr>
        </p:nvGraphicFramePr>
        <p:xfrm>
          <a:off x="1593436" y="1628800"/>
          <a:ext cx="97821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576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884" y="188640"/>
            <a:ext cx="10034353" cy="12289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Результаты диагностической работы </a:t>
            </a:r>
            <a:br>
              <a:rPr lang="ru-RU" sz="2800" dirty="0" smtClean="0"/>
            </a:br>
            <a:r>
              <a:rPr lang="ru-RU" sz="2800" dirty="0" smtClean="0"/>
              <a:t>МЦКО от 12.02.2020   ГИА – 11</a:t>
            </a:r>
            <a:br>
              <a:rPr lang="ru-RU" sz="2800" dirty="0" smtClean="0"/>
            </a:br>
            <a:r>
              <a:rPr lang="ru-RU" sz="2800" dirty="0" smtClean="0"/>
              <a:t>( профильный уровень)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8050931"/>
              </p:ext>
            </p:extLst>
          </p:nvPr>
        </p:nvGraphicFramePr>
        <p:xfrm>
          <a:off x="1593436" y="1628800"/>
          <a:ext cx="97821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704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Математика 16 х 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9082_TF02787947.potx" id="{3964D7A7-1B85-4031-AAD6-1B50F98CF473}" vid="{CAF00616-F4D4-4454-9A4A-5919532F2D53}"/>
    </a:ext>
  </a:extLst>
</a:theme>
</file>

<file path=ppt/theme/theme2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по математике с числом «Пи» (широкоэкранный формат)</Template>
  <TotalTime>150</TotalTime>
  <Words>72</Words>
  <Application>Microsoft Office PowerPoint</Application>
  <PresentationFormat>Произвольный</PresentationFormat>
  <Paragraphs>22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Euphemia</vt:lpstr>
      <vt:lpstr>Математика 16 х 9</vt:lpstr>
      <vt:lpstr>Подготовка к ГИА – 2020 на уроках и внеурочное время</vt:lpstr>
      <vt:lpstr>Результаты диагностической работы  МЦКО от 23.10.2019 ГИА – 9</vt:lpstr>
      <vt:lpstr>Сравнительный результат «город» – «класс»  работы МЦКО от 23.10.2019  ГИА - 9</vt:lpstr>
      <vt:lpstr>Результаты диагностической работы  МЦКО от 29.02.2020 ГИА - 9</vt:lpstr>
      <vt:lpstr>Сравнительный результат неудовлетворительных оценок работ МЦКО от 23.10.2019 и 12.02.2020 ГИА - 9</vt:lpstr>
      <vt:lpstr>Результаты диагностической работы  МЦКО от 02.10.2019 ГИА – 11( базовый уровень)</vt:lpstr>
      <vt:lpstr>Результаты диагностической работы   от 12.02.2020 ГИА – 11( базовый уровень)</vt:lpstr>
      <vt:lpstr>Результаты диагностической работы  МЦКО от 02.10.2019   ГИА – 11 ( профильный уровень)</vt:lpstr>
      <vt:lpstr>Результаты диагностической работы  МЦКО от 12.02.2020   ГИА – 11 ( профильный уровень)</vt:lpstr>
      <vt:lpstr>Сравнительный анализ результатов работ  02.10.2019 и 12.02.2020    ГИА – 11 ( профильный уровень)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ГИА – 2020 на уроках и внеурочное время</dc:title>
  <dc:creator>Пользователь</dc:creator>
  <cp:lastModifiedBy>Пользователь</cp:lastModifiedBy>
  <cp:revision>21</cp:revision>
  <dcterms:created xsi:type="dcterms:W3CDTF">2020-02-13T18:41:40Z</dcterms:created>
  <dcterms:modified xsi:type="dcterms:W3CDTF">2020-02-13T21:14:51Z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