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6" r:id="rId7"/>
    <p:sldId id="260" r:id="rId8"/>
    <p:sldId id="263" r:id="rId9"/>
    <p:sldId id="262" r:id="rId10"/>
    <p:sldId id="265" r:id="rId11"/>
    <p:sldId id="295" r:id="rId12"/>
    <p:sldId id="288" r:id="rId13"/>
    <p:sldId id="289" r:id="rId14"/>
    <p:sldId id="290" r:id="rId15"/>
    <p:sldId id="291" r:id="rId16"/>
    <p:sldId id="292" r:id="rId17"/>
    <p:sldId id="293" r:id="rId18"/>
    <p:sldId id="299" r:id="rId19"/>
    <p:sldId id="273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64" r:id="rId30"/>
    <p:sldId id="267" r:id="rId31"/>
    <p:sldId id="297" r:id="rId32"/>
    <p:sldId id="269" r:id="rId33"/>
    <p:sldId id="286" r:id="rId34"/>
    <p:sldId id="268" r:id="rId35"/>
    <p:sldId id="270" r:id="rId36"/>
    <p:sldId id="271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0786"/>
    <a:srgbClr val="19027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over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95828" cy="18629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2690" y="642918"/>
            <a:ext cx="6858048" cy="114300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rgbClr val="6699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69900"/>
                </a:solidFill>
              </a:defRPr>
            </a:lvl1pPr>
          </a:lstStyle>
          <a:p>
            <a:fld id="{95A4A913-B376-41AE-A8FE-9F0972E7FB8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1472712" y="2000251"/>
            <a:ext cx="6858000" cy="4143375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142984"/>
            <a:ext cx="8458200" cy="221457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«Целевые ориентиры как основание преемственности дошкольного образования и начального общего образования в рамках ФГОС"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sadik\Desktop\1912201522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286124"/>
            <a:ext cx="4824413" cy="2879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sadik\Desktop\preemstvennosty_po_fgos_do_i_noo_-_tema_vytupleniya_na_mo_pedagogov-psihologov_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982" y="428604"/>
            <a:ext cx="8441710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9" name="Oval 37"/>
          <p:cNvSpPr>
            <a:spLocks noChangeArrowheads="1"/>
          </p:cNvSpPr>
          <p:nvPr/>
        </p:nvSpPr>
        <p:spPr bwMode="auto">
          <a:xfrm rot="10800000" flipV="1">
            <a:off x="4060678" y="413759"/>
            <a:ext cx="1525363" cy="2161309"/>
          </a:xfrm>
          <a:prstGeom prst="ellipse">
            <a:avLst/>
          </a:prstGeom>
          <a:solidFill>
            <a:srgbClr val="F79646"/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ru-RU" alt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Здоровье</a:t>
            </a:r>
          </a:p>
          <a:p>
            <a:pPr algn="ctr">
              <a:defRPr/>
            </a:pPr>
            <a:r>
              <a:rPr lang="ru-RU" alt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и</a:t>
            </a:r>
          </a:p>
          <a:p>
            <a:pPr algn="ctr">
              <a:defRPr/>
            </a:pPr>
            <a:r>
              <a:rPr lang="ru-RU" alt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физическое</a:t>
            </a:r>
          </a:p>
          <a:p>
            <a:pPr algn="ctr">
              <a:defRPr/>
            </a:pPr>
            <a:r>
              <a:rPr lang="ru-RU" alt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развитие</a:t>
            </a:r>
            <a:endParaRPr lang="ru-RU" altLang="ru-RU" sz="14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199" name="Oval 6"/>
          <p:cNvSpPr>
            <a:spLocks noChangeArrowheads="1"/>
          </p:cNvSpPr>
          <p:nvPr/>
        </p:nvSpPr>
        <p:spPr bwMode="auto">
          <a:xfrm rot="2420989">
            <a:off x="1586083" y="1200144"/>
            <a:ext cx="2578100" cy="1621008"/>
          </a:xfrm>
          <a:prstGeom prst="ellipse">
            <a:avLst/>
          </a:prstGeom>
          <a:solidFill>
            <a:srgbClr val="FF0000">
              <a:alpha val="45097"/>
            </a:srgb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ru-RU" alt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Мотивационная</a:t>
            </a:r>
          </a:p>
          <a:p>
            <a:pPr>
              <a:defRPr/>
            </a:pPr>
            <a:r>
              <a:rPr lang="ru-RU" altLang="ru-RU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готовность</a:t>
            </a:r>
          </a:p>
        </p:txBody>
      </p:sp>
      <p:sp>
        <p:nvSpPr>
          <p:cNvPr id="8200" name="Rectangle 12"/>
          <p:cNvSpPr>
            <a:spLocks noChangeArrowheads="1"/>
          </p:cNvSpPr>
          <p:nvPr/>
        </p:nvSpPr>
        <p:spPr bwMode="auto">
          <a:xfrm>
            <a:off x="1774825" y="146050"/>
            <a:ext cx="41275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3943350" algn="l"/>
              </a:tabLst>
            </a:pPr>
            <a:r>
              <a:rPr lang="ru-RU" altLang="ru-RU" sz="1100">
                <a:cs typeface="Times New Roman" pitchFamily="18" charset="0"/>
              </a:rPr>
              <a:t>	</a:t>
            </a:r>
            <a:endParaRPr lang="ru-RU" altLang="ru-RU" sz="1100"/>
          </a:p>
          <a:p>
            <a:pPr>
              <a:tabLst>
                <a:tab pos="3943350" algn="l"/>
              </a:tabLst>
            </a:pPr>
            <a:endParaRPr lang="ru-RU" altLang="ru-RU"/>
          </a:p>
        </p:txBody>
      </p:sp>
      <p:sp>
        <p:nvSpPr>
          <p:cNvPr id="8202" name="Oval 26"/>
          <p:cNvSpPr>
            <a:spLocks noChangeArrowheads="1"/>
          </p:cNvSpPr>
          <p:nvPr/>
        </p:nvSpPr>
        <p:spPr bwMode="auto">
          <a:xfrm rot="299625">
            <a:off x="978152" y="2917517"/>
            <a:ext cx="2570429" cy="1542644"/>
          </a:xfrm>
          <a:prstGeom prst="ellipse">
            <a:avLst/>
          </a:prstGeom>
          <a:solidFill>
            <a:srgbClr val="7030A0"/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ru-RU" altLang="ru-RU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 нравственное</a:t>
            </a:r>
          </a:p>
          <a:p>
            <a:pPr algn="ctr">
              <a:defRPr/>
            </a:pPr>
            <a:r>
              <a:rPr lang="ru-RU" altLang="ru-RU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</p:txBody>
      </p:sp>
      <p:sp>
        <p:nvSpPr>
          <p:cNvPr id="8217" name="Oval 25"/>
          <p:cNvSpPr>
            <a:spLocks noChangeArrowheads="1"/>
          </p:cNvSpPr>
          <p:nvPr/>
        </p:nvSpPr>
        <p:spPr bwMode="auto">
          <a:xfrm rot="18037086">
            <a:off x="2186494" y="4485346"/>
            <a:ext cx="2733675" cy="1703301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>
              <a:defRPr/>
            </a:pPr>
            <a:r>
              <a:rPr lang="ru-RU" altLang="ru-RU" sz="1100" dirty="0">
                <a:cs typeface="Times New Roman" panose="02020603050405020304" pitchFamily="18" charset="0"/>
              </a:rPr>
              <a:t>        </a:t>
            </a:r>
            <a:endParaRPr lang="ru-RU" altLang="ru-RU" sz="11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ru-RU" altLang="ru-RU" sz="14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Обученность</a:t>
            </a:r>
            <a:r>
              <a:rPr lang="ru-RU" altLang="ru-RU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на уровне</a:t>
            </a:r>
          </a:p>
          <a:p>
            <a:pPr algn="ctr">
              <a:defRPr/>
            </a:pPr>
            <a:r>
              <a:rPr lang="ru-RU" altLang="ru-RU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</a:t>
            </a:r>
          </a:p>
        </p:txBody>
      </p:sp>
      <p:sp>
        <p:nvSpPr>
          <p:cNvPr id="8204" name="Oval 24"/>
          <p:cNvSpPr>
            <a:spLocks noChangeArrowheads="1"/>
          </p:cNvSpPr>
          <p:nvPr/>
        </p:nvSpPr>
        <p:spPr bwMode="auto">
          <a:xfrm rot="3373216">
            <a:off x="4728160" y="4583296"/>
            <a:ext cx="2578100" cy="1694734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ru-RU" alt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                   эстетическое           развитие</a:t>
            </a:r>
          </a:p>
        </p:txBody>
      </p:sp>
      <p:sp>
        <p:nvSpPr>
          <p:cNvPr id="8205" name="Oval 23"/>
          <p:cNvSpPr>
            <a:spLocks noChangeArrowheads="1"/>
          </p:cNvSpPr>
          <p:nvPr/>
        </p:nvSpPr>
        <p:spPr bwMode="auto">
          <a:xfrm rot="378268">
            <a:off x="5837644" y="3141934"/>
            <a:ext cx="2769733" cy="13970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ru-RU" altLang="ru-RU" sz="1400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endParaRPr lang="ru-RU" altLang="ru-RU" sz="14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психических</a:t>
            </a:r>
          </a:p>
          <a:p>
            <a:pPr algn="ctr">
              <a:defRPr/>
            </a:pPr>
            <a:r>
              <a:rPr lang="ru-RU" alt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процессов</a:t>
            </a:r>
          </a:p>
        </p:txBody>
      </p:sp>
      <p:sp>
        <p:nvSpPr>
          <p:cNvPr id="8206" name="Oval 22"/>
          <p:cNvSpPr>
            <a:spLocks noChangeArrowheads="1"/>
          </p:cNvSpPr>
          <p:nvPr/>
        </p:nvSpPr>
        <p:spPr bwMode="auto">
          <a:xfrm rot="19467378">
            <a:off x="5426544" y="1482752"/>
            <a:ext cx="2622568" cy="1343025"/>
          </a:xfrm>
          <a:prstGeom prst="ellipse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ctr">
              <a:defRPr/>
            </a:pPr>
            <a:r>
              <a:rPr lang="ru-RU" alt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</a:t>
            </a:r>
          </a:p>
          <a:p>
            <a:pPr algn="ctr">
              <a:defRPr/>
            </a:pPr>
            <a:r>
              <a:rPr lang="ru-RU" alt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компетентность</a:t>
            </a:r>
          </a:p>
        </p:txBody>
      </p:sp>
      <p:sp>
        <p:nvSpPr>
          <p:cNvPr id="8216" name="Oval 20"/>
          <p:cNvSpPr>
            <a:spLocks noChangeArrowheads="1"/>
          </p:cNvSpPr>
          <p:nvPr/>
        </p:nvSpPr>
        <p:spPr bwMode="auto">
          <a:xfrm>
            <a:off x="3219450" y="2190750"/>
            <a:ext cx="3067050" cy="2543175"/>
          </a:xfrm>
          <a:prstGeom prst="ellipse">
            <a:avLst/>
          </a:prstGeom>
          <a:solidFill>
            <a:srgbClr val="FFFF66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altLang="ru-RU" sz="2000">
                <a:solidFill>
                  <a:srgbClr val="0070C0"/>
                </a:solidFill>
                <a:latin typeface="Century Schoolbook" pitchFamily="18" charset="0"/>
                <a:ea typeface="Times New Roman" pitchFamily="18" charset="0"/>
                <a:cs typeface="Century Schoolbook" pitchFamily="18" charset="0"/>
              </a:rPr>
              <a:t>Портрет</a:t>
            </a:r>
          </a:p>
          <a:p>
            <a:pPr algn="ctr"/>
            <a:r>
              <a:rPr lang="ru-RU" altLang="ru-RU" sz="2000" b="1">
                <a:solidFill>
                  <a:srgbClr val="0070C0"/>
                </a:solidFill>
                <a:latin typeface="Century Schoolbook" pitchFamily="18" charset="0"/>
                <a:ea typeface="Times New Roman" pitchFamily="18" charset="0"/>
                <a:cs typeface="Century Schoolbook" pitchFamily="18" charset="0"/>
              </a:rPr>
              <a:t>будущего первоклассника</a:t>
            </a:r>
            <a:endParaRPr lang="ru-RU" altLang="ru-RU" sz="2000" b="1">
              <a:solidFill>
                <a:srgbClr val="0070C0"/>
              </a:solidFill>
              <a:ea typeface="Times New Roman" pitchFamily="18" charset="0"/>
              <a:cs typeface="Century Schoolbook" pitchFamily="18" charset="0"/>
            </a:endParaRPr>
          </a:p>
        </p:txBody>
      </p:sp>
      <p:sp>
        <p:nvSpPr>
          <p:cNvPr id="2" name="Rectangle 27"/>
          <p:cNvSpPr>
            <a:spLocks noChangeArrowheads="1"/>
          </p:cNvSpPr>
          <p:nvPr/>
        </p:nvSpPr>
        <p:spPr bwMode="auto">
          <a:xfrm>
            <a:off x="1774825" y="30163"/>
            <a:ext cx="41275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3943350" algn="l"/>
              </a:tabLst>
            </a:pPr>
            <a:r>
              <a:rPr lang="ru-RU" altLang="ru-RU" sz="1100">
                <a:cs typeface="Times New Roman" pitchFamily="18" charset="0"/>
              </a:rPr>
              <a:t>	</a:t>
            </a:r>
            <a:endParaRPr lang="ru-RU" altLang="ru-RU" sz="1100"/>
          </a:p>
          <a:p>
            <a:pPr>
              <a:tabLst>
                <a:tab pos="3943350" algn="l"/>
              </a:tabLst>
            </a:pPr>
            <a:endParaRPr lang="ru-RU" alt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454025" y="3041650"/>
            <a:ext cx="8235950" cy="17907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5D7FF"/>
              </a:gs>
              <a:gs pos="50000">
                <a:srgbClr val="FFFFA5"/>
              </a:gs>
              <a:gs pos="100000">
                <a:srgbClr val="95D7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000">
                <a:latin typeface="Arial Narrow" pitchFamily="34" charset="0"/>
              </a:rPr>
              <a:t>  </a:t>
            </a:r>
            <a:r>
              <a:rPr lang="ru-RU" sz="2000">
                <a:latin typeface="Arial Narrow" pitchFamily="34" charset="0"/>
              </a:rPr>
              <a:t>ориентацию содержания образования на стимулирование и поддержку эмоционального, духовно-нравственного и интеллектуального развития и саморазвития ребенка, на создание условий для проявления самостоятельности, инициативности, творческих способностей ребенка в различных видах деятельности</a:t>
            </a: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990600" y="-76200"/>
            <a:ext cx="7162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Arial Narrow" pitchFamily="34" charset="0"/>
              </a:rPr>
              <a:t>Принципы отбора содержания</a:t>
            </a:r>
            <a:r>
              <a:rPr lang="ru-RU" sz="2000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Arial Narrow" pitchFamily="34" charset="0"/>
              </a:rPr>
              <a:t>непрерывного образования,</a:t>
            </a:r>
            <a:r>
              <a:rPr lang="ru-RU" sz="2000" dirty="0">
                <a:latin typeface="Arial Narrow" pitchFamily="34" charset="0"/>
              </a:rPr>
              <a:t> </a:t>
            </a:r>
            <a:endParaRPr lang="ru-RU" dirty="0"/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430213" y="4943475"/>
            <a:ext cx="8283575" cy="145415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5D7FF"/>
              </a:gs>
              <a:gs pos="50000">
                <a:srgbClr val="FFFFA5"/>
              </a:gs>
              <a:gs pos="100000">
                <a:srgbClr val="95D7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000">
                <a:latin typeface="Arial Narrow" pitchFamily="34" charset="0"/>
              </a:rPr>
              <a:t>  </a:t>
            </a:r>
            <a:r>
              <a:rPr lang="ru-RU" sz="2000">
                <a:latin typeface="Arial Narrow" pitchFamily="34" charset="0"/>
              </a:rPr>
              <a:t>на накопление знаний и формирование навыков решения предметных задач, при этом усвоенные детьми знания, умения и навыки рассматриваются как средства для детского развития, а не самоцель дошкольного и начального образования</a:t>
            </a:r>
            <a:endParaRPr lang="ru-RU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574675" y="900113"/>
            <a:ext cx="7994650" cy="1614487"/>
            <a:chOff x="362" y="480"/>
            <a:chExt cx="5036" cy="1017"/>
          </a:xfrm>
        </p:grpSpPr>
        <p:sp>
          <p:nvSpPr>
            <p:cNvPr id="11276" name="AutoShape 8"/>
            <p:cNvSpPr>
              <a:spLocks noChangeArrowheads="1"/>
            </p:cNvSpPr>
            <p:nvPr/>
          </p:nvSpPr>
          <p:spPr bwMode="auto">
            <a:xfrm>
              <a:off x="362" y="480"/>
              <a:ext cx="5036" cy="48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EBFA"/>
                </a:gs>
                <a:gs pos="30000">
                  <a:srgbClr val="C4D6EB"/>
                </a:gs>
                <a:gs pos="60001">
                  <a:srgbClr val="85C2FF"/>
                </a:gs>
                <a:gs pos="100000">
                  <a:srgbClr val="5E9E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Arial Narrow" pitchFamily="34" charset="0"/>
                </a:rPr>
                <a:t>реализация которых направлена на развитие самостоятельной, творчески мыслящей личности:</a:t>
              </a:r>
            </a:p>
          </p:txBody>
        </p:sp>
        <p:sp>
          <p:nvSpPr>
            <p:cNvPr id="11277" name="AutoShape 9"/>
            <p:cNvSpPr>
              <a:spLocks noChangeArrowheads="1"/>
            </p:cNvSpPr>
            <p:nvPr/>
          </p:nvSpPr>
          <p:spPr bwMode="auto">
            <a:xfrm flipV="1">
              <a:off x="2136" y="921"/>
              <a:ext cx="1488" cy="576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1752600" y="1676400"/>
            <a:ext cx="4237038" cy="1295400"/>
            <a:chOff x="1104" y="1056"/>
            <a:chExt cx="2669" cy="816"/>
          </a:xfrm>
        </p:grpSpPr>
        <p:sp>
          <p:nvSpPr>
            <p:cNvPr id="11274" name="AutoShape 6"/>
            <p:cNvSpPr>
              <a:spLocks noChangeArrowheads="1"/>
            </p:cNvSpPr>
            <p:nvPr/>
          </p:nvSpPr>
          <p:spPr bwMode="auto">
            <a:xfrm>
              <a:off x="1986" y="1200"/>
              <a:ext cx="1787" cy="526"/>
            </a:xfrm>
            <a:prstGeom prst="roundRect">
              <a:avLst>
                <a:gd name="adj" fmla="val 16667"/>
              </a:avLst>
            </a:prstGeom>
            <a:solidFill>
              <a:schemeClr val="bg1">
                <a:alpha val="50195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u="sng">
                  <a:solidFill>
                    <a:schemeClr val="accent2"/>
                  </a:solidFill>
                  <a:latin typeface="Arial Narrow" pitchFamily="34" charset="0"/>
                </a:rPr>
                <a:t>Принцип развития</a:t>
              </a:r>
              <a:r>
                <a:rPr lang="ru-RU" sz="2000">
                  <a:latin typeface="Arial Narrow" pitchFamily="34" charset="0"/>
                </a:rPr>
                <a:t> </a:t>
              </a:r>
              <a:r>
                <a:rPr lang="ru-RU" sz="2000" b="1">
                  <a:latin typeface="Arial Narrow" pitchFamily="34" charset="0"/>
                </a:rPr>
                <a:t>предполагает </a:t>
              </a:r>
            </a:p>
          </p:txBody>
        </p:sp>
        <p:sp>
          <p:nvSpPr>
            <p:cNvPr id="11275" name="Oval 18" descr="C:\WIN98SE\Рабочий стол\Чиндилова\подсолнух.jpg"/>
            <p:cNvSpPr>
              <a:spLocks noChangeArrowheads="1"/>
            </p:cNvSpPr>
            <p:nvPr/>
          </p:nvSpPr>
          <p:spPr bwMode="auto">
            <a:xfrm>
              <a:off x="1104" y="1056"/>
              <a:ext cx="816" cy="816"/>
            </a:xfrm>
            <a:prstGeom prst="ellipse">
              <a:avLst/>
            </a:prstGeom>
            <a:blipFill dpi="0" rotWithShape="0">
              <a:blip r:embed="rId2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 autoUpdateAnimBg="0"/>
      <p:bldP spid="10245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1026"/>
          <p:cNvSpPr>
            <a:spLocks noChangeArrowheads="1"/>
          </p:cNvSpPr>
          <p:nvPr/>
        </p:nvSpPr>
        <p:spPr bwMode="auto">
          <a:xfrm>
            <a:off x="454025" y="1752600"/>
            <a:ext cx="8235950" cy="1736646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5D7FF"/>
              </a:gs>
              <a:gs pos="50000">
                <a:srgbClr val="FFFFA5"/>
              </a:gs>
              <a:gs pos="100000">
                <a:srgbClr val="95D7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400" dirty="0">
                <a:latin typeface="Arial Narrow" pitchFamily="34" charset="0"/>
              </a:rPr>
              <a:t>    </a:t>
            </a:r>
            <a:r>
              <a:rPr lang="ru-RU" sz="2400" dirty="0">
                <a:latin typeface="Arial Narrow" pitchFamily="34" charset="0"/>
              </a:rPr>
              <a:t>усиление гуманитарной направленности предметов </a:t>
            </a:r>
            <a:r>
              <a:rPr lang="ru-RU" sz="2400" dirty="0" err="1">
                <a:latin typeface="Arial Narrow" pitchFamily="34" charset="0"/>
              </a:rPr>
              <a:t>естественно-научного</a:t>
            </a:r>
            <a:r>
              <a:rPr lang="ru-RU" sz="2400" dirty="0">
                <a:latin typeface="Arial Narrow" pitchFamily="34" charset="0"/>
              </a:rPr>
              <a:t> и математического циклов и влияния всех учебных предметов на эмоциональное и социально-личностное развитие ребенка </a:t>
            </a:r>
          </a:p>
        </p:txBody>
      </p:sp>
      <p:sp>
        <p:nvSpPr>
          <p:cNvPr id="40964" name="AutoShape 1028"/>
          <p:cNvSpPr>
            <a:spLocks noChangeArrowheads="1"/>
          </p:cNvSpPr>
          <p:nvPr/>
        </p:nvSpPr>
        <p:spPr bwMode="auto">
          <a:xfrm>
            <a:off x="500034" y="3929066"/>
            <a:ext cx="8213754" cy="105560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5D7FF"/>
              </a:gs>
              <a:gs pos="50000">
                <a:srgbClr val="FFFFA5"/>
              </a:gs>
              <a:gs pos="100000">
                <a:srgbClr val="95D7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800" dirty="0">
                <a:latin typeface="Arial Narrow" pitchFamily="34" charset="0"/>
              </a:rPr>
              <a:t>    </a:t>
            </a:r>
            <a:r>
              <a:rPr lang="ru-RU" sz="2800" dirty="0">
                <a:latin typeface="Arial Narrow" pitchFamily="34" charset="0"/>
              </a:rPr>
              <a:t>придание особого значения предметам гуманитарного и художественно-эстетического цикла </a:t>
            </a:r>
          </a:p>
        </p:txBody>
      </p:sp>
      <p:sp>
        <p:nvSpPr>
          <p:cNvPr id="40974" name="AutoShape 1038"/>
          <p:cNvSpPr>
            <a:spLocks noChangeArrowheads="1"/>
          </p:cNvSpPr>
          <p:nvPr/>
        </p:nvSpPr>
        <p:spPr bwMode="auto">
          <a:xfrm>
            <a:off x="500034" y="5357826"/>
            <a:ext cx="8186766" cy="983694"/>
          </a:xfrm>
          <a:prstGeom prst="roundRect">
            <a:avLst>
              <a:gd name="adj" fmla="val 27717"/>
            </a:avLst>
          </a:prstGeom>
          <a:gradFill rotWithShape="0">
            <a:gsLst>
              <a:gs pos="0">
                <a:srgbClr val="95D7FF"/>
              </a:gs>
              <a:gs pos="50000">
                <a:srgbClr val="FFFFA5"/>
              </a:gs>
              <a:gs pos="100000">
                <a:srgbClr val="95D7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400" dirty="0">
                <a:latin typeface="Arial Narrow" pitchFamily="34" charset="0"/>
              </a:rPr>
              <a:t>    </a:t>
            </a:r>
            <a:r>
              <a:rPr lang="ru-RU" sz="2400" dirty="0">
                <a:latin typeface="Arial Narrow" pitchFamily="34" charset="0"/>
              </a:rPr>
              <a:t>увеличение доли разнообразной творческой деятельности детей</a:t>
            </a:r>
          </a:p>
        </p:txBody>
      </p:sp>
      <p:sp>
        <p:nvSpPr>
          <p:cNvPr id="12293" name="Rectangle 1044"/>
          <p:cNvSpPr>
            <a:spLocks noChangeArrowheads="1"/>
          </p:cNvSpPr>
          <p:nvPr/>
        </p:nvSpPr>
        <p:spPr bwMode="auto">
          <a:xfrm>
            <a:off x="-574675" y="2846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grpSp>
        <p:nvGrpSpPr>
          <p:cNvPr id="2" name="Group 1057"/>
          <p:cNvGrpSpPr>
            <a:grpSpLocks/>
          </p:cNvGrpSpPr>
          <p:nvPr/>
        </p:nvGrpSpPr>
        <p:grpSpPr bwMode="auto">
          <a:xfrm>
            <a:off x="1851025" y="152400"/>
            <a:ext cx="5527676" cy="1295400"/>
            <a:chOff x="672" y="96"/>
            <a:chExt cx="3482" cy="816"/>
          </a:xfrm>
        </p:grpSpPr>
        <p:sp>
          <p:nvSpPr>
            <p:cNvPr id="12302" name="AutoShape 1032"/>
            <p:cNvSpPr>
              <a:spLocks noChangeArrowheads="1"/>
            </p:cNvSpPr>
            <p:nvPr/>
          </p:nvSpPr>
          <p:spPr bwMode="auto">
            <a:xfrm>
              <a:off x="1711" y="315"/>
              <a:ext cx="2443" cy="57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u="sng" dirty="0">
                  <a:latin typeface="Arial Narrow" pitchFamily="34" charset="0"/>
                </a:rPr>
                <a:t>Принцип </a:t>
              </a:r>
              <a:r>
                <a:rPr lang="ru-RU" sz="2400" u="sng" dirty="0" err="1">
                  <a:latin typeface="Arial Narrow" pitchFamily="34" charset="0"/>
                </a:rPr>
                <a:t>гуманитаризации</a:t>
              </a:r>
              <a:r>
                <a:rPr lang="ru-RU" sz="2400" dirty="0">
                  <a:latin typeface="Arial Narrow" pitchFamily="34" charset="0"/>
                </a:rPr>
                <a:t> рассматривается как </a:t>
              </a:r>
            </a:p>
          </p:txBody>
        </p:sp>
        <p:sp>
          <p:nvSpPr>
            <p:cNvPr id="12303" name="Oval 1056" descr="C:\WIN98SE\Рабочий стол\Чиндилова\подсолнух.jpg"/>
            <p:cNvSpPr>
              <a:spLocks noChangeArrowheads="1"/>
            </p:cNvSpPr>
            <p:nvPr/>
          </p:nvSpPr>
          <p:spPr bwMode="auto">
            <a:xfrm>
              <a:off x="672" y="96"/>
              <a:ext cx="816" cy="816"/>
            </a:xfrm>
            <a:prstGeom prst="ellipse">
              <a:avLst/>
            </a:prstGeom>
            <a:blipFill dpi="0" rotWithShape="0">
              <a:blip r:embed="rId2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nimBg="1" autoUpdateAnimBg="0"/>
      <p:bldP spid="40964" grpId="0" animBg="1" autoUpdateAnimBg="0"/>
      <p:bldP spid="40974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ChangeArrowheads="1"/>
          </p:cNvSpPr>
          <p:nvPr/>
        </p:nvSpPr>
        <p:spPr bwMode="auto">
          <a:xfrm>
            <a:off x="420688" y="1524000"/>
            <a:ext cx="8302625" cy="2553891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5D7FF"/>
              </a:gs>
              <a:gs pos="50000">
                <a:srgbClr val="FFFFA5"/>
              </a:gs>
              <a:gs pos="100000">
                <a:srgbClr val="95D7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000" dirty="0">
                <a:latin typeface="Arial Narrow" pitchFamily="34" charset="0"/>
              </a:rPr>
              <a:t>    </a:t>
            </a:r>
            <a:r>
              <a:rPr lang="ru-RU" sz="2400" dirty="0">
                <a:latin typeface="Arial Narrow" pitchFamily="34" charset="0"/>
              </a:rPr>
              <a:t>создание образовательных программ, которые помогут ребенку удерживать и воссоздавать целостность картины мира, обеспечат осознание им разнообразных связей между его объектами и явлениями, формируют умения увидеть с разных сторон один и тот же предмет (например, «Начальная школа XXI века», «Школа 2000 – Школа 2100»);</a:t>
            </a:r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500034" y="4643446"/>
            <a:ext cx="8213754" cy="132802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5D7FF"/>
              </a:gs>
              <a:gs pos="50000">
                <a:srgbClr val="FFFFA5"/>
              </a:gs>
              <a:gs pos="100000">
                <a:srgbClr val="95D7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400" dirty="0">
                <a:latin typeface="Arial Narrow" pitchFamily="34" charset="0"/>
              </a:rPr>
              <a:t>    </a:t>
            </a:r>
            <a:r>
              <a:rPr lang="ru-RU" sz="2400" dirty="0">
                <a:latin typeface="Arial Narrow" pitchFamily="34" charset="0"/>
              </a:rPr>
              <a:t>создание интегрированных курсов (например, «Синтез искусств» в УМК «Школа 2000 – Школа 2100»), обеспечивающих формирование у ребёнка целостной картины мира.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193800" y="152400"/>
            <a:ext cx="6756400" cy="1295400"/>
            <a:chOff x="1166" y="96"/>
            <a:chExt cx="4256" cy="816"/>
          </a:xfrm>
        </p:grpSpPr>
        <p:sp>
          <p:nvSpPr>
            <p:cNvPr id="13324" name="AutoShape 16"/>
            <p:cNvSpPr>
              <a:spLocks noChangeArrowheads="1"/>
            </p:cNvSpPr>
            <p:nvPr/>
          </p:nvSpPr>
          <p:spPr bwMode="auto">
            <a:xfrm>
              <a:off x="2156" y="240"/>
              <a:ext cx="3266" cy="66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u="sng" dirty="0">
                  <a:latin typeface="Arial Narrow" pitchFamily="34" charset="0"/>
                </a:rPr>
                <a:t>Принцип целостности образа мира</a:t>
              </a:r>
              <a:r>
                <a:rPr lang="ru-RU" sz="2800" dirty="0">
                  <a:latin typeface="Arial Narrow" pitchFamily="34" charset="0"/>
                </a:rPr>
                <a:t> предполагает</a:t>
              </a:r>
            </a:p>
          </p:txBody>
        </p:sp>
        <p:sp>
          <p:nvSpPr>
            <p:cNvPr id="13325" name="Oval 17" descr="C:\WIN98SE\Рабочий стол\Чиндилова\подсолнух.jpg"/>
            <p:cNvSpPr>
              <a:spLocks noChangeArrowheads="1"/>
            </p:cNvSpPr>
            <p:nvPr/>
          </p:nvSpPr>
          <p:spPr bwMode="auto">
            <a:xfrm>
              <a:off x="1166" y="96"/>
              <a:ext cx="816" cy="816"/>
            </a:xfrm>
            <a:prstGeom prst="ellipse">
              <a:avLst/>
            </a:prstGeom>
            <a:blipFill dpi="0" rotWithShape="0">
              <a:blip r:embed="rId2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nimBg="1" autoUpdateAnimBg="0"/>
      <p:bldP spid="41987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4098"/>
          <p:cNvSpPr>
            <a:spLocks noChangeArrowheads="1"/>
          </p:cNvSpPr>
          <p:nvPr/>
        </p:nvSpPr>
        <p:spPr bwMode="auto">
          <a:xfrm>
            <a:off x="420688" y="1447800"/>
            <a:ext cx="8302625" cy="1736646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5D7FF"/>
              </a:gs>
              <a:gs pos="50000">
                <a:srgbClr val="FFFFA5"/>
              </a:gs>
              <a:gs pos="100000">
                <a:srgbClr val="95D7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000" dirty="0">
                <a:latin typeface="Arial Narrow" pitchFamily="34" charset="0"/>
              </a:rPr>
              <a:t>  </a:t>
            </a:r>
            <a:r>
              <a:rPr lang="en-US" sz="2000" dirty="0" smtClean="0">
                <a:latin typeface="Arial Narrow" pitchFamily="34" charset="0"/>
              </a:rPr>
              <a:t>  </a:t>
            </a:r>
            <a:r>
              <a:rPr lang="ru-RU" sz="2400" dirty="0">
                <a:latin typeface="Arial Narrow" pitchFamily="34" charset="0"/>
              </a:rPr>
              <a:t>создание условий для наиболее полного (с учетом возраста) ознакомления с достижениями и развитием культуры современного общества и формирование разнообразных познавательных </a:t>
            </a:r>
            <a:r>
              <a:rPr lang="ru-RU" sz="2400" dirty="0" smtClean="0">
                <a:latin typeface="Arial Narrow" pitchFamily="34" charset="0"/>
              </a:rPr>
              <a:t>интересов</a:t>
            </a:r>
            <a:endParaRPr lang="ru-RU" sz="2400" dirty="0">
              <a:latin typeface="Arial Narrow" pitchFamily="34" charset="0"/>
            </a:endParaRPr>
          </a:p>
        </p:txBody>
      </p:sp>
      <p:sp>
        <p:nvSpPr>
          <p:cNvPr id="43011" name="AutoShape 4099"/>
          <p:cNvSpPr>
            <a:spLocks noChangeArrowheads="1"/>
          </p:cNvSpPr>
          <p:nvPr/>
        </p:nvSpPr>
        <p:spPr bwMode="auto">
          <a:xfrm>
            <a:off x="428596" y="4214818"/>
            <a:ext cx="8285192" cy="135732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5D7FF"/>
              </a:gs>
              <a:gs pos="50000">
                <a:srgbClr val="FFFFA5"/>
              </a:gs>
              <a:gs pos="100000">
                <a:srgbClr val="95D7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000" dirty="0">
                <a:latin typeface="Arial Narrow" pitchFamily="34" charset="0"/>
              </a:rPr>
              <a:t>    </a:t>
            </a:r>
            <a:r>
              <a:rPr lang="ru-RU" sz="2400" dirty="0">
                <a:latin typeface="Arial Narrow" pitchFamily="34" charset="0"/>
              </a:rPr>
              <a:t>наполнение регионального компонента таким содержанием, которое будет дополнять, углублять, расширять федеральный компонент</a:t>
            </a:r>
          </a:p>
        </p:txBody>
      </p:sp>
      <p:sp>
        <p:nvSpPr>
          <p:cNvPr id="14340" name="Rectangle 4100"/>
          <p:cNvSpPr>
            <a:spLocks noChangeArrowheads="1"/>
          </p:cNvSpPr>
          <p:nvPr/>
        </p:nvSpPr>
        <p:spPr bwMode="auto">
          <a:xfrm>
            <a:off x="-571500" y="1771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4341" name="Rectangle 4101"/>
          <p:cNvSpPr>
            <a:spLocks noChangeArrowheads="1"/>
          </p:cNvSpPr>
          <p:nvPr/>
        </p:nvSpPr>
        <p:spPr bwMode="auto">
          <a:xfrm>
            <a:off x="-574675" y="2846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grpSp>
        <p:nvGrpSpPr>
          <p:cNvPr id="2" name="Group 4114"/>
          <p:cNvGrpSpPr>
            <a:grpSpLocks/>
          </p:cNvGrpSpPr>
          <p:nvPr/>
        </p:nvGrpSpPr>
        <p:grpSpPr bwMode="auto">
          <a:xfrm>
            <a:off x="1142976" y="0"/>
            <a:ext cx="6756400" cy="1295400"/>
            <a:chOff x="1166" y="48"/>
            <a:chExt cx="4256" cy="816"/>
          </a:xfrm>
        </p:grpSpPr>
        <p:sp>
          <p:nvSpPr>
            <p:cNvPr id="14355" name="AutoShape 4102"/>
            <p:cNvSpPr>
              <a:spLocks noChangeArrowheads="1"/>
            </p:cNvSpPr>
            <p:nvPr/>
          </p:nvSpPr>
          <p:spPr bwMode="auto">
            <a:xfrm>
              <a:off x="2156" y="183"/>
              <a:ext cx="3266" cy="57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u="sng" dirty="0">
                  <a:latin typeface="Arial Narrow" pitchFamily="34" charset="0"/>
                </a:rPr>
                <a:t>Принцип </a:t>
              </a:r>
              <a:r>
                <a:rPr lang="ru-RU" sz="2400" u="sng" dirty="0" err="1">
                  <a:latin typeface="Arial Narrow" pitchFamily="34" charset="0"/>
                </a:rPr>
                <a:t>культуросообразности</a:t>
              </a:r>
              <a:r>
                <a:rPr lang="ru-RU" sz="2400" dirty="0">
                  <a:latin typeface="Arial Narrow" pitchFamily="34" charset="0"/>
                </a:rPr>
                <a:t> предполагает</a:t>
              </a:r>
            </a:p>
          </p:txBody>
        </p:sp>
        <p:sp>
          <p:nvSpPr>
            <p:cNvPr id="14356" name="Oval 4103" descr="C:\WIN98SE\Рабочий стол\Чиндилова\подсолнух.jpg"/>
            <p:cNvSpPr>
              <a:spLocks noChangeArrowheads="1"/>
            </p:cNvSpPr>
            <p:nvPr/>
          </p:nvSpPr>
          <p:spPr bwMode="auto">
            <a:xfrm>
              <a:off x="1166" y="48"/>
              <a:ext cx="816" cy="816"/>
            </a:xfrm>
            <a:prstGeom prst="ellipse">
              <a:avLst/>
            </a:prstGeom>
            <a:blipFill dpi="0" rotWithShape="0">
              <a:blip r:embed="rId2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nimBg="1" autoUpdateAnimBg="0"/>
      <p:bldP spid="43011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ChangeArrowheads="1"/>
          </p:cNvSpPr>
          <p:nvPr/>
        </p:nvSpPr>
        <p:spPr bwMode="auto">
          <a:xfrm>
            <a:off x="349250" y="1431925"/>
            <a:ext cx="8445500" cy="145415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5D7FF"/>
              </a:gs>
              <a:gs pos="50000">
                <a:srgbClr val="FFFFA5"/>
              </a:gs>
              <a:gs pos="100000">
                <a:srgbClr val="95D7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000">
                <a:latin typeface="Arial Narrow" pitchFamily="34" charset="0"/>
              </a:rPr>
              <a:t>   </a:t>
            </a:r>
            <a:r>
              <a:rPr lang="ru-RU" sz="2000">
                <a:latin typeface="Arial Narrow" pitchFamily="34" charset="0"/>
              </a:rPr>
              <a:t>возможность сосуществования различных подходов к отбору содержания и технологии обучения, по-разному осуществляющих реализацию целей образования с учетом развития современной науки, потребностей общества и региональных особенностей;</a:t>
            </a:r>
            <a:r>
              <a:rPr lang="en-US" sz="2000">
                <a:latin typeface="Arial Narrow" pitchFamily="34" charset="0"/>
              </a:rPr>
              <a:t>   </a:t>
            </a:r>
            <a:endParaRPr lang="ru-RU" sz="2000">
              <a:latin typeface="Arial Narrow" pitchFamily="34" charset="0"/>
            </a:endParaRPr>
          </a:p>
        </p:txBody>
      </p:sp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366713" y="3151188"/>
            <a:ext cx="8410575" cy="17907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5D7FF"/>
              </a:gs>
              <a:gs pos="50000">
                <a:srgbClr val="FFFFA5"/>
              </a:gs>
              <a:gs pos="100000">
                <a:srgbClr val="95D7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000">
                <a:latin typeface="Arial Narrow" pitchFamily="34" charset="0"/>
              </a:rPr>
              <a:t>  </a:t>
            </a:r>
            <a:r>
              <a:rPr lang="ru-RU" sz="2000">
                <a:latin typeface="Arial Narrow" pitchFamily="34" charset="0"/>
              </a:rPr>
              <a:t>обеспечивает дифференциацию образования, то есть возможности индивидуального развития каждого ребенка. При этом обязательно сохранение инвариантного минимума образования как условия, обеспечивающего право каждого ребенка – гражданина РФ на получение равного с другими дошкольного и начального образования.</a:t>
            </a:r>
            <a:r>
              <a:rPr lang="en-US" sz="2000">
                <a:latin typeface="Arial Narrow" pitchFamily="34" charset="0"/>
              </a:rPr>
              <a:t>   </a:t>
            </a:r>
            <a:endParaRPr lang="ru-RU" sz="2000">
              <a:latin typeface="Arial Narrow" pitchFamily="34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-571500" y="1771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-574675" y="2846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344613" y="76200"/>
            <a:ext cx="6454775" cy="1295400"/>
            <a:chOff x="1166" y="48"/>
            <a:chExt cx="4066" cy="816"/>
          </a:xfrm>
        </p:grpSpPr>
        <p:sp>
          <p:nvSpPr>
            <p:cNvPr id="15374" name="AutoShape 6"/>
            <p:cNvSpPr>
              <a:spLocks noChangeArrowheads="1"/>
            </p:cNvSpPr>
            <p:nvPr/>
          </p:nvSpPr>
          <p:spPr bwMode="auto">
            <a:xfrm>
              <a:off x="2144" y="194"/>
              <a:ext cx="3088" cy="52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u="sng">
                  <a:latin typeface="Arial Narrow" pitchFamily="34" charset="0"/>
                </a:rPr>
                <a:t>Принцип вариативности </a:t>
              </a:r>
              <a:r>
                <a:rPr lang="en-US" u="sng">
                  <a:latin typeface="Arial Narrow" pitchFamily="34" charset="0"/>
                </a:rPr>
                <a:t>   </a:t>
              </a:r>
              <a:r>
                <a:rPr lang="ru-RU" u="sng">
                  <a:latin typeface="Arial Narrow" pitchFamily="34" charset="0"/>
                </a:rPr>
                <a:t>содержания</a:t>
              </a:r>
              <a:r>
                <a:rPr lang="ru-RU" sz="2000">
                  <a:latin typeface="Arial Narrow" pitchFamily="34" charset="0"/>
                </a:rPr>
                <a:t> образования предполагает </a:t>
              </a:r>
            </a:p>
          </p:txBody>
        </p:sp>
        <p:sp>
          <p:nvSpPr>
            <p:cNvPr id="15375" name="Oval 7" descr="C:\WIN98SE\Рабочий стол\Чиндилова\подсолнух.jpg"/>
            <p:cNvSpPr>
              <a:spLocks noChangeArrowheads="1"/>
            </p:cNvSpPr>
            <p:nvPr/>
          </p:nvSpPr>
          <p:spPr bwMode="auto">
            <a:xfrm>
              <a:off x="1166" y="48"/>
              <a:ext cx="816" cy="816"/>
            </a:xfrm>
            <a:prstGeom prst="ellipse">
              <a:avLst/>
            </a:prstGeom>
            <a:blipFill dpi="0" rotWithShape="0">
              <a:blip r:embed="rId2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800100" y="4989513"/>
            <a:ext cx="7543800" cy="1582737"/>
            <a:chOff x="504" y="3143"/>
            <a:chExt cx="4752" cy="997"/>
          </a:xfrm>
        </p:grpSpPr>
        <p:pic>
          <p:nvPicPr>
            <p:cNvPr id="15371" name="Picture 16" descr="C:\WIN98SE\Рабочий стол\Чиндилова\с книгой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60" y="3168"/>
              <a:ext cx="1296" cy="972"/>
            </a:xfrm>
            <a:prstGeom prst="rect">
              <a:avLst/>
            </a:prstGeom>
            <a:noFill/>
            <a:ln w="38100" cmpd="dbl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</p:pic>
        <p:pic>
          <p:nvPicPr>
            <p:cNvPr id="15372" name="Picture 18" descr="C:\WIN98SE\Рабочий стол\Чиндилова\Рисунки\21367_1018596794_tumb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52" y="3168"/>
              <a:ext cx="1104" cy="971"/>
            </a:xfrm>
            <a:prstGeom prst="rect">
              <a:avLst/>
            </a:prstGeom>
            <a:noFill/>
            <a:ln w="38100" cmpd="dbl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</p:pic>
        <p:pic>
          <p:nvPicPr>
            <p:cNvPr id="15373" name="Picture 19" descr="C:\WIN98SE\Рабочий стол\Чиндилова\Рисунки\inform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4" y="3143"/>
              <a:ext cx="1344" cy="987"/>
            </a:xfrm>
            <a:prstGeom prst="rect">
              <a:avLst/>
            </a:prstGeom>
            <a:noFill/>
            <a:ln w="38100" cmpd="dbl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</p:pic>
      </p:grpSp>
      <p:sp>
        <p:nvSpPr>
          <p:cNvPr id="15368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77200" y="6477000"/>
            <a:ext cx="457200" cy="381000"/>
          </a:xfrm>
          <a:prstGeom prst="actionButtonForwardNex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AutoShape 2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467600" y="6477000"/>
            <a:ext cx="4572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Text Box 23"/>
          <p:cNvSpPr txBox="1">
            <a:spLocks noChangeArrowheads="1"/>
          </p:cNvSpPr>
          <p:nvPr/>
        </p:nvSpPr>
        <p:spPr bwMode="auto">
          <a:xfrm>
            <a:off x="8686800" y="6477000"/>
            <a:ext cx="4572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/>
              <a:t>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 autoUpdateAnimBg="0"/>
      <p:bldP spid="44035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57158" y="1357298"/>
            <a:ext cx="83058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представлены следующими направлениями развития ребёнка:</a:t>
            </a:r>
          </a:p>
          <a:p>
            <a:pPr algn="ctr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 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физическое</a:t>
            </a:r>
          </a:p>
          <a:p>
            <a:pPr algn="ctr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 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познавательное</a:t>
            </a:r>
            <a:endParaRPr lang="ru-RU" sz="2800" b="1" dirty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  <a:p>
            <a:pPr algn="ctr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 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социально-коммуникативное</a:t>
            </a:r>
            <a:endParaRPr lang="ru-RU" sz="2800" b="1" dirty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  <a:p>
            <a:pPr algn="ctr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 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художественно-эстетическое</a:t>
            </a:r>
          </a:p>
          <a:p>
            <a:pPr algn="ctr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речевое</a:t>
            </a:r>
            <a:endParaRPr lang="ru-RU" sz="2800" b="1" dirty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6387" name="AutoShape 5"/>
          <p:cNvSpPr>
            <a:spLocks noChangeArrowheads="1"/>
          </p:cNvSpPr>
          <p:nvPr/>
        </p:nvSpPr>
        <p:spPr bwMode="auto">
          <a:xfrm>
            <a:off x="1211263" y="228600"/>
            <a:ext cx="6721475" cy="1041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Arial Narrow" pitchFamily="34" charset="0"/>
              </a:rPr>
              <a:t>Основные содержательные линии дошкольного – начального образования</a:t>
            </a:r>
            <a:r>
              <a:rPr lang="ru-RU" sz="2000">
                <a:latin typeface="Arial Narrow" pitchFamily="34" charset="0"/>
              </a:rPr>
              <a:t> 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 autoUpdateAnimBg="0" advAuto="200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Скругленный прямоугольник 24"/>
          <p:cNvSpPr/>
          <p:nvPr/>
        </p:nvSpPr>
        <p:spPr>
          <a:xfrm>
            <a:off x="4760472" y="4785681"/>
            <a:ext cx="4121073" cy="443749"/>
          </a:xfrm>
          <a:prstGeom prst="roundRect">
            <a:avLst/>
          </a:prstGeom>
          <a:solidFill>
            <a:srgbClr val="3964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49731" y="4779755"/>
            <a:ext cx="4121073" cy="443749"/>
          </a:xfrm>
          <a:prstGeom prst="roundRect">
            <a:avLst/>
          </a:prstGeom>
          <a:solidFill>
            <a:srgbClr val="3964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760472" y="6148604"/>
            <a:ext cx="4121073" cy="404013"/>
          </a:xfrm>
          <a:prstGeom prst="roundRect">
            <a:avLst/>
          </a:prstGeom>
          <a:solidFill>
            <a:srgbClr val="3964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1116" y="6143667"/>
            <a:ext cx="4121073" cy="413889"/>
          </a:xfrm>
          <a:prstGeom prst="roundRect">
            <a:avLst/>
          </a:prstGeom>
          <a:solidFill>
            <a:srgbClr val="3964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825138" y="5427222"/>
            <a:ext cx="4067342" cy="558062"/>
          </a:xfrm>
          <a:prstGeom prst="roundRect">
            <a:avLst/>
          </a:prstGeom>
          <a:solidFill>
            <a:srgbClr val="3964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9731" y="5427222"/>
            <a:ext cx="4121073" cy="558062"/>
          </a:xfrm>
          <a:prstGeom prst="roundRect">
            <a:avLst/>
          </a:prstGeom>
          <a:solidFill>
            <a:srgbClr val="3964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71406" y="3747185"/>
            <a:ext cx="4121073" cy="833943"/>
          </a:xfrm>
          <a:prstGeom prst="roundRect">
            <a:avLst/>
          </a:prstGeom>
          <a:solidFill>
            <a:srgbClr val="3964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51116" y="3747185"/>
            <a:ext cx="4121073" cy="833943"/>
          </a:xfrm>
          <a:prstGeom prst="roundRect">
            <a:avLst/>
          </a:prstGeom>
          <a:solidFill>
            <a:srgbClr val="3964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7989" y="2222866"/>
            <a:ext cx="4121073" cy="1224136"/>
          </a:xfrm>
          <a:prstGeom prst="roundRect">
            <a:avLst/>
          </a:prstGeom>
          <a:solidFill>
            <a:srgbClr val="3964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321" y="836712"/>
            <a:ext cx="6858048" cy="11430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Сравнительный анализ содержательных областей образовательных программ </a:t>
            </a:r>
            <a:r>
              <a:rPr lang="ru-RU" sz="2000" dirty="0" err="1" smtClean="0">
                <a:solidFill>
                  <a:srgbClr val="FF0000"/>
                </a:solidFill>
              </a:rPr>
              <a:t>ФГОСов</a:t>
            </a:r>
            <a:r>
              <a:rPr lang="ru-RU" sz="2000" dirty="0" smtClean="0">
                <a:solidFill>
                  <a:srgbClr val="FF0000"/>
                </a:solidFill>
              </a:rPr>
              <a:t>:</a:t>
            </a:r>
            <a:endParaRPr lang="ru-RU" sz="2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4A913-B376-41AE-A8FE-9F0972E7FB85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650334" y="5085184"/>
            <a:ext cx="8050478" cy="151216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460486" y="2060848"/>
            <a:ext cx="8299056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8" name="Текст 2"/>
          <p:cNvSpPr txBox="1">
            <a:spLocks/>
          </p:cNvSpPr>
          <p:nvPr/>
        </p:nvSpPr>
        <p:spPr>
          <a:xfrm>
            <a:off x="783271" y="2060848"/>
            <a:ext cx="8360729" cy="4536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9" name="Текст 2"/>
          <p:cNvSpPr txBox="1">
            <a:spLocks/>
          </p:cNvSpPr>
          <p:nvPr/>
        </p:nvSpPr>
        <p:spPr>
          <a:xfrm>
            <a:off x="460487" y="2064078"/>
            <a:ext cx="7643926" cy="4143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71406" y="2222866"/>
            <a:ext cx="4121073" cy="1278142"/>
          </a:xfrm>
          <a:prstGeom prst="roundRect">
            <a:avLst/>
          </a:prstGeom>
          <a:solidFill>
            <a:srgbClr val="3964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Текст 2"/>
          <p:cNvSpPr txBox="1">
            <a:spLocks/>
          </p:cNvSpPr>
          <p:nvPr/>
        </p:nvSpPr>
        <p:spPr>
          <a:xfrm>
            <a:off x="351116" y="1714488"/>
            <a:ext cx="8530429" cy="483414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ru-RU" b="1" dirty="0" smtClean="0">
                <a:solidFill>
                  <a:srgbClr val="000099"/>
                </a:solidFill>
              </a:rPr>
              <a:t>     </a:t>
            </a:r>
            <a:r>
              <a:rPr lang="ru-RU" sz="1900" b="1" dirty="0" smtClean="0">
                <a:solidFill>
                  <a:srgbClr val="000099"/>
                </a:solidFill>
              </a:rPr>
              <a:t>Образовательные области ФГОС  ДО:                          Предметные области ФГОС НОО:</a:t>
            </a:r>
          </a:p>
          <a:p>
            <a:pPr marL="0" indent="0"/>
            <a:r>
              <a:rPr lang="ru-RU" b="1" dirty="0" smtClean="0">
                <a:solidFill>
                  <a:schemeClr val="bg1"/>
                </a:solidFill>
              </a:rPr>
              <a:t>                                                                                                   * обществознание и естествознание </a:t>
            </a:r>
            <a:endParaRPr lang="ru-RU" b="1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900" b="1" dirty="0" smtClean="0">
                <a:solidFill>
                  <a:schemeClr val="bg1"/>
                </a:solidFill>
              </a:rPr>
              <a:t>Социально – коммуникативное развитие</a:t>
            </a:r>
            <a:r>
              <a:rPr lang="ru-RU" b="1" dirty="0" smtClean="0">
                <a:solidFill>
                  <a:schemeClr val="bg1"/>
                </a:solidFill>
              </a:rPr>
              <a:t>              (окружающий мир)            </a:t>
            </a:r>
          </a:p>
          <a:p>
            <a:pPr marL="0" indent="0"/>
            <a:r>
              <a:rPr lang="ru-RU" b="1" dirty="0" smtClean="0">
                <a:solidFill>
                  <a:schemeClr val="bg1"/>
                </a:solidFill>
              </a:rPr>
              <a:t>                                                                                                   * основы духовно-нравственной </a:t>
            </a:r>
            <a:endParaRPr lang="ru-RU" b="1" dirty="0">
              <a:solidFill>
                <a:schemeClr val="bg1"/>
              </a:solidFill>
            </a:endParaRPr>
          </a:p>
          <a:p>
            <a:pPr marL="0" indent="0"/>
            <a:r>
              <a:rPr lang="ru-RU" b="1" dirty="0" smtClean="0">
                <a:solidFill>
                  <a:schemeClr val="bg1"/>
                </a:solidFill>
              </a:rPr>
              <a:t>                                                                                                    культуры народов России</a:t>
            </a:r>
          </a:p>
          <a:p>
            <a:pPr marL="0" indent="0"/>
            <a:endParaRPr lang="ru-RU" sz="1700" b="1" dirty="0" smtClean="0">
              <a:solidFill>
                <a:schemeClr val="bg1"/>
              </a:solidFill>
            </a:endParaRPr>
          </a:p>
          <a:p>
            <a:pPr marL="0" indent="0"/>
            <a:r>
              <a:rPr lang="ru-RU" b="1" dirty="0" smtClean="0">
                <a:solidFill>
                  <a:schemeClr val="bg1"/>
                </a:solidFill>
              </a:rPr>
              <a:t>                                                                                                    </a:t>
            </a:r>
            <a:endParaRPr lang="ru-RU" sz="1700" b="1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sz="1900" b="1" dirty="0" smtClean="0">
                <a:solidFill>
                  <a:schemeClr val="bg1"/>
                </a:solidFill>
              </a:rPr>
              <a:t>познавательно</a:t>
            </a:r>
            <a:r>
              <a:rPr lang="ru-RU" sz="1900" b="1" dirty="0">
                <a:solidFill>
                  <a:schemeClr val="bg1"/>
                </a:solidFill>
              </a:rPr>
              <a:t>е</a:t>
            </a:r>
            <a:r>
              <a:rPr lang="ru-RU" sz="1900" b="1" dirty="0" smtClean="0">
                <a:solidFill>
                  <a:schemeClr val="bg1"/>
                </a:solidFill>
              </a:rPr>
              <a:t> развитие</a:t>
            </a:r>
            <a:r>
              <a:rPr lang="ru-RU" b="1" dirty="0" smtClean="0">
                <a:solidFill>
                  <a:schemeClr val="bg1"/>
                </a:solidFill>
              </a:rPr>
              <a:t>                                         * филология                          </a:t>
            </a:r>
          </a:p>
          <a:p>
            <a:pPr marL="0" indent="0"/>
            <a:r>
              <a:rPr lang="ru-RU" b="1" dirty="0" smtClean="0">
                <a:solidFill>
                  <a:schemeClr val="bg1"/>
                </a:solidFill>
              </a:rPr>
              <a:t>                                                                                                   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* математика и информатика</a:t>
            </a:r>
          </a:p>
          <a:p>
            <a:pPr marL="0" indent="0"/>
            <a:r>
              <a:rPr lang="ru-RU" b="1" dirty="0" smtClean="0">
                <a:solidFill>
                  <a:schemeClr val="bg1"/>
                </a:solidFill>
              </a:rPr>
              <a:t>                                                                                                    * технология</a:t>
            </a:r>
          </a:p>
          <a:p>
            <a:pPr marL="0" indent="0"/>
            <a:endParaRPr lang="ru-RU" b="1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900" b="1" dirty="0" smtClean="0">
                <a:solidFill>
                  <a:schemeClr val="bg1"/>
                </a:solidFill>
              </a:rPr>
              <a:t>речевое развитие                                                       * филология            </a:t>
            </a:r>
          </a:p>
          <a:p>
            <a:pPr marL="0" indent="0"/>
            <a:endParaRPr lang="ru-RU" sz="1900" b="1" dirty="0" smtClean="0">
              <a:solidFill>
                <a:schemeClr val="bg1"/>
              </a:solidFill>
            </a:endParaRPr>
          </a:p>
          <a:p>
            <a:pPr marL="0" indent="0"/>
            <a:endParaRPr lang="ru-RU" sz="1900" b="1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900" b="1" dirty="0">
                <a:solidFill>
                  <a:schemeClr val="bg1"/>
                </a:solidFill>
              </a:rPr>
              <a:t>художественно-эстетическое развитие </a:t>
            </a:r>
            <a:r>
              <a:rPr lang="ru-RU" sz="1900" b="1" dirty="0" smtClean="0">
                <a:solidFill>
                  <a:schemeClr val="bg1"/>
                </a:solidFill>
              </a:rPr>
              <a:t>               * искусство                     </a:t>
            </a:r>
          </a:p>
          <a:p>
            <a:pPr marL="0" indent="0"/>
            <a:endParaRPr lang="ru-RU" sz="1900" b="1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900" b="1" dirty="0">
                <a:solidFill>
                  <a:schemeClr val="bg1"/>
                </a:solidFill>
              </a:rPr>
              <a:t>физическое развитие                                                </a:t>
            </a:r>
            <a:r>
              <a:rPr lang="ru-RU" sz="1900" b="1" dirty="0" smtClean="0">
                <a:solidFill>
                  <a:schemeClr val="bg1"/>
                </a:solidFill>
              </a:rPr>
              <a:t>* </a:t>
            </a:r>
            <a:r>
              <a:rPr lang="ru-RU" sz="1900" b="1" dirty="0">
                <a:solidFill>
                  <a:schemeClr val="bg1"/>
                </a:solidFill>
              </a:rPr>
              <a:t>физическая культура</a:t>
            </a:r>
          </a:p>
          <a:p>
            <a:pPr marL="0" indent="0"/>
            <a:endParaRPr lang="ru-RU" b="1" dirty="0" smtClean="0">
              <a:solidFill>
                <a:schemeClr val="bg1"/>
              </a:solidFill>
            </a:endParaRPr>
          </a:p>
          <a:p>
            <a:pPr marL="0" indent="0"/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4419506" y="2679533"/>
            <a:ext cx="465282" cy="396044"/>
          </a:xfrm>
          <a:prstGeom prst="rightArrow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4435123" y="3831345"/>
            <a:ext cx="465282" cy="396044"/>
          </a:xfrm>
          <a:prstGeom prst="rightArrow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4472190" y="5508231"/>
            <a:ext cx="465282" cy="396044"/>
          </a:xfrm>
          <a:prstGeom prst="rightArrow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4439062" y="6152588"/>
            <a:ext cx="465282" cy="396044"/>
          </a:xfrm>
          <a:prstGeom prst="rightArrow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4435123" y="4777499"/>
            <a:ext cx="465282" cy="396044"/>
          </a:xfrm>
          <a:prstGeom prst="rightArrow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840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4572000" y="4781550"/>
            <a:ext cx="4419600" cy="822325"/>
          </a:xfrm>
          <a:prstGeom prst="rect">
            <a:avLst/>
          </a:prstGeom>
          <a:gradFill rotWithShape="0">
            <a:gsLst>
              <a:gs pos="0">
                <a:srgbClr val="7ABD7A"/>
              </a:gs>
              <a:gs pos="50000">
                <a:srgbClr val="A5FFA5"/>
              </a:gs>
              <a:gs pos="100000">
                <a:srgbClr val="7ABD7A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4.  удерживает равновесие	</a:t>
            </a:r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152400" y="4781550"/>
            <a:ext cx="4419600" cy="822325"/>
          </a:xfrm>
          <a:prstGeom prst="rect">
            <a:avLst/>
          </a:prstGeom>
          <a:gradFill rotWithShape="0">
            <a:gsLst>
              <a:gs pos="0">
                <a:srgbClr val="B6B64F"/>
              </a:gs>
              <a:gs pos="50000">
                <a:srgbClr val="FFFF6F"/>
              </a:gs>
              <a:gs pos="100000">
                <a:srgbClr val="B6B64F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4.  не до конца развиты координация и произвольность движений</a:t>
            </a:r>
            <a:r>
              <a:rPr lang="ru-RU" sz="2800"/>
              <a:t> </a:t>
            </a: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4572000" y="3776663"/>
            <a:ext cx="4419600" cy="1004887"/>
          </a:xfrm>
          <a:prstGeom prst="rect">
            <a:avLst/>
          </a:prstGeom>
          <a:gradFill rotWithShape="0">
            <a:gsLst>
              <a:gs pos="0">
                <a:srgbClr val="7ABD7A"/>
              </a:gs>
              <a:gs pos="50000">
                <a:srgbClr val="A5FFA5"/>
              </a:gs>
              <a:gs pos="100000">
                <a:srgbClr val="7ABD7A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3. знает и выполняет правила гигиены, ухода за телом, охраны своей жизни и  приёмы закаливания</a:t>
            </a: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152400" y="3776663"/>
            <a:ext cx="4419600" cy="1004887"/>
          </a:xfrm>
          <a:prstGeom prst="rect">
            <a:avLst/>
          </a:prstGeom>
          <a:gradFill rotWithShape="0">
            <a:gsLst>
              <a:gs pos="0">
                <a:srgbClr val="B6B64F"/>
              </a:gs>
              <a:gs pos="50000">
                <a:srgbClr val="FFFF6F"/>
              </a:gs>
              <a:gs pos="100000">
                <a:srgbClr val="B6B64F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3.  имеет представления о гигиене,  своем теле и своих физических возможностях</a:t>
            </a:r>
            <a:endParaRPr lang="ru-RU" sz="2800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4572000" y="2771775"/>
            <a:ext cx="4419600" cy="1004888"/>
          </a:xfrm>
          <a:prstGeom prst="rect">
            <a:avLst/>
          </a:prstGeom>
          <a:gradFill rotWithShape="0">
            <a:gsLst>
              <a:gs pos="0">
                <a:srgbClr val="7ABD7A"/>
              </a:gs>
              <a:gs pos="50000">
                <a:srgbClr val="A5FFA5"/>
              </a:gs>
              <a:gs pos="100000">
                <a:srgbClr val="7ABD7A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2.  не всегда может поддерживать темп движения,  дозировать мышечные </a:t>
            </a:r>
            <a:r>
              <a:rPr lang="en-US" sz="2000">
                <a:latin typeface="Arial Narrow" pitchFamily="34" charset="0"/>
              </a:rPr>
              <a:t>   </a:t>
            </a:r>
            <a:r>
              <a:rPr lang="ru-RU" sz="2000">
                <a:latin typeface="Arial Narrow" pitchFamily="34" charset="0"/>
              </a:rPr>
              <a:t>движения</a:t>
            </a: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152400" y="2771775"/>
            <a:ext cx="4419600" cy="1004888"/>
          </a:xfrm>
          <a:prstGeom prst="rect">
            <a:avLst/>
          </a:prstGeom>
          <a:gradFill rotWithShape="0">
            <a:gsLst>
              <a:gs pos="0">
                <a:srgbClr val="B6B64F"/>
              </a:gs>
              <a:gs pos="50000">
                <a:srgbClr val="FFFF6F"/>
              </a:gs>
              <a:gs pos="100000">
                <a:srgbClr val="B6B64F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2.. движения приобретают произвольный характер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4572000" y="1766888"/>
            <a:ext cx="4419600" cy="1004887"/>
          </a:xfrm>
          <a:prstGeom prst="rect">
            <a:avLst/>
          </a:prstGeom>
          <a:gradFill rotWithShape="0">
            <a:gsLst>
              <a:gs pos="0">
                <a:srgbClr val="7ABD7A"/>
              </a:gs>
              <a:gs pos="50000">
                <a:srgbClr val="A5FFA5"/>
              </a:gs>
              <a:gs pos="100000">
                <a:srgbClr val="7ABD7A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1.  выполняет различные двигательные </a:t>
            </a:r>
            <a:r>
              <a:rPr lang="en-US" sz="2000">
                <a:latin typeface="Arial Narrow" pitchFamily="34" charset="0"/>
              </a:rPr>
              <a:t> </a:t>
            </a:r>
            <a:r>
              <a:rPr lang="ru-RU" sz="2000">
                <a:latin typeface="Arial Narrow" pitchFamily="34" charset="0"/>
              </a:rPr>
              <a:t>упражнения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52400" y="1766888"/>
            <a:ext cx="4419600" cy="1004887"/>
          </a:xfrm>
          <a:prstGeom prst="rect">
            <a:avLst/>
          </a:prstGeom>
          <a:gradFill rotWithShape="0">
            <a:gsLst>
              <a:gs pos="0">
                <a:srgbClr val="B6B64F"/>
              </a:gs>
              <a:gs pos="50000">
                <a:srgbClr val="FFFF6F"/>
              </a:gs>
              <a:gs pos="100000">
                <a:srgbClr val="B6B64F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1.  активно и с удовольствием выполняет различные доступные упражнения; проявляет интерес к подвижным играм</a:t>
            </a:r>
          </a:p>
        </p:txBody>
      </p:sp>
      <p:grpSp>
        <p:nvGrpSpPr>
          <p:cNvPr id="2" name="Group 80"/>
          <p:cNvGrpSpPr>
            <a:grpSpLocks/>
          </p:cNvGrpSpPr>
          <p:nvPr/>
        </p:nvGrpSpPr>
        <p:grpSpPr bwMode="auto">
          <a:xfrm>
            <a:off x="152400" y="533400"/>
            <a:ext cx="8839200" cy="1233488"/>
            <a:chOff x="96" y="336"/>
            <a:chExt cx="5568" cy="777"/>
          </a:xfrm>
        </p:grpSpPr>
        <p:grpSp>
          <p:nvGrpSpPr>
            <p:cNvPr id="3" name="Group 78"/>
            <p:cNvGrpSpPr>
              <a:grpSpLocks/>
            </p:cNvGrpSpPr>
            <p:nvPr/>
          </p:nvGrpSpPr>
          <p:grpSpPr bwMode="auto">
            <a:xfrm>
              <a:off x="96" y="672"/>
              <a:ext cx="5568" cy="441"/>
              <a:chOff x="96" y="672"/>
              <a:chExt cx="5568" cy="441"/>
            </a:xfrm>
          </p:grpSpPr>
          <p:sp>
            <p:nvSpPr>
              <p:cNvPr id="19481" name="Rectangle 6"/>
              <p:cNvSpPr>
                <a:spLocks noChangeArrowheads="1"/>
              </p:cNvSpPr>
              <p:nvPr/>
            </p:nvSpPr>
            <p:spPr bwMode="auto">
              <a:xfrm>
                <a:off x="2880" y="672"/>
                <a:ext cx="2784" cy="441"/>
              </a:xfrm>
              <a:prstGeom prst="rect">
                <a:avLst/>
              </a:prstGeom>
              <a:solidFill>
                <a:srgbClr val="C7FFC7"/>
              </a:solidFill>
              <a:ln w="38100" cmpd="dbl">
                <a:solidFill>
                  <a:srgbClr val="6633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spcBef>
                    <a:spcPct val="20000"/>
                  </a:spcBef>
                </a:pPr>
                <a:r>
                  <a:rPr lang="ru-RU" sz="2000" b="1">
                    <a:latin typeface="Arial Narrow" pitchFamily="34" charset="0"/>
                  </a:rPr>
                  <a:t>                          Ребёнок:		</a:t>
                </a:r>
              </a:p>
            </p:txBody>
          </p:sp>
          <p:sp>
            <p:nvSpPr>
              <p:cNvPr id="19482" name="Rectangle 5"/>
              <p:cNvSpPr>
                <a:spLocks noChangeArrowheads="1"/>
              </p:cNvSpPr>
              <p:nvPr/>
            </p:nvSpPr>
            <p:spPr bwMode="auto">
              <a:xfrm>
                <a:off x="96" y="672"/>
                <a:ext cx="2784" cy="441"/>
              </a:xfrm>
              <a:prstGeom prst="rect">
                <a:avLst/>
              </a:prstGeom>
              <a:solidFill>
                <a:srgbClr val="FFFFD3"/>
              </a:solidFill>
              <a:ln w="38100" cmpd="dbl">
                <a:solidFill>
                  <a:srgbClr val="6633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spcBef>
                    <a:spcPct val="20000"/>
                  </a:spcBef>
                </a:pPr>
                <a:r>
                  <a:rPr lang="ru-RU" sz="2000" b="1">
                    <a:latin typeface="Arial Narrow" pitchFamily="34" charset="0"/>
                  </a:rPr>
                  <a:t>                      Ребёнок:				</a:t>
                </a:r>
              </a:p>
            </p:txBody>
          </p:sp>
        </p:grpSp>
        <p:grpSp>
          <p:nvGrpSpPr>
            <p:cNvPr id="4" name="Group 77"/>
            <p:cNvGrpSpPr>
              <a:grpSpLocks/>
            </p:cNvGrpSpPr>
            <p:nvPr/>
          </p:nvGrpSpPr>
          <p:grpSpPr bwMode="auto">
            <a:xfrm>
              <a:off x="96" y="336"/>
              <a:ext cx="5568" cy="336"/>
              <a:chOff x="96" y="336"/>
              <a:chExt cx="5568" cy="336"/>
            </a:xfrm>
          </p:grpSpPr>
          <p:sp>
            <p:nvSpPr>
              <p:cNvPr id="19479" name="Rectangle 4"/>
              <p:cNvSpPr>
                <a:spLocks noChangeArrowheads="1"/>
              </p:cNvSpPr>
              <p:nvPr/>
            </p:nvSpPr>
            <p:spPr bwMode="auto">
              <a:xfrm>
                <a:off x="2880" y="336"/>
                <a:ext cx="2784" cy="336"/>
              </a:xfrm>
              <a:prstGeom prst="rect">
                <a:avLst/>
              </a:prstGeom>
              <a:solidFill>
                <a:srgbClr val="A5FFA5"/>
              </a:solidFill>
              <a:ln w="38100" cmpd="dbl">
                <a:solidFill>
                  <a:srgbClr val="6633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spcBef>
                    <a:spcPct val="50000"/>
                  </a:spcBef>
                </a:pPr>
                <a:r>
                  <a:rPr lang="ru-RU" b="1">
                    <a:latin typeface="Arial Narrow" pitchFamily="34" charset="0"/>
                  </a:rPr>
                  <a:t>Начальное образование</a:t>
                </a:r>
                <a:endParaRPr lang="ru-RU" b="1"/>
              </a:p>
            </p:txBody>
          </p:sp>
          <p:sp>
            <p:nvSpPr>
              <p:cNvPr id="19480" name="Rectangle 3"/>
              <p:cNvSpPr>
                <a:spLocks noChangeArrowheads="1"/>
              </p:cNvSpPr>
              <p:nvPr/>
            </p:nvSpPr>
            <p:spPr bwMode="auto">
              <a:xfrm>
                <a:off x="96" y="336"/>
                <a:ext cx="2784" cy="336"/>
              </a:xfrm>
              <a:prstGeom prst="rect">
                <a:avLst/>
              </a:prstGeom>
              <a:solidFill>
                <a:srgbClr val="FFFF6F"/>
              </a:solidFill>
              <a:ln w="38100" cmpd="dbl">
                <a:solidFill>
                  <a:srgbClr val="6633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spcBef>
                    <a:spcPct val="20000"/>
                  </a:spcBef>
                </a:pPr>
                <a:r>
                  <a:rPr lang="ru-RU" b="1">
                    <a:latin typeface="Arial Narrow" pitchFamily="34" charset="0"/>
                  </a:rPr>
                  <a:t>Дошкольное образование</a:t>
                </a:r>
              </a:p>
            </p:txBody>
          </p:sp>
        </p:grpSp>
      </p:grpSp>
      <p:sp>
        <p:nvSpPr>
          <p:cNvPr id="19467" name="Text Box 38"/>
          <p:cNvSpPr txBox="1">
            <a:spLocks noChangeArrowheads="1"/>
          </p:cNvSpPr>
          <p:nvPr/>
        </p:nvSpPr>
        <p:spPr bwMode="auto">
          <a:xfrm>
            <a:off x="2895600" y="0"/>
            <a:ext cx="3352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Arial Narrow" pitchFamily="34" charset="0"/>
              </a:rPr>
              <a:t>Физическое развитие</a:t>
            </a:r>
          </a:p>
        </p:txBody>
      </p:sp>
      <p:grpSp>
        <p:nvGrpSpPr>
          <p:cNvPr id="5" name="Group 88"/>
          <p:cNvGrpSpPr>
            <a:grpSpLocks/>
          </p:cNvGrpSpPr>
          <p:nvPr/>
        </p:nvGrpSpPr>
        <p:grpSpPr bwMode="auto">
          <a:xfrm>
            <a:off x="152400" y="5603875"/>
            <a:ext cx="8839200" cy="1004888"/>
            <a:chOff x="96" y="3530"/>
            <a:chExt cx="5568" cy="633"/>
          </a:xfrm>
        </p:grpSpPr>
        <p:sp>
          <p:nvSpPr>
            <p:cNvPr id="19472" name="Rectangle 74"/>
            <p:cNvSpPr>
              <a:spLocks noChangeArrowheads="1"/>
            </p:cNvSpPr>
            <p:nvPr/>
          </p:nvSpPr>
          <p:spPr bwMode="auto">
            <a:xfrm>
              <a:off x="96" y="3530"/>
              <a:ext cx="2784" cy="633"/>
            </a:xfrm>
            <a:prstGeom prst="rect">
              <a:avLst/>
            </a:prstGeom>
            <a:gradFill rotWithShape="0">
              <a:gsLst>
                <a:gs pos="0">
                  <a:srgbClr val="B6B64F"/>
                </a:gs>
                <a:gs pos="50000">
                  <a:srgbClr val="FFFF6F"/>
                </a:gs>
                <a:gs pos="100000">
                  <a:srgbClr val="B6B64F"/>
                </a:gs>
              </a:gsLst>
              <a:lin ang="5400000" scaled="1"/>
            </a:gra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19473" name="Rectangle 58"/>
            <p:cNvSpPr>
              <a:spLocks noChangeArrowheads="1"/>
            </p:cNvSpPr>
            <p:nvPr/>
          </p:nvSpPr>
          <p:spPr bwMode="auto">
            <a:xfrm>
              <a:off x="2880" y="3530"/>
              <a:ext cx="2784" cy="633"/>
            </a:xfrm>
            <a:prstGeom prst="rect">
              <a:avLst/>
            </a:prstGeom>
            <a:gradFill rotWithShape="0">
              <a:gsLst>
                <a:gs pos="0">
                  <a:srgbClr val="7ABD7A"/>
                </a:gs>
                <a:gs pos="50000">
                  <a:srgbClr val="A5FFA5"/>
                </a:gs>
                <a:gs pos="100000">
                  <a:srgbClr val="7ABD7A"/>
                </a:gs>
              </a:gsLst>
              <a:lin ang="5400000" scaled="1"/>
            </a:gra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ru-RU" sz="2000">
                  <a:latin typeface="Arial Narrow" pitchFamily="34" charset="0"/>
                </a:rPr>
                <a:t>5.  может проводить утреннюю зарядку,  организовывать двигательный режим во время приготовления уроков, прогулок</a:t>
              </a:r>
            </a:p>
          </p:txBody>
        </p:sp>
        <p:pic>
          <p:nvPicPr>
            <p:cNvPr id="19474" name="Picture 84" descr="C:\WIN98SE\Рабочий стол\Чиндилова\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0" y="3570"/>
              <a:ext cx="816" cy="541"/>
            </a:xfrm>
            <a:prstGeom prst="rect">
              <a:avLst/>
            </a:prstGeom>
            <a:noFill/>
            <a:ln w="38100" cmpd="dbl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</p:pic>
        <p:pic>
          <p:nvPicPr>
            <p:cNvPr id="19475" name="Picture 85" descr="C:\WIN98SE\Рабочий стол\Чиндилова\кабинет\pic\закаливание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12" y="3577"/>
              <a:ext cx="576" cy="551"/>
            </a:xfrm>
            <a:prstGeom prst="rect">
              <a:avLst/>
            </a:prstGeom>
            <a:noFill/>
            <a:ln w="38100" cmpd="dbl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</p:pic>
        <p:pic>
          <p:nvPicPr>
            <p:cNvPr id="19476" name="Picture 87" descr="C:\WIN98SE\Рабочий стол\Чиндилова\2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3593"/>
              <a:ext cx="816" cy="535"/>
            </a:xfrm>
            <a:prstGeom prst="rect">
              <a:avLst/>
            </a:prstGeom>
            <a:noFill/>
            <a:ln w="38100" cmpd="dbl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4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4" grpId="0" animBg="1" autoUpdateAnimBg="0"/>
      <p:bldP spid="20493" grpId="0" animBg="1" autoUpdateAnimBg="0"/>
      <p:bldP spid="20492" grpId="0" animBg="1" autoUpdateAnimBg="0"/>
      <p:bldP spid="20491" grpId="0" animBg="1" autoUpdateAnimBg="0"/>
      <p:bldP spid="20490" grpId="0" animBg="1" autoUpdateAnimBg="0"/>
      <p:bldP spid="20489" grpId="0" animBg="1" autoUpdateAnimBg="0"/>
      <p:bldP spid="20488" grpId="0" animBg="1" autoUpdateAnimBg="0"/>
      <p:bldP spid="20487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«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Школьное обучение никогда не начинается с пустого места, а всегда опирается на определенную стадию развития, проделанную ребенком».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Л.С. </a:t>
            </a: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</a:rPr>
              <a:t>Выготский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4572000" y="4059238"/>
            <a:ext cx="4419600" cy="700087"/>
          </a:xfrm>
          <a:prstGeom prst="rect">
            <a:avLst/>
          </a:prstGeom>
          <a:gradFill rotWithShape="0">
            <a:gsLst>
              <a:gs pos="0">
                <a:srgbClr val="7ABD7A"/>
              </a:gs>
              <a:gs pos="50000">
                <a:srgbClr val="A5FFA5"/>
              </a:gs>
              <a:gs pos="100000">
                <a:srgbClr val="7ABD7A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3. проявляет интерес к познавательной литературе,  символам,  схемам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152400" y="4059238"/>
            <a:ext cx="4419600" cy="700087"/>
          </a:xfrm>
          <a:prstGeom prst="rect">
            <a:avLst/>
          </a:prstGeom>
          <a:gradFill rotWithShape="0">
            <a:gsLst>
              <a:gs pos="0">
                <a:srgbClr val="AFAF4C"/>
              </a:gs>
              <a:gs pos="50000">
                <a:srgbClr val="FFFF6F"/>
              </a:gs>
              <a:gs pos="100000">
                <a:srgbClr val="AFAF4C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3. проявляет интерес к познавательной литературе,  символам,  схемам</a:t>
            </a:r>
            <a:endParaRPr lang="ru-RU" sz="2000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4572000" y="3381375"/>
            <a:ext cx="4419600" cy="677863"/>
          </a:xfrm>
          <a:prstGeom prst="rect">
            <a:avLst/>
          </a:prstGeom>
          <a:gradFill rotWithShape="0">
            <a:gsLst>
              <a:gs pos="0">
                <a:srgbClr val="7ABD7A"/>
              </a:gs>
              <a:gs pos="50000">
                <a:srgbClr val="A5FFA5"/>
              </a:gs>
              <a:gs pos="100000">
                <a:srgbClr val="7ABD7A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2. любит наблюдать, экспериментировать</a:t>
            </a: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152400" y="3381375"/>
            <a:ext cx="4419600" cy="677863"/>
          </a:xfrm>
          <a:prstGeom prst="rect">
            <a:avLst/>
          </a:prstGeom>
          <a:gradFill rotWithShape="0">
            <a:gsLst>
              <a:gs pos="0">
                <a:srgbClr val="AFAF4C"/>
              </a:gs>
              <a:gs pos="50000">
                <a:srgbClr val="FFFF6F"/>
              </a:gs>
              <a:gs pos="100000">
                <a:srgbClr val="AFAF4C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2. любит наблюдать, экспериментировать</a:t>
            </a: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4572000" y="1462088"/>
            <a:ext cx="4419600" cy="1919287"/>
          </a:xfrm>
          <a:prstGeom prst="rect">
            <a:avLst/>
          </a:prstGeom>
          <a:gradFill rotWithShape="0">
            <a:gsLst>
              <a:gs pos="0">
                <a:srgbClr val="7ABD7A"/>
              </a:gs>
              <a:gs pos="50000">
                <a:srgbClr val="A5FFA5"/>
              </a:gs>
              <a:gs pos="100000">
                <a:srgbClr val="7ABD7A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1. самостоятельность в игровой деятельности преобразуется в учебную инициативность и самостоятельность суждений, способов и средств деятельности,  возникает инициативность в познавательной деятельности	</a:t>
            </a: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152400" y="1462088"/>
            <a:ext cx="4419600" cy="1919287"/>
          </a:xfrm>
          <a:prstGeom prst="rect">
            <a:avLst/>
          </a:prstGeom>
          <a:gradFill rotWithShape="0">
            <a:gsLst>
              <a:gs pos="0">
                <a:srgbClr val="AFAF4C"/>
              </a:gs>
              <a:gs pos="50000">
                <a:srgbClr val="FFFF6F"/>
              </a:gs>
              <a:gs pos="100000">
                <a:srgbClr val="AFAF4C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1. развивается любознательность, инициативность, самостоятельность в поиске новых впечатлений, разных способов действия, ответов на возникающие вопросы, решении проблемных ситуаций		</a:t>
            </a:r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152400" y="533400"/>
            <a:ext cx="8839200" cy="928688"/>
            <a:chOff x="96" y="336"/>
            <a:chExt cx="5568" cy="585"/>
          </a:xfrm>
        </p:grpSpPr>
        <p:sp>
          <p:nvSpPr>
            <p:cNvPr id="21523" name="Rectangle 12"/>
            <p:cNvSpPr>
              <a:spLocks noChangeArrowheads="1"/>
            </p:cNvSpPr>
            <p:nvPr/>
          </p:nvSpPr>
          <p:spPr bwMode="auto">
            <a:xfrm>
              <a:off x="2880" y="672"/>
              <a:ext cx="2784" cy="249"/>
            </a:xfrm>
            <a:prstGeom prst="rect">
              <a:avLst/>
            </a:prstGeom>
            <a:solidFill>
              <a:srgbClr val="C7FFC7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000" b="1">
                  <a:latin typeface="Arial Narrow" pitchFamily="34" charset="0"/>
                </a:rPr>
                <a:t>                          Ребёнок:		</a:t>
              </a:r>
            </a:p>
          </p:txBody>
        </p:sp>
        <p:sp>
          <p:nvSpPr>
            <p:cNvPr id="21524" name="Rectangle 13"/>
            <p:cNvSpPr>
              <a:spLocks noChangeArrowheads="1"/>
            </p:cNvSpPr>
            <p:nvPr/>
          </p:nvSpPr>
          <p:spPr bwMode="auto">
            <a:xfrm>
              <a:off x="96" y="672"/>
              <a:ext cx="2784" cy="249"/>
            </a:xfrm>
            <a:prstGeom prst="rect">
              <a:avLst/>
            </a:prstGeom>
            <a:solidFill>
              <a:srgbClr val="FFFFD3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000" b="1">
                  <a:latin typeface="Arial Narrow" pitchFamily="34" charset="0"/>
                </a:rPr>
                <a:t>                      Ребёнок:		</a:t>
              </a:r>
            </a:p>
          </p:txBody>
        </p:sp>
        <p:sp>
          <p:nvSpPr>
            <p:cNvPr id="21525" name="Rectangle 14"/>
            <p:cNvSpPr>
              <a:spLocks noChangeArrowheads="1"/>
            </p:cNvSpPr>
            <p:nvPr/>
          </p:nvSpPr>
          <p:spPr bwMode="auto">
            <a:xfrm>
              <a:off x="2880" y="336"/>
              <a:ext cx="2784" cy="336"/>
            </a:xfrm>
            <a:prstGeom prst="rect">
              <a:avLst/>
            </a:prstGeom>
            <a:solidFill>
              <a:srgbClr val="A5FFA5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latin typeface="Arial Narrow" pitchFamily="34" charset="0"/>
                </a:rPr>
                <a:t>Начальное образование</a:t>
              </a:r>
              <a:endParaRPr lang="ru-RU" b="1"/>
            </a:p>
          </p:txBody>
        </p:sp>
        <p:sp>
          <p:nvSpPr>
            <p:cNvPr id="21526" name="Rectangle 15"/>
            <p:cNvSpPr>
              <a:spLocks noChangeArrowheads="1"/>
            </p:cNvSpPr>
            <p:nvPr/>
          </p:nvSpPr>
          <p:spPr bwMode="auto">
            <a:xfrm>
              <a:off x="96" y="336"/>
              <a:ext cx="2784" cy="336"/>
            </a:xfrm>
            <a:prstGeom prst="rect">
              <a:avLst/>
            </a:prstGeom>
            <a:solidFill>
              <a:srgbClr val="FFFF6F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b="1">
                  <a:latin typeface="Arial Narrow" pitchFamily="34" charset="0"/>
                </a:rPr>
                <a:t>Дошкольное образование</a:t>
              </a:r>
            </a:p>
          </p:txBody>
        </p:sp>
      </p:grpSp>
      <p:sp>
        <p:nvSpPr>
          <p:cNvPr id="21513" name="Text Box 31"/>
          <p:cNvSpPr txBox="1">
            <a:spLocks noChangeArrowheads="1"/>
          </p:cNvSpPr>
          <p:nvPr/>
        </p:nvSpPr>
        <p:spPr bwMode="auto">
          <a:xfrm>
            <a:off x="1676400" y="0"/>
            <a:ext cx="5791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Познавательное развитие</a:t>
            </a:r>
            <a:endParaRPr lang="ru-RU" sz="28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pic>
        <p:nvPicPr>
          <p:cNvPr id="21514" name="Picture 50" descr="C:\WIN98SE\Рабочий стол\Чиндилова\обед.jpg"/>
          <p:cNvPicPr>
            <a:picLocks noChangeAspect="1" noChangeArrowheads="1"/>
          </p:cNvPicPr>
          <p:nvPr/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>
            <a:off x="7874000" y="0"/>
            <a:ext cx="12700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400050" y="4876800"/>
            <a:ext cx="8343900" cy="1762125"/>
            <a:chOff x="252" y="3072"/>
            <a:chExt cx="5256" cy="1110"/>
          </a:xfrm>
        </p:grpSpPr>
        <p:pic>
          <p:nvPicPr>
            <p:cNvPr id="21519" name="Picture 51" descr="C:\WIN98SE\Рабочий стол\Чиндилова\Из опыта\Конструкторы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5" y="3311"/>
              <a:ext cx="1312" cy="856"/>
            </a:xfrm>
            <a:prstGeom prst="rect">
              <a:avLst/>
            </a:prstGeom>
            <a:noFill/>
            <a:ln w="38100" cmpd="dbl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</p:pic>
        <p:pic>
          <p:nvPicPr>
            <p:cNvPr id="21520" name="Picture 52" descr="C:\WIN98SE\Рабочий стол\Чиндилова\Из опыта\Кулинары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2" y="3311"/>
              <a:ext cx="1275" cy="838"/>
            </a:xfrm>
            <a:prstGeom prst="rect">
              <a:avLst/>
            </a:prstGeom>
            <a:noFill/>
            <a:ln w="38100" cmpd="dbl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</p:pic>
        <p:pic>
          <p:nvPicPr>
            <p:cNvPr id="21521" name="Picture 53" descr="C:\WIN98SE\Рабочий стол\Чиндилова\кабинет\pic\изо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20" y="3311"/>
              <a:ext cx="1088" cy="865"/>
            </a:xfrm>
            <a:prstGeom prst="rect">
              <a:avLst/>
            </a:prstGeom>
            <a:noFill/>
            <a:ln w="38100" cmpd="dbl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</p:pic>
        <p:pic>
          <p:nvPicPr>
            <p:cNvPr id="21522" name="Picture 55" descr="C:\WIN98SE\Рабочий стол\Чиндилова\Учебники\Конструирование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80" y="3072"/>
              <a:ext cx="822" cy="111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animBg="1" autoUpdateAnimBg="0"/>
      <p:bldP spid="22535" grpId="0" animBg="1" autoUpdateAnimBg="0"/>
      <p:bldP spid="22536" grpId="0" animBg="1" autoUpdateAnimBg="0"/>
      <p:bldP spid="22537" grpId="0" animBg="1" autoUpdateAnimBg="0"/>
      <p:bldP spid="22538" grpId="0" animBg="1" autoUpdateAnimBg="0"/>
      <p:bldP spid="22539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152400" y="4862513"/>
            <a:ext cx="4419600" cy="1919287"/>
          </a:xfrm>
          <a:prstGeom prst="rect">
            <a:avLst/>
          </a:prstGeom>
          <a:gradFill rotWithShape="0">
            <a:gsLst>
              <a:gs pos="0">
                <a:srgbClr val="C4C44E"/>
              </a:gs>
              <a:gs pos="50000">
                <a:srgbClr val="FFFF66"/>
              </a:gs>
              <a:gs pos="100000">
                <a:srgbClr val="C4C44E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7. совершенствуется и обогащается речь, становясь одним из необходимых условий познания; развиваются чувствительность к смысловой стороне языка, речевой слух, формируется правильное звуко- и слово-произношение</a:t>
            </a:r>
            <a:endParaRPr lang="ru-RU" sz="2000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4572000" y="3552825"/>
            <a:ext cx="4419600" cy="1309688"/>
          </a:xfrm>
          <a:prstGeom prst="rect">
            <a:avLst/>
          </a:prstGeom>
          <a:gradFill rotWithShape="0">
            <a:gsLst>
              <a:gs pos="0">
                <a:srgbClr val="7FC47F"/>
              </a:gs>
              <a:gs pos="50000">
                <a:srgbClr val="A5FFA5"/>
              </a:gs>
              <a:gs pos="100000">
                <a:srgbClr val="7FC47F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6.  осваивает   знаково-символическую   деятельность – умение читать графический язык, работать со схемами, таблицами, графиками, моделями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4572000" y="2243138"/>
            <a:ext cx="4419600" cy="1309687"/>
          </a:xfrm>
          <a:prstGeom prst="rect">
            <a:avLst/>
          </a:prstGeom>
          <a:gradFill rotWithShape="0">
            <a:gsLst>
              <a:gs pos="0">
                <a:srgbClr val="7FC47F"/>
              </a:gs>
              <a:gs pos="50000">
                <a:srgbClr val="A5FFA5"/>
              </a:gs>
              <a:gs pos="100000">
                <a:srgbClr val="7FC47F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5. развивается наглядно-действенное и  наглядно-образное мышление</a:t>
            </a:r>
          </a:p>
          <a:p>
            <a:pPr>
              <a:spcBef>
                <a:spcPct val="20000"/>
              </a:spcBef>
            </a:pPr>
            <a:endParaRPr lang="ru-RU" sz="2000">
              <a:latin typeface="Arial Narrow" pitchFamily="34" charset="0"/>
            </a:endParaRP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152400" y="2243138"/>
            <a:ext cx="4419600" cy="1309687"/>
          </a:xfrm>
          <a:prstGeom prst="rect">
            <a:avLst/>
          </a:prstGeom>
          <a:gradFill rotWithShape="0">
            <a:gsLst>
              <a:gs pos="0">
                <a:srgbClr val="C4C44E"/>
              </a:gs>
              <a:gs pos="50000">
                <a:srgbClr val="FFFF66"/>
              </a:gs>
              <a:gs pos="100000">
                <a:srgbClr val="C4C44E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5. имеет общие представления об окружающем мире, о себе, о других людях,  развивается наглядно-действенное мышление</a:t>
            </a: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4572000" y="1543050"/>
            <a:ext cx="4419600" cy="700088"/>
          </a:xfrm>
          <a:prstGeom prst="rect">
            <a:avLst/>
          </a:prstGeom>
          <a:gradFill rotWithShape="0">
            <a:gsLst>
              <a:gs pos="0">
                <a:srgbClr val="7FC47F"/>
              </a:gs>
              <a:gs pos="50000">
                <a:srgbClr val="A5FFA5"/>
              </a:gs>
              <a:gs pos="100000">
                <a:srgbClr val="7FC47F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4. проявляет готовность к совместной с учителем учебной деятельности	</a:t>
            </a: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152400" y="1543050"/>
            <a:ext cx="4419600" cy="700088"/>
          </a:xfrm>
          <a:prstGeom prst="rect">
            <a:avLst/>
          </a:prstGeom>
          <a:gradFill rotWithShape="0">
            <a:gsLst>
              <a:gs pos="0">
                <a:srgbClr val="C4C44E"/>
              </a:gs>
              <a:gs pos="50000">
                <a:srgbClr val="FFFF66"/>
              </a:gs>
              <a:gs pos="100000">
                <a:srgbClr val="C4C44E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4. умеет следовать образцу, правилу, инструкции</a:t>
            </a: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152400" y="614363"/>
            <a:ext cx="8839200" cy="928687"/>
            <a:chOff x="96" y="387"/>
            <a:chExt cx="5568" cy="585"/>
          </a:xfrm>
        </p:grpSpPr>
        <p:sp>
          <p:nvSpPr>
            <p:cNvPr id="22547" name="Rectangle 13"/>
            <p:cNvSpPr>
              <a:spLocks noChangeArrowheads="1"/>
            </p:cNvSpPr>
            <p:nvPr/>
          </p:nvSpPr>
          <p:spPr bwMode="auto">
            <a:xfrm>
              <a:off x="2880" y="723"/>
              <a:ext cx="2784" cy="249"/>
            </a:xfrm>
            <a:prstGeom prst="rect">
              <a:avLst/>
            </a:prstGeom>
            <a:solidFill>
              <a:srgbClr val="C7FFC7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000" b="1">
                  <a:latin typeface="Arial Narrow" pitchFamily="34" charset="0"/>
                </a:rPr>
                <a:t>                          Ребёнок:		</a:t>
              </a:r>
            </a:p>
          </p:txBody>
        </p:sp>
        <p:sp>
          <p:nvSpPr>
            <p:cNvPr id="22548" name="Rectangle 14"/>
            <p:cNvSpPr>
              <a:spLocks noChangeArrowheads="1"/>
            </p:cNvSpPr>
            <p:nvPr/>
          </p:nvSpPr>
          <p:spPr bwMode="auto">
            <a:xfrm>
              <a:off x="96" y="723"/>
              <a:ext cx="2784" cy="249"/>
            </a:xfrm>
            <a:prstGeom prst="rect">
              <a:avLst/>
            </a:prstGeom>
            <a:solidFill>
              <a:srgbClr val="FFFFCC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000" b="1">
                  <a:latin typeface="Arial Narrow" pitchFamily="34" charset="0"/>
                </a:rPr>
                <a:t>                      Ребёнок:		</a:t>
              </a:r>
            </a:p>
          </p:txBody>
        </p:sp>
        <p:sp>
          <p:nvSpPr>
            <p:cNvPr id="22549" name="Rectangle 15"/>
            <p:cNvSpPr>
              <a:spLocks noChangeArrowheads="1"/>
            </p:cNvSpPr>
            <p:nvPr/>
          </p:nvSpPr>
          <p:spPr bwMode="auto">
            <a:xfrm>
              <a:off x="2880" y="387"/>
              <a:ext cx="2784" cy="336"/>
            </a:xfrm>
            <a:prstGeom prst="rect">
              <a:avLst/>
            </a:prstGeom>
            <a:solidFill>
              <a:srgbClr val="A5FFA5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latin typeface="Arial Narrow" pitchFamily="34" charset="0"/>
                </a:rPr>
                <a:t>Начальное образование</a:t>
              </a:r>
              <a:endParaRPr lang="ru-RU" b="1"/>
            </a:p>
          </p:txBody>
        </p:sp>
        <p:sp>
          <p:nvSpPr>
            <p:cNvPr id="22550" name="Rectangle 16"/>
            <p:cNvSpPr>
              <a:spLocks noChangeArrowheads="1"/>
            </p:cNvSpPr>
            <p:nvPr/>
          </p:nvSpPr>
          <p:spPr bwMode="auto">
            <a:xfrm>
              <a:off x="96" y="387"/>
              <a:ext cx="2784" cy="336"/>
            </a:xfrm>
            <a:prstGeom prst="rect">
              <a:avLst/>
            </a:prstGeom>
            <a:solidFill>
              <a:srgbClr val="FFFF66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b="1">
                  <a:latin typeface="Arial Narrow" pitchFamily="34" charset="0"/>
                </a:rPr>
                <a:t>Дошкольное образование</a:t>
              </a:r>
            </a:p>
          </p:txBody>
        </p:sp>
      </p:grpSp>
      <p:sp>
        <p:nvSpPr>
          <p:cNvPr id="22537" name="Text Box 44"/>
          <p:cNvSpPr txBox="1">
            <a:spLocks noChangeArrowheads="1"/>
          </p:cNvSpPr>
          <p:nvPr/>
        </p:nvSpPr>
        <p:spPr bwMode="auto">
          <a:xfrm>
            <a:off x="1104900" y="14288"/>
            <a:ext cx="6934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Познавательное развитие </a:t>
            </a:r>
            <a:r>
              <a:rPr lang="ru-RU" sz="1800" dirty="0">
                <a:solidFill>
                  <a:srgbClr val="0070C0"/>
                </a:solidFill>
                <a:latin typeface="Arial Narrow" pitchFamily="34" charset="0"/>
              </a:rPr>
              <a:t>(продолжение)</a:t>
            </a:r>
          </a:p>
        </p:txBody>
      </p:sp>
      <p:sp>
        <p:nvSpPr>
          <p:cNvPr id="22545" name="Rectangle 5"/>
          <p:cNvSpPr>
            <a:spLocks noChangeArrowheads="1"/>
          </p:cNvSpPr>
          <p:nvPr/>
        </p:nvSpPr>
        <p:spPr bwMode="auto">
          <a:xfrm>
            <a:off x="4572000" y="4862513"/>
            <a:ext cx="4419600" cy="1919287"/>
          </a:xfrm>
          <a:prstGeom prst="rect">
            <a:avLst/>
          </a:prstGeom>
          <a:gradFill rotWithShape="0">
            <a:gsLst>
              <a:gs pos="0">
                <a:srgbClr val="7FC47F"/>
              </a:gs>
              <a:gs pos="50000">
                <a:srgbClr val="A5FFA5"/>
              </a:gs>
              <a:gs pos="100000">
                <a:srgbClr val="7FC47F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endParaRPr lang="ru-RU" sz="2000">
              <a:latin typeface="Arial Narrow" pitchFamily="34" charset="0"/>
            </a:endParaRPr>
          </a:p>
        </p:txBody>
      </p:sp>
      <p:sp>
        <p:nvSpPr>
          <p:cNvPr id="22543" name="Rectangle 8"/>
          <p:cNvSpPr>
            <a:spLocks noChangeArrowheads="1"/>
          </p:cNvSpPr>
          <p:nvPr/>
        </p:nvSpPr>
        <p:spPr bwMode="auto">
          <a:xfrm>
            <a:off x="152400" y="3552825"/>
            <a:ext cx="4419600" cy="1309688"/>
          </a:xfrm>
          <a:prstGeom prst="rect">
            <a:avLst/>
          </a:prstGeom>
          <a:gradFill rotWithShape="0">
            <a:gsLst>
              <a:gs pos="0">
                <a:srgbClr val="C4C44E"/>
              </a:gs>
              <a:gs pos="50000">
                <a:srgbClr val="FFFF66"/>
              </a:gs>
              <a:gs pos="100000">
                <a:srgbClr val="C4C44E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6. умеет понимать изображения и     описывать изображённое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animBg="1" autoUpdateAnimBg="0"/>
      <p:bldP spid="23559" grpId="0" animBg="1" autoUpdateAnimBg="0"/>
      <p:bldP spid="23561" grpId="0" animBg="1" autoUpdateAnimBg="0"/>
      <p:bldP spid="23562" grpId="0" animBg="1" autoUpdateAnimBg="0"/>
      <p:bldP spid="23563" grpId="0" animBg="1" autoUpdateAnimBg="0"/>
      <p:bldP spid="23564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4572000" y="4286256"/>
            <a:ext cx="4419600" cy="1857388"/>
          </a:xfrm>
          <a:prstGeom prst="rect">
            <a:avLst/>
          </a:prstGeom>
          <a:gradFill rotWithShape="0">
            <a:gsLst>
              <a:gs pos="0">
                <a:srgbClr val="7FC47F"/>
              </a:gs>
              <a:gs pos="50000">
                <a:srgbClr val="A5FFA5"/>
              </a:gs>
              <a:gs pos="100000">
                <a:srgbClr val="7FC47F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2.  формирует произвольность психических процессов (мышления, памяти, речи, внимания), поведения</a:t>
            </a:r>
          </a:p>
          <a:p>
            <a:pPr>
              <a:spcBef>
                <a:spcPct val="20000"/>
              </a:spcBef>
            </a:pPr>
            <a:endParaRPr lang="ru-RU" sz="2000" dirty="0">
              <a:latin typeface="Arial Narrow" pitchFamily="34" charset="0"/>
            </a:endParaRP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152400" y="4286256"/>
            <a:ext cx="4419600" cy="1857388"/>
          </a:xfrm>
          <a:prstGeom prst="rect">
            <a:avLst/>
          </a:prstGeom>
          <a:gradFill rotWithShape="0">
            <a:gsLst>
              <a:gs pos="0">
                <a:srgbClr val="B6B649"/>
              </a:gs>
              <a:gs pos="50000">
                <a:srgbClr val="FFFF66"/>
              </a:gs>
              <a:gs pos="100000">
                <a:srgbClr val="B6B649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2. опирается в работе с детьми на такие виды познавательной активности, как наблюдение, экспериментирование, познавательное общение</a:t>
            </a: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4572000" y="2571744"/>
            <a:ext cx="4419600" cy="1714512"/>
          </a:xfrm>
          <a:prstGeom prst="rect">
            <a:avLst/>
          </a:prstGeom>
          <a:gradFill rotWithShape="0">
            <a:gsLst>
              <a:gs pos="0">
                <a:srgbClr val="7FC47F"/>
              </a:gs>
              <a:gs pos="50000">
                <a:srgbClr val="A5FFA5"/>
              </a:gs>
              <a:gs pos="100000">
                <a:srgbClr val="7FC47F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1.  формирует учебно-познавательную    активность и интерес к </a:t>
            </a:r>
            <a:r>
              <a:rPr lang="ru-RU" sz="2000" dirty="0" err="1">
                <a:latin typeface="Arial Narrow" pitchFamily="34" charset="0"/>
              </a:rPr>
              <a:t>экспериментирова-нию</a:t>
            </a:r>
            <a:r>
              <a:rPr lang="ru-RU" sz="2000" dirty="0">
                <a:latin typeface="Arial Narrow" pitchFamily="34" charset="0"/>
              </a:rPr>
              <a:t>, организует образовательную среду, стимулирующую познавательную </a:t>
            </a:r>
            <a:r>
              <a:rPr lang="ru-RU" sz="2000" dirty="0" err="1">
                <a:latin typeface="Arial Narrow" pitchFamily="34" charset="0"/>
              </a:rPr>
              <a:t>актив-ность</a:t>
            </a:r>
            <a:r>
              <a:rPr lang="ru-RU" sz="2000" dirty="0">
                <a:latin typeface="Arial Narrow" pitchFamily="34" charset="0"/>
              </a:rPr>
              <a:t> детей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152400" y="2571744"/>
            <a:ext cx="4419600" cy="1643074"/>
          </a:xfrm>
          <a:prstGeom prst="rect">
            <a:avLst/>
          </a:prstGeom>
          <a:gradFill rotWithShape="0">
            <a:gsLst>
              <a:gs pos="0">
                <a:srgbClr val="B6B649"/>
              </a:gs>
              <a:gs pos="50000">
                <a:srgbClr val="FFFF66"/>
              </a:gs>
              <a:gs pos="100000">
                <a:srgbClr val="B6B649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1. поощряет познавательную инициативу ребенка; организует образовательную  среду, стимулирующую познавательную активность детей</a:t>
            </a: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142844" y="1071546"/>
            <a:ext cx="9001156" cy="1357322"/>
            <a:chOff x="96" y="336"/>
            <a:chExt cx="5568" cy="585"/>
          </a:xfrm>
        </p:grpSpPr>
        <p:sp>
          <p:nvSpPr>
            <p:cNvPr id="23566" name="Rectangle 13"/>
            <p:cNvSpPr>
              <a:spLocks noChangeArrowheads="1"/>
            </p:cNvSpPr>
            <p:nvPr/>
          </p:nvSpPr>
          <p:spPr bwMode="auto">
            <a:xfrm>
              <a:off x="2880" y="672"/>
              <a:ext cx="2784" cy="249"/>
            </a:xfrm>
            <a:prstGeom prst="rect">
              <a:avLst/>
            </a:prstGeom>
            <a:solidFill>
              <a:srgbClr val="C7FFC7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000" b="1">
                  <a:latin typeface="Arial Narrow" pitchFamily="34" charset="0"/>
                </a:rPr>
                <a:t>	Взрослый:	</a:t>
              </a:r>
              <a:r>
                <a:rPr lang="ru-RU" sz="2000">
                  <a:latin typeface="Arial Narrow" pitchFamily="34" charset="0"/>
                </a:rPr>
                <a:t>	</a:t>
              </a:r>
            </a:p>
          </p:txBody>
        </p:sp>
        <p:sp>
          <p:nvSpPr>
            <p:cNvPr id="23567" name="Rectangle 14"/>
            <p:cNvSpPr>
              <a:spLocks noChangeArrowheads="1"/>
            </p:cNvSpPr>
            <p:nvPr/>
          </p:nvSpPr>
          <p:spPr bwMode="auto">
            <a:xfrm>
              <a:off x="96" y="672"/>
              <a:ext cx="2784" cy="249"/>
            </a:xfrm>
            <a:prstGeom prst="rect">
              <a:avLst/>
            </a:prstGeom>
            <a:solidFill>
              <a:srgbClr val="FFFFCC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000" b="1">
                  <a:latin typeface="Arial Narrow" pitchFamily="34" charset="0"/>
                </a:rPr>
                <a:t>	Взрослый:</a:t>
              </a:r>
              <a:r>
                <a:rPr lang="ru-RU" sz="2000">
                  <a:latin typeface="Arial Narrow" pitchFamily="34" charset="0"/>
                </a:rPr>
                <a:t> 		</a:t>
              </a:r>
            </a:p>
          </p:txBody>
        </p:sp>
        <p:sp>
          <p:nvSpPr>
            <p:cNvPr id="23568" name="Rectangle 15"/>
            <p:cNvSpPr>
              <a:spLocks noChangeArrowheads="1"/>
            </p:cNvSpPr>
            <p:nvPr/>
          </p:nvSpPr>
          <p:spPr bwMode="auto">
            <a:xfrm>
              <a:off x="2880" y="336"/>
              <a:ext cx="2784" cy="336"/>
            </a:xfrm>
            <a:prstGeom prst="rect">
              <a:avLst/>
            </a:prstGeom>
            <a:solidFill>
              <a:srgbClr val="A5FFA5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latin typeface="Arial Narrow" pitchFamily="34" charset="0"/>
                </a:rPr>
                <a:t>Начальное образование</a:t>
              </a:r>
              <a:endParaRPr lang="ru-RU" b="1"/>
            </a:p>
          </p:txBody>
        </p:sp>
        <p:sp>
          <p:nvSpPr>
            <p:cNvPr id="23569" name="Rectangle 16"/>
            <p:cNvSpPr>
              <a:spLocks noChangeArrowheads="1"/>
            </p:cNvSpPr>
            <p:nvPr/>
          </p:nvSpPr>
          <p:spPr bwMode="auto">
            <a:xfrm>
              <a:off x="96" y="336"/>
              <a:ext cx="2784" cy="336"/>
            </a:xfrm>
            <a:prstGeom prst="rect">
              <a:avLst/>
            </a:prstGeom>
            <a:solidFill>
              <a:srgbClr val="FFFF66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b="1" dirty="0">
                  <a:latin typeface="Arial Narrow" pitchFamily="34" charset="0"/>
                </a:rPr>
                <a:t>Дошкольное образование</a:t>
              </a:r>
            </a:p>
          </p:txBody>
        </p:sp>
      </p:grpSp>
      <p:sp>
        <p:nvSpPr>
          <p:cNvPr id="23559" name="Text Box 41"/>
          <p:cNvSpPr txBox="1">
            <a:spLocks noChangeArrowheads="1"/>
          </p:cNvSpPr>
          <p:nvPr/>
        </p:nvSpPr>
        <p:spPr bwMode="auto">
          <a:xfrm>
            <a:off x="928662" y="285728"/>
            <a:ext cx="6819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7030A0"/>
                </a:solidFill>
                <a:latin typeface="Arial Narrow" pitchFamily="34" charset="0"/>
              </a:rPr>
              <a:t>Речевое  </a:t>
            </a:r>
            <a:r>
              <a:rPr lang="ru-RU" sz="2800" b="1" dirty="0">
                <a:solidFill>
                  <a:srgbClr val="7030A0"/>
                </a:solidFill>
                <a:latin typeface="Arial Narrow" pitchFamily="34" charset="0"/>
              </a:rPr>
              <a:t>развитие</a:t>
            </a:r>
            <a:r>
              <a:rPr lang="ru-RU" b="1" dirty="0">
                <a:solidFill>
                  <a:srgbClr val="7030A0"/>
                </a:solidFill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 animBg="1" autoUpdateAnimBg="0"/>
      <p:bldP spid="24586" grpId="0" animBg="1" autoUpdateAnimBg="0"/>
      <p:bldP spid="24587" grpId="0" animBg="1" autoUpdateAnimBg="0"/>
      <p:bldP spid="24588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4572000" y="3460750"/>
            <a:ext cx="4419600" cy="1797050"/>
          </a:xfrm>
          <a:prstGeom prst="rect">
            <a:avLst/>
          </a:prstGeom>
          <a:gradFill rotWithShape="0">
            <a:gsLst>
              <a:gs pos="0">
                <a:srgbClr val="71AF71"/>
              </a:gs>
              <a:gs pos="50000">
                <a:srgbClr val="A5FFA5"/>
              </a:gs>
              <a:gs pos="100000">
                <a:srgbClr val="71AF71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4. формирует готовность к совместной учебной деятельности</a:t>
            </a:r>
          </a:p>
          <a:p>
            <a:pPr>
              <a:spcBef>
                <a:spcPct val="20000"/>
              </a:spcBef>
            </a:pPr>
            <a:endParaRPr lang="ru-RU" sz="2000">
              <a:latin typeface="Arial Narrow" pitchFamily="34" charset="0"/>
            </a:endParaRP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152400" y="3460750"/>
            <a:ext cx="4419600" cy="1797050"/>
          </a:xfrm>
          <a:prstGeom prst="rect">
            <a:avLst/>
          </a:prstGeom>
          <a:gradFill rotWithShape="0">
            <a:gsLst>
              <a:gs pos="0">
                <a:srgbClr val="BDBD4C"/>
              </a:gs>
              <a:gs pos="50000">
                <a:srgbClr val="FFFF66"/>
              </a:gs>
              <a:gs pos="100000">
                <a:srgbClr val="BDBD4C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4.  приобщает детей к культуре чтения    художественной литературы через прослушивание художественных произведений, обсуждение их содержания</a:t>
            </a:r>
            <a:r>
              <a:rPr lang="ru-RU" sz="2800"/>
              <a:t> </a:t>
            </a:r>
          </a:p>
          <a:p>
            <a:pPr>
              <a:spcBef>
                <a:spcPct val="20000"/>
              </a:spcBef>
            </a:pPr>
            <a:endParaRPr lang="ru-RU" sz="2000">
              <a:latin typeface="Arial Narrow" pitchFamily="34" charset="0"/>
            </a:endParaRPr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4572000" y="1541463"/>
            <a:ext cx="4419600" cy="1919287"/>
          </a:xfrm>
          <a:prstGeom prst="rect">
            <a:avLst/>
          </a:prstGeom>
          <a:gradFill rotWithShape="0">
            <a:gsLst>
              <a:gs pos="0">
                <a:srgbClr val="71AF71"/>
              </a:gs>
              <a:gs pos="50000">
                <a:srgbClr val="A5FFA5"/>
              </a:gs>
              <a:gs pos="100000">
                <a:srgbClr val="71AF71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3. развивает и обогащает мотивы речевой деятельности и речевой практики, ее      содержательности, точности, правильности,  выразительности, благозвучности	</a:t>
            </a:r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152400" y="1541463"/>
            <a:ext cx="4419600" cy="1919287"/>
          </a:xfrm>
          <a:prstGeom prst="rect">
            <a:avLst/>
          </a:prstGeom>
          <a:gradFill rotWithShape="0">
            <a:gsLst>
              <a:gs pos="0">
                <a:srgbClr val="BDBD4C"/>
              </a:gs>
              <a:gs pos="50000">
                <a:srgbClr val="FFFF66"/>
              </a:gs>
              <a:gs pos="100000">
                <a:srgbClr val="BDBD4C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3. уделяет внимание обогащению словарного запаса, совершенствованию звуковой культуры, образной и грамматической сторон речи,  развитию диалогической речи в процессе общения ребенка с другими детьми	</a:t>
            </a: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152400" y="612775"/>
            <a:ext cx="8839200" cy="928688"/>
            <a:chOff x="96" y="386"/>
            <a:chExt cx="5568" cy="585"/>
          </a:xfrm>
        </p:grpSpPr>
        <p:sp>
          <p:nvSpPr>
            <p:cNvPr id="24594" name="Rectangle 13"/>
            <p:cNvSpPr>
              <a:spLocks noChangeArrowheads="1"/>
            </p:cNvSpPr>
            <p:nvPr/>
          </p:nvSpPr>
          <p:spPr bwMode="auto">
            <a:xfrm>
              <a:off x="2880" y="722"/>
              <a:ext cx="2784" cy="249"/>
            </a:xfrm>
            <a:prstGeom prst="rect">
              <a:avLst/>
            </a:prstGeom>
            <a:solidFill>
              <a:srgbClr val="C7FFC7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000" b="1">
                  <a:latin typeface="Arial Narrow" pitchFamily="34" charset="0"/>
                </a:rPr>
                <a:t>	Взрослый:	</a:t>
              </a:r>
              <a:r>
                <a:rPr lang="ru-RU" sz="2000">
                  <a:latin typeface="Arial Narrow" pitchFamily="34" charset="0"/>
                </a:rPr>
                <a:t>	</a:t>
              </a:r>
            </a:p>
          </p:txBody>
        </p:sp>
        <p:sp>
          <p:nvSpPr>
            <p:cNvPr id="24595" name="Rectangle 14"/>
            <p:cNvSpPr>
              <a:spLocks noChangeArrowheads="1"/>
            </p:cNvSpPr>
            <p:nvPr/>
          </p:nvSpPr>
          <p:spPr bwMode="auto">
            <a:xfrm>
              <a:off x="96" y="722"/>
              <a:ext cx="2784" cy="249"/>
            </a:xfrm>
            <a:prstGeom prst="rect">
              <a:avLst/>
            </a:prstGeom>
            <a:solidFill>
              <a:srgbClr val="FFFFCC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000" b="1">
                  <a:latin typeface="Arial Narrow" pitchFamily="34" charset="0"/>
                </a:rPr>
                <a:t>	Взрослый:</a:t>
              </a:r>
              <a:r>
                <a:rPr lang="ru-RU" sz="2000">
                  <a:latin typeface="Arial Narrow" pitchFamily="34" charset="0"/>
                </a:rPr>
                <a:t> 		</a:t>
              </a:r>
            </a:p>
          </p:txBody>
        </p:sp>
        <p:sp>
          <p:nvSpPr>
            <p:cNvPr id="24596" name="Rectangle 15"/>
            <p:cNvSpPr>
              <a:spLocks noChangeArrowheads="1"/>
            </p:cNvSpPr>
            <p:nvPr/>
          </p:nvSpPr>
          <p:spPr bwMode="auto">
            <a:xfrm>
              <a:off x="2880" y="386"/>
              <a:ext cx="2784" cy="336"/>
            </a:xfrm>
            <a:prstGeom prst="rect">
              <a:avLst/>
            </a:prstGeom>
            <a:solidFill>
              <a:srgbClr val="A5FFA5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latin typeface="Arial Narrow" pitchFamily="34" charset="0"/>
                </a:rPr>
                <a:t>Начальное образование</a:t>
              </a:r>
              <a:endParaRPr lang="ru-RU" b="1"/>
            </a:p>
          </p:txBody>
        </p:sp>
        <p:sp>
          <p:nvSpPr>
            <p:cNvPr id="24597" name="Rectangle 16"/>
            <p:cNvSpPr>
              <a:spLocks noChangeArrowheads="1"/>
            </p:cNvSpPr>
            <p:nvPr/>
          </p:nvSpPr>
          <p:spPr bwMode="auto">
            <a:xfrm>
              <a:off x="96" y="386"/>
              <a:ext cx="2784" cy="336"/>
            </a:xfrm>
            <a:prstGeom prst="rect">
              <a:avLst/>
            </a:prstGeom>
            <a:solidFill>
              <a:srgbClr val="FFFF66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b="1">
                  <a:latin typeface="Arial Narrow" pitchFamily="34" charset="0"/>
                </a:rPr>
                <a:t>Дошкольное образование</a:t>
              </a:r>
            </a:p>
          </p:txBody>
        </p:sp>
      </p:grpSp>
      <p:sp>
        <p:nvSpPr>
          <p:cNvPr id="24583" name="Text Box 39"/>
          <p:cNvSpPr txBox="1">
            <a:spLocks noChangeArrowheads="1"/>
          </p:cNvSpPr>
          <p:nvPr/>
        </p:nvSpPr>
        <p:spPr bwMode="auto">
          <a:xfrm>
            <a:off x="785786" y="0"/>
            <a:ext cx="7467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7030A0"/>
                </a:solidFill>
                <a:latin typeface="Arial Narrow" pitchFamily="34" charset="0"/>
              </a:rPr>
              <a:t>Речевое  </a:t>
            </a:r>
            <a:r>
              <a:rPr lang="ru-RU" sz="2800" b="1" dirty="0">
                <a:solidFill>
                  <a:srgbClr val="7030A0"/>
                </a:solidFill>
                <a:latin typeface="Arial Narrow" pitchFamily="34" charset="0"/>
              </a:rPr>
              <a:t>развитие </a:t>
            </a:r>
            <a:r>
              <a:rPr lang="ru-RU" sz="1800" dirty="0">
                <a:solidFill>
                  <a:srgbClr val="7030A0"/>
                </a:solidFill>
                <a:latin typeface="Arial Narrow" pitchFamily="34" charset="0"/>
              </a:rPr>
              <a:t>(продолжение)</a:t>
            </a:r>
            <a:endParaRPr lang="ru-RU" sz="1800" b="1" dirty="0">
              <a:solidFill>
                <a:srgbClr val="7030A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9" grpId="0" animBg="1" autoUpdateAnimBg="0"/>
      <p:bldP spid="25610" grpId="0" animBg="1" autoUpdateAnimBg="0"/>
      <p:bldP spid="25611" grpId="0" animBg="1" autoUpdateAnimBg="0"/>
      <p:bldP spid="25612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785786" y="214290"/>
            <a:ext cx="74295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Arial Narrow" pitchFamily="34" charset="0"/>
              </a:rPr>
              <a:t>	</a:t>
            </a:r>
            <a:r>
              <a:rPr lang="ru-RU" sz="2800" b="1" dirty="0" smtClean="0">
                <a:solidFill>
                  <a:srgbClr val="00B050"/>
                </a:solidFill>
                <a:latin typeface="Arial Narrow" pitchFamily="34" charset="0"/>
              </a:rPr>
              <a:t>Социально-коммуникативное развитие </a:t>
            </a:r>
            <a:r>
              <a:rPr lang="ru-RU" sz="2800" b="1" dirty="0">
                <a:solidFill>
                  <a:schemeClr val="bg1"/>
                </a:solidFill>
                <a:latin typeface="Arial Narrow" pitchFamily="34" charset="0"/>
              </a:rPr>
              <a:t>развитие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4572000" y="4786322"/>
            <a:ext cx="4419600" cy="1552575"/>
          </a:xfrm>
          <a:prstGeom prst="rect">
            <a:avLst/>
          </a:prstGeom>
          <a:gradFill rotWithShape="0">
            <a:gsLst>
              <a:gs pos="0">
                <a:srgbClr val="6DA86D"/>
              </a:gs>
              <a:gs pos="50000">
                <a:srgbClr val="A5FFA5"/>
              </a:gs>
              <a:gs pos="100000">
                <a:srgbClr val="6DA86D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3. стремится расширять границы  собственных знаний и умений, то есть появляется способность</a:t>
            </a:r>
            <a:r>
              <a:rPr lang="en-US" sz="2000" dirty="0">
                <a:latin typeface="Arial Narrow" pitchFamily="34" charset="0"/>
              </a:rPr>
              <a:t> </a:t>
            </a:r>
            <a:r>
              <a:rPr lang="ru-RU" sz="2000" dirty="0">
                <a:latin typeface="Arial Narrow" pitchFamily="34" charset="0"/>
              </a:rPr>
              <a:t>к </a:t>
            </a:r>
            <a:r>
              <a:rPr lang="ru-RU" sz="2000" dirty="0" err="1">
                <a:latin typeface="Arial Narrow" pitchFamily="34" charset="0"/>
              </a:rPr>
              <a:t>самоизменению</a:t>
            </a:r>
            <a:r>
              <a:rPr lang="ru-RU" sz="2000" dirty="0">
                <a:latin typeface="Arial Narrow" pitchFamily="34" charset="0"/>
              </a:rPr>
              <a:t>.</a:t>
            </a: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214282" y="4857760"/>
            <a:ext cx="4357718" cy="1481137"/>
          </a:xfrm>
          <a:prstGeom prst="rect">
            <a:avLst/>
          </a:prstGeom>
          <a:gradFill rotWithShape="0">
            <a:gsLst>
              <a:gs pos="0">
                <a:srgbClr val="BDBD4C"/>
              </a:gs>
              <a:gs pos="50000">
                <a:srgbClr val="FFFF66"/>
              </a:gs>
              <a:gs pos="100000">
                <a:srgbClr val="BDBD4C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3. способен договариваться,  учитывать интересы других,  сдерживать свои эмоции</a:t>
            </a: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4572000" y="3214686"/>
            <a:ext cx="4419600" cy="1571636"/>
          </a:xfrm>
          <a:prstGeom prst="rect">
            <a:avLst/>
          </a:prstGeom>
          <a:gradFill rotWithShape="0">
            <a:gsLst>
              <a:gs pos="0">
                <a:srgbClr val="6DA86D"/>
              </a:gs>
              <a:gs pos="50000">
                <a:srgbClr val="A5FFA5"/>
              </a:gs>
              <a:gs pos="100000">
                <a:srgbClr val="6DA86D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2.  самооценка остаётся оптимистичной и высокой, но становится все более   дифференцированной, независимой, рефлексивной;</a:t>
            </a: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285720" y="3214686"/>
            <a:ext cx="4286280" cy="1571636"/>
          </a:xfrm>
          <a:prstGeom prst="rect">
            <a:avLst/>
          </a:prstGeom>
          <a:gradFill rotWithShape="0">
            <a:gsLst>
              <a:gs pos="0">
                <a:srgbClr val="BDBD4C"/>
              </a:gs>
              <a:gs pos="50000">
                <a:srgbClr val="FFFF66"/>
              </a:gs>
              <a:gs pos="100000">
                <a:srgbClr val="BDBD4C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2.  отличается положительным самоощущением: уверен в своих возможностях, в том, что он хороший, что его любят;</a:t>
            </a: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4572000" y="1714488"/>
            <a:ext cx="4419600" cy="1500198"/>
          </a:xfrm>
          <a:prstGeom prst="rect">
            <a:avLst/>
          </a:prstGeom>
          <a:gradFill rotWithShape="0">
            <a:gsLst>
              <a:gs pos="0">
                <a:srgbClr val="6DA86D"/>
              </a:gs>
              <a:gs pos="50000">
                <a:srgbClr val="A5FFA5"/>
              </a:gs>
              <a:gs pos="100000">
                <a:srgbClr val="6DA86D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1. появляется достаточно осознанная   система представлений о самом себе, о своих индивидуальных качествах; о нравственно-этических нормах;		</a:t>
            </a: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285720" y="1714488"/>
            <a:ext cx="4286280" cy="1500198"/>
          </a:xfrm>
          <a:prstGeom prst="rect">
            <a:avLst/>
          </a:prstGeom>
          <a:gradFill rotWithShape="0">
            <a:gsLst>
              <a:gs pos="0">
                <a:srgbClr val="BDBD4C"/>
              </a:gs>
              <a:gs pos="50000">
                <a:srgbClr val="FFFF66"/>
              </a:gs>
              <a:gs pos="100000">
                <a:srgbClr val="BDBD4C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1.  проявляет положительное отношение к себе, другим людям, окружающему миру;		</a:t>
            </a: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304800" y="785794"/>
            <a:ext cx="8839200" cy="928688"/>
            <a:chOff x="96" y="336"/>
            <a:chExt cx="5568" cy="585"/>
          </a:xfrm>
        </p:grpSpPr>
        <p:sp>
          <p:nvSpPr>
            <p:cNvPr id="25623" name="Rectangle 13"/>
            <p:cNvSpPr>
              <a:spLocks noChangeArrowheads="1"/>
            </p:cNvSpPr>
            <p:nvPr/>
          </p:nvSpPr>
          <p:spPr bwMode="auto">
            <a:xfrm>
              <a:off x="2880" y="672"/>
              <a:ext cx="2784" cy="249"/>
            </a:xfrm>
            <a:prstGeom prst="rect">
              <a:avLst/>
            </a:prstGeom>
            <a:solidFill>
              <a:srgbClr val="C7FFC7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000" b="1">
                  <a:latin typeface="Arial Narrow" pitchFamily="34" charset="0"/>
                </a:rPr>
                <a:t>                          Ребёнок:		</a:t>
              </a:r>
            </a:p>
          </p:txBody>
        </p:sp>
        <p:sp>
          <p:nvSpPr>
            <p:cNvPr id="25624" name="Rectangle 14"/>
            <p:cNvSpPr>
              <a:spLocks noChangeArrowheads="1"/>
            </p:cNvSpPr>
            <p:nvPr/>
          </p:nvSpPr>
          <p:spPr bwMode="auto">
            <a:xfrm>
              <a:off x="96" y="672"/>
              <a:ext cx="2784" cy="249"/>
            </a:xfrm>
            <a:prstGeom prst="rect">
              <a:avLst/>
            </a:prstGeom>
            <a:solidFill>
              <a:srgbClr val="FFFFCC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000" b="1">
                  <a:latin typeface="Arial Narrow" pitchFamily="34" charset="0"/>
                </a:rPr>
                <a:t>                      Ребёнок:		</a:t>
              </a:r>
            </a:p>
          </p:txBody>
        </p:sp>
        <p:sp>
          <p:nvSpPr>
            <p:cNvPr id="25625" name="Rectangle 15"/>
            <p:cNvSpPr>
              <a:spLocks noChangeArrowheads="1"/>
            </p:cNvSpPr>
            <p:nvPr/>
          </p:nvSpPr>
          <p:spPr bwMode="auto">
            <a:xfrm>
              <a:off x="2880" y="336"/>
              <a:ext cx="2784" cy="336"/>
            </a:xfrm>
            <a:prstGeom prst="rect">
              <a:avLst/>
            </a:prstGeom>
            <a:solidFill>
              <a:srgbClr val="A5FFA5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latin typeface="Arial Narrow" pitchFamily="34" charset="0"/>
                </a:rPr>
                <a:t>Начальное образование</a:t>
              </a:r>
              <a:endParaRPr lang="ru-RU" b="1"/>
            </a:p>
          </p:txBody>
        </p:sp>
        <p:sp>
          <p:nvSpPr>
            <p:cNvPr id="25626" name="Rectangle 16"/>
            <p:cNvSpPr>
              <a:spLocks noChangeArrowheads="1"/>
            </p:cNvSpPr>
            <p:nvPr/>
          </p:nvSpPr>
          <p:spPr bwMode="auto">
            <a:xfrm>
              <a:off x="96" y="336"/>
              <a:ext cx="2784" cy="336"/>
            </a:xfrm>
            <a:prstGeom prst="rect">
              <a:avLst/>
            </a:prstGeom>
            <a:solidFill>
              <a:srgbClr val="FFFF66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b="1">
                  <a:latin typeface="Arial Narrow" pitchFamily="34" charset="0"/>
                </a:rPr>
                <a:t>Дошкольное образование</a:t>
              </a:r>
            </a:p>
          </p:txBody>
        </p:sp>
      </p:grpSp>
      <p:sp>
        <p:nvSpPr>
          <p:cNvPr id="25610" name="Rectangle 38"/>
          <p:cNvSpPr>
            <a:spLocks noChangeArrowheads="1"/>
          </p:cNvSpPr>
          <p:nvPr/>
        </p:nvSpPr>
        <p:spPr bwMode="auto">
          <a:xfrm>
            <a:off x="-573088" y="18748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5611" name="Rectangle 43"/>
          <p:cNvSpPr>
            <a:spLocks noChangeArrowheads="1"/>
          </p:cNvSpPr>
          <p:nvPr/>
        </p:nvSpPr>
        <p:spPr bwMode="auto">
          <a:xfrm>
            <a:off x="-573088" y="197802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5612" name="Rectangle 48"/>
          <p:cNvSpPr>
            <a:spLocks noChangeArrowheads="1"/>
          </p:cNvSpPr>
          <p:nvPr/>
        </p:nvSpPr>
        <p:spPr bwMode="auto">
          <a:xfrm>
            <a:off x="-574675" y="2566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animBg="1" autoUpdateAnimBg="0"/>
      <p:bldP spid="26632" grpId="0" animBg="1" autoUpdateAnimBg="0"/>
      <p:bldP spid="26633" grpId="0" animBg="1" autoUpdateAnimBg="0"/>
      <p:bldP spid="26634" grpId="0" animBg="1" autoUpdateAnimBg="0"/>
      <p:bldP spid="26635" grpId="0" animBg="1" autoUpdateAnimBg="0"/>
      <p:bldP spid="26636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38200" y="0"/>
            <a:ext cx="74676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latin typeface="Arial Narrow" pitchFamily="34" charset="0"/>
              </a:rPr>
              <a:t>	</a:t>
            </a:r>
            <a:r>
              <a:rPr lang="ru-RU" sz="2800" b="1" dirty="0" smtClean="0">
                <a:solidFill>
                  <a:srgbClr val="00B050"/>
                </a:solidFill>
                <a:latin typeface="Arial Narrow" pitchFamily="34" charset="0"/>
              </a:rPr>
              <a:t>Социально-коммуникативное </a:t>
            </a:r>
            <a:r>
              <a:rPr lang="ru-RU" sz="2800" b="1" dirty="0">
                <a:solidFill>
                  <a:srgbClr val="00B050"/>
                </a:solidFill>
                <a:latin typeface="Arial Narrow" pitchFamily="34" charset="0"/>
              </a:rPr>
              <a:t>развитие</a:t>
            </a:r>
            <a:r>
              <a:rPr lang="ru-RU" b="1" dirty="0">
                <a:solidFill>
                  <a:srgbClr val="00B050"/>
                </a:solidFill>
                <a:latin typeface="Arial Narrow" pitchFamily="34" charset="0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Arial Narrow" pitchFamily="34" charset="0"/>
              </a:rPr>
              <a:t>(продолжение)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4572000" y="4386263"/>
            <a:ext cx="4419600" cy="2284412"/>
          </a:xfrm>
          <a:prstGeom prst="rect">
            <a:avLst/>
          </a:prstGeom>
          <a:gradFill rotWithShape="0">
            <a:gsLst>
              <a:gs pos="0">
                <a:srgbClr val="76B676"/>
              </a:gs>
              <a:gs pos="50000">
                <a:srgbClr val="A5FFA5"/>
              </a:gs>
              <a:gs pos="100000">
                <a:srgbClr val="76B676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3. поддерживает коммуникативную инициативу ребёнка по организации сотрудничества со взрослыми и  сверстниками. </a:t>
            </a:r>
          </a:p>
          <a:p>
            <a:pPr>
              <a:spcBef>
                <a:spcPct val="20000"/>
              </a:spcBef>
            </a:pPr>
            <a:endParaRPr lang="ru-RU" sz="2000">
              <a:latin typeface="Arial Narrow" pitchFamily="34" charset="0"/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152400" y="4386263"/>
            <a:ext cx="4419600" cy="2284412"/>
          </a:xfrm>
          <a:prstGeom prst="rect">
            <a:avLst/>
          </a:prstGeom>
          <a:gradFill rotWithShape="0">
            <a:gsLst>
              <a:gs pos="0">
                <a:srgbClr val="AFAF46"/>
              </a:gs>
              <a:gs pos="50000">
                <a:srgbClr val="FFFF66"/>
              </a:gs>
              <a:gs pos="100000">
                <a:srgbClr val="AFAF46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3.  заботится об эмоциональном благополучии ребенка; уважительно, независимо от достижений, достоинств и недостатков,  относится к его интересам, вкусам и предпочтениям детей (в играх, занятиях, еде, одеж-де и др.).</a:t>
            </a:r>
          </a:p>
          <a:p>
            <a:pPr>
              <a:spcBef>
                <a:spcPct val="20000"/>
              </a:spcBef>
            </a:pPr>
            <a:endParaRPr lang="ru-RU" sz="2000">
              <a:latin typeface="Arial Narrow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4572000" y="2771775"/>
            <a:ext cx="4419600" cy="1614488"/>
          </a:xfrm>
          <a:prstGeom prst="rect">
            <a:avLst/>
          </a:prstGeom>
          <a:gradFill rotWithShape="0">
            <a:gsLst>
              <a:gs pos="0">
                <a:srgbClr val="76B676"/>
              </a:gs>
              <a:gs pos="50000">
                <a:srgbClr val="A5FFA5"/>
              </a:gs>
              <a:gs pos="100000">
                <a:srgbClr val="76B676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2. помогает овладеть нравственными   нормами поведения в природе,  общественных учреждениях, помогает осознать ответственность за самого себя и других людей;</a:t>
            </a: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152400" y="2771775"/>
            <a:ext cx="4419600" cy="1614488"/>
          </a:xfrm>
          <a:prstGeom prst="rect">
            <a:avLst/>
          </a:prstGeom>
          <a:gradFill rotWithShape="0">
            <a:gsLst>
              <a:gs pos="0">
                <a:srgbClr val="AFAF46"/>
              </a:gs>
              <a:gs pos="50000">
                <a:srgbClr val="FFFF66"/>
              </a:gs>
              <a:gs pos="100000">
                <a:srgbClr val="AFAF46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2. способствует развитию у ребенка чувства собственного достоинства, осознанию своих прав и свобод;	</a:t>
            </a: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4572000" y="1462088"/>
            <a:ext cx="4419600" cy="1309687"/>
          </a:xfrm>
          <a:prstGeom prst="rect">
            <a:avLst/>
          </a:prstGeom>
          <a:gradFill rotWithShape="0">
            <a:gsLst>
              <a:gs pos="0">
                <a:srgbClr val="76B676"/>
              </a:gs>
              <a:gs pos="50000">
                <a:srgbClr val="A5FFA5"/>
              </a:gs>
              <a:gs pos="100000">
                <a:srgbClr val="76B676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1. формирует умение оценивать своё положение в системе социальных отношений “взрослый - сверстник” - я”;	</a:t>
            </a: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152400" y="1462088"/>
            <a:ext cx="4419600" cy="1309687"/>
          </a:xfrm>
          <a:prstGeom prst="rect">
            <a:avLst/>
          </a:prstGeom>
          <a:gradFill rotWithShape="0">
            <a:gsLst>
              <a:gs pos="0">
                <a:srgbClr val="AFAF46"/>
              </a:gs>
              <a:gs pos="50000">
                <a:srgbClr val="FFFF66"/>
              </a:gs>
              <a:gs pos="100000">
                <a:srgbClr val="AFAF46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1. формирует коммуникативную и  социальную компетентности детей;</a:t>
            </a: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152400" y="533400"/>
            <a:ext cx="8839200" cy="928688"/>
            <a:chOff x="96" y="336"/>
            <a:chExt cx="5568" cy="585"/>
          </a:xfrm>
        </p:grpSpPr>
        <p:sp>
          <p:nvSpPr>
            <p:cNvPr id="26645" name="Rectangle 12"/>
            <p:cNvSpPr>
              <a:spLocks noChangeArrowheads="1"/>
            </p:cNvSpPr>
            <p:nvPr/>
          </p:nvSpPr>
          <p:spPr bwMode="auto">
            <a:xfrm>
              <a:off x="2880" y="672"/>
              <a:ext cx="2784" cy="249"/>
            </a:xfrm>
            <a:prstGeom prst="rect">
              <a:avLst/>
            </a:prstGeom>
            <a:solidFill>
              <a:srgbClr val="C7FFC7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000" b="1">
                  <a:latin typeface="Arial Narrow" pitchFamily="34" charset="0"/>
                </a:rPr>
                <a:t>	Взрослый:	</a:t>
              </a:r>
              <a:r>
                <a:rPr lang="ru-RU" sz="2000">
                  <a:latin typeface="Arial Narrow" pitchFamily="34" charset="0"/>
                </a:rPr>
                <a:t>	</a:t>
              </a:r>
            </a:p>
          </p:txBody>
        </p:sp>
        <p:sp>
          <p:nvSpPr>
            <p:cNvPr id="26646" name="Rectangle 13"/>
            <p:cNvSpPr>
              <a:spLocks noChangeArrowheads="1"/>
            </p:cNvSpPr>
            <p:nvPr/>
          </p:nvSpPr>
          <p:spPr bwMode="auto">
            <a:xfrm>
              <a:off x="96" y="672"/>
              <a:ext cx="2784" cy="249"/>
            </a:xfrm>
            <a:prstGeom prst="rect">
              <a:avLst/>
            </a:prstGeom>
            <a:solidFill>
              <a:srgbClr val="FFFFCC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000" b="1" dirty="0">
                  <a:latin typeface="Arial Narrow" pitchFamily="34" charset="0"/>
                </a:rPr>
                <a:t>	Взрослый:	</a:t>
              </a:r>
              <a:r>
                <a:rPr lang="ru-RU" sz="2000" dirty="0">
                  <a:latin typeface="Arial Narrow" pitchFamily="34" charset="0"/>
                </a:rPr>
                <a:t>	</a:t>
              </a:r>
            </a:p>
          </p:txBody>
        </p:sp>
        <p:sp>
          <p:nvSpPr>
            <p:cNvPr id="26647" name="Rectangle 14"/>
            <p:cNvSpPr>
              <a:spLocks noChangeArrowheads="1"/>
            </p:cNvSpPr>
            <p:nvPr/>
          </p:nvSpPr>
          <p:spPr bwMode="auto">
            <a:xfrm>
              <a:off x="2880" y="336"/>
              <a:ext cx="2784" cy="336"/>
            </a:xfrm>
            <a:prstGeom prst="rect">
              <a:avLst/>
            </a:prstGeom>
            <a:solidFill>
              <a:srgbClr val="A5FFA5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latin typeface="Arial Narrow" pitchFamily="34" charset="0"/>
                </a:rPr>
                <a:t>Начальное образование</a:t>
              </a:r>
              <a:endParaRPr lang="ru-RU" b="1"/>
            </a:p>
          </p:txBody>
        </p:sp>
        <p:sp>
          <p:nvSpPr>
            <p:cNvPr id="26648" name="Rectangle 15"/>
            <p:cNvSpPr>
              <a:spLocks noChangeArrowheads="1"/>
            </p:cNvSpPr>
            <p:nvPr/>
          </p:nvSpPr>
          <p:spPr bwMode="auto">
            <a:xfrm>
              <a:off x="96" y="336"/>
              <a:ext cx="2784" cy="336"/>
            </a:xfrm>
            <a:prstGeom prst="rect">
              <a:avLst/>
            </a:prstGeom>
            <a:solidFill>
              <a:srgbClr val="FFFF66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b="1">
                  <a:latin typeface="Arial Narrow" pitchFamily="34" charset="0"/>
                </a:rPr>
                <a:t>Дошкольное образование</a:t>
              </a:r>
            </a:p>
          </p:txBody>
        </p:sp>
      </p:grpSp>
      <p:sp>
        <p:nvSpPr>
          <p:cNvPr id="26634" name="Rectangle 49"/>
          <p:cNvSpPr>
            <a:spLocks noChangeArrowheads="1"/>
          </p:cNvSpPr>
          <p:nvPr/>
        </p:nvSpPr>
        <p:spPr bwMode="auto">
          <a:xfrm>
            <a:off x="-573088" y="14811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-1588" y="1481138"/>
            <a:ext cx="9147176" cy="3779837"/>
            <a:chOff x="0" y="0"/>
            <a:chExt cx="5762" cy="2381"/>
          </a:xfrm>
        </p:grpSpPr>
        <p:sp>
          <p:nvSpPr>
            <p:cNvPr id="26643" name="Rectangle 50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26644" name="Rectangle 51"/>
            <p:cNvSpPr>
              <a:spLocks noChangeArrowheads="1"/>
            </p:cNvSpPr>
            <p:nvPr/>
          </p:nvSpPr>
          <p:spPr bwMode="auto">
            <a:xfrm>
              <a:off x="0" y="0"/>
              <a:ext cx="5762" cy="2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1000"/>
                <a:t>  </a:t>
              </a:r>
              <a:r>
                <a:rPr lang="ru-RU" sz="24200"/>
                <a:t> </a:t>
              </a:r>
              <a:r>
                <a:rPr lang="ru-RU" sz="1000"/>
                <a:t>                                                                                   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animBg="1" autoUpdateAnimBg="0"/>
      <p:bldP spid="27655" grpId="0" animBg="1" autoUpdateAnimBg="0"/>
      <p:bldP spid="27656" grpId="0" animBg="1" autoUpdateAnimBg="0"/>
      <p:bldP spid="27657" grpId="0" animBg="1" autoUpdateAnimBg="0"/>
      <p:bldP spid="27658" grpId="0" animBg="1" autoUpdateAnimBg="0"/>
      <p:bldP spid="27659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2" descr="D:\Материалы Академии\Экспериментальной деятельности\Ржанова\Меткаб\vol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643438" y="4214818"/>
            <a:ext cx="4348162" cy="1928826"/>
          </a:xfrm>
          <a:prstGeom prst="rect">
            <a:avLst/>
          </a:prstGeom>
          <a:gradFill rotWithShape="0">
            <a:gsLst>
              <a:gs pos="0">
                <a:srgbClr val="6DA86D"/>
              </a:gs>
              <a:gs pos="50000">
                <a:srgbClr val="A5FFA5"/>
              </a:gs>
              <a:gs pos="100000">
                <a:srgbClr val="6DA86D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2. способен создавать вокально-музыкальные, ритмопластические,      живописные, словесные художественные образы, адресованные не только себе самому, но и другим людям – зрителю, слушателю, читателю. 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142844" y="4214818"/>
            <a:ext cx="4419600" cy="1919288"/>
          </a:xfrm>
          <a:prstGeom prst="rect">
            <a:avLst/>
          </a:prstGeom>
          <a:gradFill rotWithShape="0">
            <a:gsLst>
              <a:gs pos="0">
                <a:srgbClr val="AFAF46"/>
              </a:gs>
              <a:gs pos="50000">
                <a:srgbClr val="FFFF66"/>
              </a:gs>
              <a:gs pos="100000">
                <a:srgbClr val="AFAF46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2. любит фантазировать,  воображать,    рисовать, придумывать сказки,  играть словами, проявляет интерес к ролевой и режиссёрской игре,  танцам,  пению. 	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4643438" y="2285992"/>
            <a:ext cx="4348162" cy="1785950"/>
          </a:xfrm>
          <a:prstGeom prst="rect">
            <a:avLst/>
          </a:prstGeom>
          <a:gradFill rotWithShape="0">
            <a:gsLst>
              <a:gs pos="0">
                <a:srgbClr val="6DA86D"/>
              </a:gs>
              <a:gs pos="50000">
                <a:srgbClr val="A5FFA5"/>
              </a:gs>
              <a:gs pos="100000">
                <a:srgbClr val="6DA86D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1. учится преобразовывать игру в        художественное творчество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142844" y="2285992"/>
            <a:ext cx="4429156" cy="1714512"/>
          </a:xfrm>
          <a:prstGeom prst="rect">
            <a:avLst/>
          </a:prstGeom>
          <a:gradFill rotWithShape="0">
            <a:gsLst>
              <a:gs pos="0">
                <a:srgbClr val="AFAF46"/>
              </a:gs>
              <a:gs pos="50000">
                <a:srgbClr val="FFFF66"/>
              </a:gs>
              <a:gs pos="100000">
                <a:srgbClr val="AFAF46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1. проявляет интерес к эстетической стороне действительности, к разным видам и жанрам искусства, в том числе народного творчества;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152400" y="928687"/>
            <a:ext cx="8839200" cy="1143000"/>
            <a:chOff x="96" y="585"/>
            <a:chExt cx="5568" cy="720"/>
          </a:xfrm>
        </p:grpSpPr>
        <p:sp>
          <p:nvSpPr>
            <p:cNvPr id="27668" name="Rectangle 9"/>
            <p:cNvSpPr>
              <a:spLocks noChangeArrowheads="1"/>
            </p:cNvSpPr>
            <p:nvPr/>
          </p:nvSpPr>
          <p:spPr bwMode="auto">
            <a:xfrm>
              <a:off x="2880" y="900"/>
              <a:ext cx="2784" cy="405"/>
            </a:xfrm>
            <a:prstGeom prst="rect">
              <a:avLst/>
            </a:prstGeom>
            <a:solidFill>
              <a:srgbClr val="C7FFC7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ru-RU" sz="2000" dirty="0">
                  <a:latin typeface="Arial Narrow" pitchFamily="34" charset="0"/>
                </a:rPr>
                <a:t>	            </a:t>
              </a:r>
              <a:r>
                <a:rPr lang="ru-RU" sz="2000" b="1" dirty="0">
                  <a:latin typeface="Arial Narrow" pitchFamily="34" charset="0"/>
                </a:rPr>
                <a:t>Ребёнок</a:t>
              </a:r>
            </a:p>
          </p:txBody>
        </p:sp>
        <p:sp>
          <p:nvSpPr>
            <p:cNvPr id="27669" name="Rectangle 10"/>
            <p:cNvSpPr>
              <a:spLocks noChangeArrowheads="1"/>
            </p:cNvSpPr>
            <p:nvPr/>
          </p:nvSpPr>
          <p:spPr bwMode="auto">
            <a:xfrm>
              <a:off x="96" y="900"/>
              <a:ext cx="2784" cy="405"/>
            </a:xfrm>
            <a:prstGeom prst="rect">
              <a:avLst/>
            </a:prstGeom>
            <a:solidFill>
              <a:srgbClr val="FFFFCC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000" b="1" dirty="0">
                  <a:latin typeface="Arial Narrow" pitchFamily="34" charset="0"/>
                </a:rPr>
                <a:t>               Ребёнок:		</a:t>
              </a:r>
            </a:p>
          </p:txBody>
        </p:sp>
        <p:sp>
          <p:nvSpPr>
            <p:cNvPr id="27670" name="Rectangle 11"/>
            <p:cNvSpPr>
              <a:spLocks noChangeArrowheads="1"/>
            </p:cNvSpPr>
            <p:nvPr/>
          </p:nvSpPr>
          <p:spPr bwMode="auto">
            <a:xfrm>
              <a:off x="2880" y="585"/>
              <a:ext cx="2784" cy="315"/>
            </a:xfrm>
            <a:prstGeom prst="rect">
              <a:avLst/>
            </a:prstGeom>
            <a:solidFill>
              <a:srgbClr val="A5FFA5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ru-RU" b="1" dirty="0">
                  <a:latin typeface="Arial Narrow" pitchFamily="34" charset="0"/>
                </a:rPr>
                <a:t>Начальное образование</a:t>
              </a:r>
              <a:endParaRPr lang="ru-RU" b="1" dirty="0"/>
            </a:p>
          </p:txBody>
        </p:sp>
        <p:sp>
          <p:nvSpPr>
            <p:cNvPr id="27671" name="Rectangle 12"/>
            <p:cNvSpPr>
              <a:spLocks noChangeArrowheads="1"/>
            </p:cNvSpPr>
            <p:nvPr/>
          </p:nvSpPr>
          <p:spPr bwMode="auto">
            <a:xfrm>
              <a:off x="96" y="585"/>
              <a:ext cx="2784" cy="315"/>
            </a:xfrm>
            <a:prstGeom prst="rect">
              <a:avLst/>
            </a:prstGeom>
            <a:solidFill>
              <a:srgbClr val="FFFF66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b="1" dirty="0">
                  <a:latin typeface="Arial Narrow" pitchFamily="34" charset="0"/>
                </a:rPr>
                <a:t>Дошкольное образование</a:t>
              </a:r>
            </a:p>
          </p:txBody>
        </p:sp>
      </p:grpSp>
      <p:sp>
        <p:nvSpPr>
          <p:cNvPr id="27656" name="Rectangle 24"/>
          <p:cNvSpPr>
            <a:spLocks noChangeArrowheads="1"/>
          </p:cNvSpPr>
          <p:nvPr/>
        </p:nvSpPr>
        <p:spPr bwMode="auto">
          <a:xfrm>
            <a:off x="1142976" y="285728"/>
            <a:ext cx="7143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Художественно-эстетическое развитие</a:t>
            </a:r>
          </a:p>
        </p:txBody>
      </p:sp>
      <p:sp>
        <p:nvSpPr>
          <p:cNvPr id="27657" name="Rectangle 36"/>
          <p:cNvSpPr>
            <a:spLocks noChangeArrowheads="1"/>
          </p:cNvSpPr>
          <p:nvPr/>
        </p:nvSpPr>
        <p:spPr bwMode="auto">
          <a:xfrm>
            <a:off x="-571500" y="1497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7658" name="Rectangle 42"/>
          <p:cNvSpPr>
            <a:spLocks noChangeArrowheads="1"/>
          </p:cNvSpPr>
          <p:nvPr/>
        </p:nvSpPr>
        <p:spPr bwMode="auto">
          <a:xfrm>
            <a:off x="-574675" y="2652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7659" name="Rectangle 47"/>
          <p:cNvSpPr>
            <a:spLocks noChangeArrowheads="1"/>
          </p:cNvSpPr>
          <p:nvPr/>
        </p:nvSpPr>
        <p:spPr bwMode="auto">
          <a:xfrm>
            <a:off x="-573088" y="181768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nimBg="1" autoUpdateAnimBg="0"/>
      <p:bldP spid="28678" grpId="0" animBg="1" autoUpdateAnimBg="0"/>
      <p:bldP spid="28679" grpId="0" animBg="1" autoUpdateAnimBg="0"/>
      <p:bldP spid="28680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4" descr="D:\Материалы Академии\Экспериментальной деятельности\Ржанова\Меткаб\vol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4572000" y="4386263"/>
            <a:ext cx="4419600" cy="1370012"/>
          </a:xfrm>
          <a:prstGeom prst="rect">
            <a:avLst/>
          </a:prstGeom>
          <a:gradFill rotWithShape="0">
            <a:gsLst>
              <a:gs pos="0">
                <a:srgbClr val="68A168"/>
              </a:gs>
              <a:gs pos="50000">
                <a:srgbClr val="A5FFA5"/>
              </a:gs>
              <a:gs pos="100000">
                <a:srgbClr val="68A168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3. учит понимать доступные произведения разных видов искусства и авторские оценки,  в них заключенные.</a:t>
            </a:r>
          </a:p>
          <a:p>
            <a:pPr>
              <a:spcBef>
                <a:spcPct val="20000"/>
              </a:spcBef>
            </a:pPr>
            <a:endParaRPr lang="ru-RU" sz="2000" dirty="0">
              <a:latin typeface="Arial Narrow" pitchFamily="34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52400" y="4386263"/>
            <a:ext cx="4419600" cy="1370012"/>
          </a:xfrm>
          <a:prstGeom prst="rect">
            <a:avLst/>
          </a:prstGeom>
          <a:gradFill rotWithShape="0">
            <a:gsLst>
              <a:gs pos="0">
                <a:srgbClr val="A8A843"/>
              </a:gs>
              <a:gs pos="50000">
                <a:srgbClr val="FFFF66"/>
              </a:gs>
              <a:gs pos="100000">
                <a:srgbClr val="A8A843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3. поддерживает детскую </a:t>
            </a:r>
            <a:r>
              <a:rPr lang="ru-RU" sz="2000" dirty="0" err="1">
                <a:latin typeface="Arial Narrow" pitchFamily="34" charset="0"/>
              </a:rPr>
              <a:t>непосредствен-ность</a:t>
            </a:r>
            <a:r>
              <a:rPr lang="ru-RU" sz="2000" dirty="0">
                <a:latin typeface="Arial Narrow" pitchFamily="34" charset="0"/>
              </a:rPr>
              <a:t>, поощряет, стимулирует фантазии и воображение ребенка.</a:t>
            </a:r>
          </a:p>
          <a:p>
            <a:pPr>
              <a:spcBef>
                <a:spcPct val="20000"/>
              </a:spcBef>
            </a:pPr>
            <a:endParaRPr lang="ru-RU" sz="2000" dirty="0">
              <a:latin typeface="Arial Narrow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4572000" y="2771775"/>
            <a:ext cx="4419600" cy="1614488"/>
          </a:xfrm>
          <a:prstGeom prst="rect">
            <a:avLst/>
          </a:prstGeom>
          <a:gradFill rotWithShape="0">
            <a:gsLst>
              <a:gs pos="0">
                <a:srgbClr val="68A168"/>
              </a:gs>
              <a:gs pos="50000">
                <a:srgbClr val="A5FFA5"/>
              </a:gs>
              <a:gs pos="100000">
                <a:srgbClr val="68A168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2. помогает претворять впечатления от восприятия окружающего мира в выразительные художественные образы (пластические, музыкальные, изобразительные и т.п.);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52400" y="2771775"/>
            <a:ext cx="4419600" cy="1614488"/>
          </a:xfrm>
          <a:prstGeom prst="rect">
            <a:avLst/>
          </a:prstGeom>
          <a:gradFill rotWithShape="0">
            <a:gsLst>
              <a:gs pos="0">
                <a:srgbClr val="A8A843"/>
              </a:gs>
              <a:gs pos="50000">
                <a:srgbClr val="FFFF66"/>
              </a:gs>
              <a:gs pos="100000">
                <a:srgbClr val="A8A843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Arial Narrow" pitchFamily="34" charset="0"/>
              </a:rPr>
              <a:t>2. предоставляет ребенку возможности выбора вида деятельности, сюжетов, материалов и средств воплощения художественного замысла;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4572000" y="1462088"/>
            <a:ext cx="4419600" cy="1309687"/>
          </a:xfrm>
          <a:prstGeom prst="rect">
            <a:avLst/>
          </a:prstGeom>
          <a:gradFill rotWithShape="0">
            <a:gsLst>
              <a:gs pos="0">
                <a:srgbClr val="68A168"/>
              </a:gs>
              <a:gs pos="50000">
                <a:srgbClr val="A5FFA5"/>
              </a:gs>
              <a:gs pos="100000">
                <a:srgbClr val="68A168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1. развивает художественно-творческие способности детей; 	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52400" y="1462088"/>
            <a:ext cx="4419600" cy="1309687"/>
          </a:xfrm>
          <a:prstGeom prst="rect">
            <a:avLst/>
          </a:prstGeom>
          <a:gradFill rotWithShape="0">
            <a:gsLst>
              <a:gs pos="0">
                <a:srgbClr val="A8A843"/>
              </a:gs>
              <a:gs pos="50000">
                <a:srgbClr val="FFFF66"/>
              </a:gs>
              <a:gs pos="100000">
                <a:srgbClr val="A8A843"/>
              </a:gs>
            </a:gsLst>
            <a:lin ang="5400000" scaled="1"/>
          </a:gradFill>
          <a:ln w="38100" cmpd="dbl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>
                <a:latin typeface="Arial Narrow" pitchFamily="34" charset="0"/>
              </a:rPr>
              <a:t>1. обогащает чувственный опыт ребенка во всех видах активности, организует художественную деятельность, адекватную данному возрасту; 	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152400" y="533400"/>
            <a:ext cx="8839200" cy="928688"/>
            <a:chOff x="96" y="336"/>
            <a:chExt cx="5568" cy="585"/>
          </a:xfrm>
        </p:grpSpPr>
        <p:sp>
          <p:nvSpPr>
            <p:cNvPr id="28691" name="Rectangle 9"/>
            <p:cNvSpPr>
              <a:spLocks noChangeArrowheads="1"/>
            </p:cNvSpPr>
            <p:nvPr/>
          </p:nvSpPr>
          <p:spPr bwMode="auto">
            <a:xfrm>
              <a:off x="2880" y="672"/>
              <a:ext cx="2784" cy="249"/>
            </a:xfrm>
            <a:prstGeom prst="rect">
              <a:avLst/>
            </a:prstGeom>
            <a:solidFill>
              <a:srgbClr val="C7FFC7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ru-RU" sz="2000" b="1">
                  <a:latin typeface="Arial Narrow" pitchFamily="34" charset="0"/>
                </a:rPr>
                <a:t>	Взрослый: 	</a:t>
              </a:r>
              <a:endParaRPr lang="ru-RU" sz="2000">
                <a:latin typeface="Arial Narrow" pitchFamily="34" charset="0"/>
              </a:endParaRPr>
            </a:p>
          </p:txBody>
        </p:sp>
        <p:sp>
          <p:nvSpPr>
            <p:cNvPr id="28692" name="Rectangle 10"/>
            <p:cNvSpPr>
              <a:spLocks noChangeArrowheads="1"/>
            </p:cNvSpPr>
            <p:nvPr/>
          </p:nvSpPr>
          <p:spPr bwMode="auto">
            <a:xfrm>
              <a:off x="96" y="672"/>
              <a:ext cx="2784" cy="249"/>
            </a:xfrm>
            <a:prstGeom prst="rect">
              <a:avLst/>
            </a:prstGeom>
            <a:solidFill>
              <a:srgbClr val="FFFFCC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000" b="1">
                  <a:latin typeface="Arial Narrow" pitchFamily="34" charset="0"/>
                </a:rPr>
                <a:t>	Взрослый: 	</a:t>
              </a:r>
              <a:r>
                <a:rPr lang="ru-RU" sz="2000">
                  <a:latin typeface="Arial Narrow" pitchFamily="34" charset="0"/>
                </a:rPr>
                <a:t>	</a:t>
              </a:r>
            </a:p>
          </p:txBody>
        </p:sp>
        <p:sp>
          <p:nvSpPr>
            <p:cNvPr id="28693" name="Rectangle 11"/>
            <p:cNvSpPr>
              <a:spLocks noChangeArrowheads="1"/>
            </p:cNvSpPr>
            <p:nvPr/>
          </p:nvSpPr>
          <p:spPr bwMode="auto">
            <a:xfrm>
              <a:off x="2880" y="336"/>
              <a:ext cx="2784" cy="336"/>
            </a:xfrm>
            <a:prstGeom prst="rect">
              <a:avLst/>
            </a:prstGeom>
            <a:solidFill>
              <a:srgbClr val="A5FFA5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latin typeface="Arial Narrow" pitchFamily="34" charset="0"/>
                </a:rPr>
                <a:t>Начальное образование</a:t>
              </a:r>
              <a:endParaRPr lang="ru-RU" b="1"/>
            </a:p>
          </p:txBody>
        </p:sp>
        <p:sp>
          <p:nvSpPr>
            <p:cNvPr id="28694" name="Rectangle 12"/>
            <p:cNvSpPr>
              <a:spLocks noChangeArrowheads="1"/>
            </p:cNvSpPr>
            <p:nvPr/>
          </p:nvSpPr>
          <p:spPr bwMode="auto">
            <a:xfrm>
              <a:off x="96" y="336"/>
              <a:ext cx="2784" cy="336"/>
            </a:xfrm>
            <a:prstGeom prst="rect">
              <a:avLst/>
            </a:prstGeom>
            <a:solidFill>
              <a:srgbClr val="FFFF66"/>
            </a:solidFill>
            <a:ln w="38100" cmpd="dbl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b="1">
                  <a:latin typeface="Arial Narrow" pitchFamily="34" charset="0"/>
                </a:rPr>
                <a:t>Дошкольное образование</a:t>
              </a:r>
            </a:p>
          </p:txBody>
        </p:sp>
      </p:grpSp>
      <p:sp>
        <p:nvSpPr>
          <p:cNvPr id="28682" name="Rectangle 22"/>
          <p:cNvSpPr>
            <a:spLocks noChangeArrowheads="1"/>
          </p:cNvSpPr>
          <p:nvPr/>
        </p:nvSpPr>
        <p:spPr bwMode="auto">
          <a:xfrm>
            <a:off x="792163" y="49213"/>
            <a:ext cx="75612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>
                <a:solidFill>
                  <a:schemeClr val="bg1"/>
                </a:solidFill>
                <a:latin typeface="Arial Narrow" pitchFamily="34" charset="0"/>
              </a:rPr>
              <a:t>Художественно-эстетическое развитие</a:t>
            </a:r>
            <a:r>
              <a:rPr lang="ru-RU" b="1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sz="1800">
                <a:solidFill>
                  <a:schemeClr val="bg1"/>
                </a:solidFill>
                <a:latin typeface="Arial Narrow" pitchFamily="34" charset="0"/>
              </a:rPr>
              <a:t>(продолжение)</a:t>
            </a:r>
          </a:p>
        </p:txBody>
      </p:sp>
      <p:sp>
        <p:nvSpPr>
          <p:cNvPr id="28683" name="Rectangle 35"/>
          <p:cNvSpPr>
            <a:spLocks noChangeArrowheads="1"/>
          </p:cNvSpPr>
          <p:nvPr/>
        </p:nvSpPr>
        <p:spPr bwMode="auto">
          <a:xfrm>
            <a:off x="-574675" y="2828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-3175" y="2828925"/>
            <a:ext cx="9150350" cy="1189038"/>
            <a:chOff x="0" y="0"/>
            <a:chExt cx="5764" cy="749"/>
          </a:xfrm>
        </p:grpSpPr>
        <p:sp>
          <p:nvSpPr>
            <p:cNvPr id="28689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28690" name="Rectangle 37"/>
            <p:cNvSpPr>
              <a:spLocks noChangeArrowheads="1"/>
            </p:cNvSpPr>
            <p:nvPr/>
          </p:nvSpPr>
          <p:spPr bwMode="auto">
            <a:xfrm>
              <a:off x="0" y="0"/>
              <a:ext cx="5764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1000"/>
                <a:t>  </a:t>
              </a:r>
              <a:r>
                <a:rPr lang="ru-RU" sz="7200"/>
                <a:t> </a:t>
              </a:r>
              <a:r>
                <a:rPr lang="ru-RU" sz="1000"/>
                <a:t>                                                     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 autoUpdateAnimBg="0"/>
      <p:bldP spid="29700" grpId="0" animBg="1" autoUpdateAnimBg="0"/>
      <p:bldP spid="29701" grpId="0" animBg="1" autoUpdateAnimBg="0"/>
      <p:bldP spid="29702" grpId="0" animBg="1" autoUpdateAnimBg="0"/>
      <p:bldP spid="29703" grpId="0" animBg="1" autoUpdateAnimBg="0"/>
      <p:bldP spid="29704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Oval 2"/>
          <p:cNvSpPr>
            <a:spLocks noChangeArrowheads="1"/>
          </p:cNvSpPr>
          <p:nvPr/>
        </p:nvSpPr>
        <p:spPr bwMode="auto">
          <a:xfrm>
            <a:off x="1066800" y="914400"/>
            <a:ext cx="4572000" cy="4572000"/>
          </a:xfrm>
          <a:prstGeom prst="ellipse">
            <a:avLst/>
          </a:prstGeom>
          <a:noFill/>
          <a:ln w="508000">
            <a:solidFill>
              <a:srgbClr val="00FF00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23" name="Oval 3"/>
          <p:cNvSpPr>
            <a:spLocks noChangeArrowheads="1"/>
          </p:cNvSpPr>
          <p:nvPr/>
        </p:nvSpPr>
        <p:spPr bwMode="auto">
          <a:xfrm>
            <a:off x="192088" y="284163"/>
            <a:ext cx="3044825" cy="2324100"/>
          </a:xfrm>
          <a:prstGeom prst="ellipse">
            <a:avLst/>
          </a:prstGeom>
          <a:solidFill>
            <a:srgbClr val="00FFFF">
              <a:alpha val="50195"/>
            </a:srgbClr>
          </a:soli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FF"/>
            </a:extrusionClr>
          </a:sp3d>
        </p:spPr>
        <p:txBody>
          <a:bodyPr>
            <a:spAutoFit/>
            <a:flatTx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Arial Narrow" pitchFamily="34" charset="0"/>
              </a:rPr>
              <a:t>Таким образом, </a:t>
            </a:r>
            <a:r>
              <a:rPr lang="ru-RU" sz="2000" b="1">
                <a:latin typeface="Arial Narrow" pitchFamily="34" charset="0"/>
              </a:rPr>
              <a:t>непрерывность в содержании образования достигается, </a:t>
            </a:r>
            <a:r>
              <a:rPr lang="ru-RU" sz="2000" b="1">
                <a:solidFill>
                  <a:srgbClr val="FF0000"/>
                </a:solidFill>
                <a:latin typeface="Arial Narrow" pitchFamily="34" charset="0"/>
              </a:rPr>
              <a:t>если </a:t>
            </a:r>
          </a:p>
        </p:txBody>
      </p:sp>
      <p:sp>
        <p:nvSpPr>
          <p:cNvPr id="30724" name="AutoShape 4" descr="F:\Чиндилова\Рисунки\girl.gif"/>
          <p:cNvSpPr>
            <a:spLocks noChangeArrowheads="1"/>
          </p:cNvSpPr>
          <p:nvPr/>
        </p:nvSpPr>
        <p:spPr bwMode="auto">
          <a:xfrm>
            <a:off x="457200" y="2895600"/>
            <a:ext cx="1524000" cy="1524000"/>
          </a:xfrm>
          <a:prstGeom prst="roundRect">
            <a:avLst>
              <a:gd name="adj" fmla="val 16667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 w="57150">
            <a:solidFill>
              <a:srgbClr val="00FF00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09600" y="4724400"/>
            <a:ext cx="5257800" cy="1371600"/>
            <a:chOff x="384" y="2976"/>
            <a:chExt cx="3312" cy="864"/>
          </a:xfrm>
        </p:grpSpPr>
        <p:sp>
          <p:nvSpPr>
            <p:cNvPr id="30735" name="Text Box 6"/>
            <p:cNvSpPr txBox="1">
              <a:spLocks noChangeArrowheads="1"/>
            </p:cNvSpPr>
            <p:nvPr/>
          </p:nvSpPr>
          <p:spPr bwMode="auto">
            <a:xfrm>
              <a:off x="384" y="2990"/>
              <a:ext cx="2400" cy="850"/>
            </a:xfrm>
            <a:prstGeom prst="rect">
              <a:avLst/>
            </a:prstGeom>
            <a:solidFill>
              <a:srgbClr val="FFFF00">
                <a:alpha val="50195"/>
              </a:srgbClr>
            </a:solidFill>
            <a:ln w="38100" cmpd="dbl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rgbClr val="FF0000"/>
                </a:buClr>
                <a:buFont typeface="Wingdings" pitchFamily="2" charset="2"/>
                <a:buChar char="v"/>
              </a:pPr>
              <a:r>
                <a:rPr lang="ru-RU" sz="2000">
                  <a:latin typeface="Arial Narrow" pitchFamily="34" charset="0"/>
                </a:rPr>
                <a:t>  в дошкольном образовании речь идёт </a:t>
              </a:r>
              <a:r>
                <a:rPr lang="ru-RU" sz="2000" b="1">
                  <a:latin typeface="Arial Narrow" pitchFamily="34" charset="0"/>
                </a:rPr>
                <a:t>об основах приобретения знаний и освоения разных видов деятельности</a:t>
              </a:r>
              <a:endParaRPr lang="ru-RU" b="1"/>
            </a:p>
          </p:txBody>
        </p:sp>
        <p:sp>
          <p:nvSpPr>
            <p:cNvPr id="30736" name="Rectangle 7" descr="F:\Чиндилова\Рисунки\дети.jpg"/>
            <p:cNvSpPr>
              <a:spLocks noChangeArrowheads="1"/>
            </p:cNvSpPr>
            <p:nvPr/>
          </p:nvSpPr>
          <p:spPr bwMode="auto">
            <a:xfrm>
              <a:off x="2784" y="2976"/>
              <a:ext cx="912" cy="864"/>
            </a:xfrm>
            <a:prstGeom prst="rect">
              <a:avLst/>
            </a:prstGeom>
            <a:blipFill dpi="0" rotWithShape="0">
              <a:blip r:embed="rId3" cstate="print"/>
              <a:srcRect/>
              <a:stretch>
                <a:fillRect/>
              </a:stretch>
            </a:blipFill>
            <a:ln w="38100" cmpd="dbl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743200" y="3352800"/>
            <a:ext cx="6019800" cy="2743200"/>
            <a:chOff x="1728" y="2112"/>
            <a:chExt cx="3792" cy="1728"/>
          </a:xfrm>
        </p:grpSpPr>
        <p:sp>
          <p:nvSpPr>
            <p:cNvPr id="30733" name="Text Box 9"/>
            <p:cNvSpPr txBox="1">
              <a:spLocks noChangeArrowheads="1"/>
            </p:cNvSpPr>
            <p:nvPr/>
          </p:nvSpPr>
          <p:spPr bwMode="auto">
            <a:xfrm>
              <a:off x="1728" y="2112"/>
              <a:ext cx="3792" cy="850"/>
            </a:xfrm>
            <a:prstGeom prst="rect">
              <a:avLst/>
            </a:prstGeom>
            <a:solidFill>
              <a:srgbClr val="FFFF00">
                <a:alpha val="50195"/>
              </a:srgbClr>
            </a:solidFill>
            <a:ln w="38100" cmpd="dbl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  <a:buClr>
                  <a:srgbClr val="FF0000"/>
                </a:buClr>
                <a:buFont typeface="Wingdings" pitchFamily="2" charset="2"/>
                <a:buChar char="v"/>
              </a:pPr>
              <a:r>
                <a:rPr lang="ru-RU" sz="2000">
                  <a:latin typeface="Arial Narrow" pitchFamily="34" charset="0"/>
                </a:rPr>
                <a:t>  в начальной школе  речь идет   </a:t>
              </a:r>
              <a:r>
                <a:rPr lang="ru-RU" sz="2000" b="1">
                  <a:latin typeface="Arial Narrow" pitchFamily="34" charset="0"/>
                </a:rPr>
                <a:t>о Введении в образовательные области</a:t>
              </a:r>
              <a:r>
                <a:rPr lang="ru-RU" sz="2000">
                  <a:latin typeface="Arial Narrow" pitchFamily="34" charset="0"/>
                </a:rPr>
                <a:t> «Словесность», «Математика», «Человек и окружающий мир», «Искусство и художественный труд», «Физическая культура»</a:t>
              </a:r>
              <a:endParaRPr lang="ru-RU"/>
            </a:p>
          </p:txBody>
        </p:sp>
        <p:sp>
          <p:nvSpPr>
            <p:cNvPr id="30734" name="Rectangle 10" descr="F:\Чиндилова\Рисунки\общий.jpg"/>
            <p:cNvSpPr>
              <a:spLocks noChangeArrowheads="1"/>
            </p:cNvSpPr>
            <p:nvPr/>
          </p:nvSpPr>
          <p:spPr bwMode="auto">
            <a:xfrm>
              <a:off x="3696" y="2976"/>
              <a:ext cx="1824" cy="864"/>
            </a:xfrm>
            <a:prstGeom prst="rect">
              <a:avLst/>
            </a:prstGeom>
            <a:blipFill dpi="0" rotWithShape="0">
              <a:blip r:embed="rId4" cstate="print"/>
              <a:srcRect/>
              <a:stretch>
                <a:fillRect/>
              </a:stretch>
            </a:blipFill>
            <a:ln w="38100" cmpd="dbl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733800" y="609600"/>
            <a:ext cx="5029200" cy="2720975"/>
            <a:chOff x="2352" y="384"/>
            <a:chExt cx="3168" cy="1714"/>
          </a:xfrm>
        </p:grpSpPr>
        <p:sp>
          <p:nvSpPr>
            <p:cNvPr id="30731" name="Text Box 12"/>
            <p:cNvSpPr txBox="1">
              <a:spLocks noChangeArrowheads="1"/>
            </p:cNvSpPr>
            <p:nvPr/>
          </p:nvSpPr>
          <p:spPr bwMode="auto">
            <a:xfrm>
              <a:off x="3456" y="1248"/>
              <a:ext cx="2064" cy="850"/>
            </a:xfrm>
            <a:prstGeom prst="rect">
              <a:avLst/>
            </a:prstGeom>
            <a:solidFill>
              <a:srgbClr val="FFFF00">
                <a:alpha val="50195"/>
              </a:srgbClr>
            </a:solidFill>
            <a:ln w="38100" cmpd="dbl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  <a:buClr>
                  <a:srgbClr val="FF0000"/>
                </a:buClr>
                <a:buFont typeface="Wingdings" pitchFamily="2" charset="2"/>
                <a:buChar char="v"/>
              </a:pPr>
              <a:r>
                <a:rPr lang="ru-RU" sz="2000">
                  <a:latin typeface="Arial Narrow" pitchFamily="34" charset="0"/>
                </a:rPr>
                <a:t>  в основной школе речь идет – </a:t>
              </a:r>
              <a:r>
                <a:rPr lang="ru-RU" sz="2000" b="1">
                  <a:latin typeface="Arial Narrow" pitchFamily="34" charset="0"/>
                </a:rPr>
                <a:t>об Образовательных областях в соответствии с БУП</a:t>
              </a:r>
              <a:endParaRPr lang="ru-RU" b="1"/>
            </a:p>
          </p:txBody>
        </p:sp>
        <p:sp>
          <p:nvSpPr>
            <p:cNvPr id="30732" name="AutoShape 13"/>
            <p:cNvSpPr>
              <a:spLocks noChangeArrowheads="1"/>
            </p:cNvSpPr>
            <p:nvPr/>
          </p:nvSpPr>
          <p:spPr bwMode="auto">
            <a:xfrm>
              <a:off x="2352" y="384"/>
              <a:ext cx="960" cy="960"/>
            </a:xfrm>
            <a:prstGeom prst="roundRect">
              <a:avLst>
                <a:gd name="adj" fmla="val 16667"/>
              </a:avLst>
            </a:prstGeom>
            <a:blipFill dpi="0" rotWithShape="0">
              <a:blip r:embed="rId5" cstate="print"/>
              <a:srcRect/>
              <a:stretch>
                <a:fillRect/>
              </a:stretch>
            </a:blipFill>
            <a:ln w="57150">
              <a:solidFill>
                <a:srgbClr val="00FF00"/>
              </a:solidFill>
              <a:round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dik\Desktop\depositphotos_2459884-stock-illustration-problem-and-soluti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4217" y="3214685"/>
            <a:ext cx="4087966" cy="28654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857232"/>
            <a:ext cx="8686800" cy="235745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Проблемы современного общества, связанные с преемственностью ДОУ и школы.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2872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  <a:cs typeface="Microsoft Uighur" pitchFamily="2" charset="-78"/>
              </a:rPr>
              <a:t>Что такое преемственность?</a:t>
            </a:r>
            <a:br>
              <a:rPr lang="ru-RU" b="1" i="1" dirty="0" smtClean="0">
                <a:solidFill>
                  <a:srgbClr val="FF0000"/>
                </a:solidFill>
                <a:latin typeface="Monotype Corsiva" pitchFamily="66" charset="0"/>
                <a:cs typeface="Microsoft Uighur" pitchFamily="2" charset="-78"/>
              </a:rPr>
            </a:br>
            <a:endParaRPr lang="ru-RU" b="1" i="1" dirty="0">
              <a:solidFill>
                <a:srgbClr val="FF0000"/>
              </a:solidFill>
              <a:latin typeface="Monotype Corsiva" pitchFamily="66" charset="0"/>
              <a:cs typeface="Microsoft Uighur" pitchFamily="2" charset="-78"/>
            </a:endParaRPr>
          </a:p>
        </p:txBody>
      </p:sp>
      <p:pic>
        <p:nvPicPr>
          <p:cNvPr id="1027" name="Picture 3" descr="C:\Users\sadik\Desktop\depositphotos_9197701-stock-photo-happy-kids-with-drawing-questi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3728" y="1554163"/>
            <a:ext cx="6788943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144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Пять компонентов готовности к школе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1.Мотивационная готовность - это стремление ребёнка идти в школу, желание познавать новое </a:t>
            </a:r>
          </a:p>
          <a:p>
            <a:r>
              <a:rPr lang="ru-RU" dirty="0" smtClean="0"/>
              <a:t>2.Волевая готовность – это комплекс волевых качеств, без наличия которых он не сможет длительное время выполнять задания учителя, не отвлекаясь на уроке, пересиливать желание играть, вступать во взаимоотношения со сверстниками. </a:t>
            </a:r>
          </a:p>
          <a:p>
            <a:r>
              <a:rPr lang="ru-RU" dirty="0" smtClean="0"/>
              <a:t>3.Социально-психологической готовность – умение ладить со всеми и в любом коллективе. </a:t>
            </a:r>
          </a:p>
          <a:p>
            <a:r>
              <a:rPr lang="ru-RU" dirty="0" smtClean="0"/>
              <a:t>4.Умственная готовность (Интеллектуальная готовность) – это развитие восприятия, развитие наблюдательности, развитие внимания, памяти, мышления; </a:t>
            </a:r>
            <a:r>
              <a:rPr lang="ru-RU" dirty="0" err="1" smtClean="0"/>
              <a:t>сформированность</a:t>
            </a:r>
            <a:r>
              <a:rPr lang="ru-RU" dirty="0" smtClean="0"/>
              <a:t> представлений о пространстве и времени, о животном и растительном мире, об общественных явлениях. </a:t>
            </a:r>
          </a:p>
          <a:p>
            <a:r>
              <a:rPr lang="ru-RU" dirty="0" smtClean="0"/>
              <a:t>5.Умение учиться, умение слушать и слышать взрослого, подчиняться его указаниям, планировать свою деятельность, контролировать и оценивать её.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339725" y="663575"/>
            <a:ext cx="8135938" cy="4830763"/>
          </a:xfrm>
        </p:spPr>
        <p:txBody>
          <a:bodyPr lIns="72000">
            <a:normAutofit fontScale="92500" lnSpcReduction="20000"/>
          </a:bodyPr>
          <a:lstStyle/>
          <a:p>
            <a:pPr marL="0" indent="0" algn="ctr" eaLnBrk="1" hangingPunct="1">
              <a:lnSpc>
                <a:spcPct val="100000"/>
              </a:lnSpc>
              <a:buFont typeface="Arial" charset="0"/>
              <a:buNone/>
            </a:pPr>
            <a:r>
              <a:rPr lang="ru-RU" altLang="ru-RU" b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Основные формы работы преемственности детского сада и школы:</a:t>
            </a:r>
          </a:p>
          <a:p>
            <a:pPr marL="0" indent="0" algn="just" eaLnBrk="1" hangingPunct="1">
              <a:lnSpc>
                <a:spcPct val="100000"/>
              </a:lnSpc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заключение договора между детским садом и школой о сотрудничестве; </a:t>
            </a:r>
          </a:p>
          <a:p>
            <a:pPr marL="0" indent="0" algn="just" eaLnBrk="1" hangingPunct="1">
              <a:lnSpc>
                <a:spcPct val="100000"/>
              </a:lnSpc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составление проекта совместной деятельности по обеспечению преемственности; </a:t>
            </a:r>
          </a:p>
          <a:p>
            <a:pPr marL="0" indent="0" algn="just" eaLnBrk="1" hangingPunct="1">
              <a:lnSpc>
                <a:spcPct val="100000"/>
              </a:lnSpc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взаимопосещение педагогов дошкольного образовательного и начальной школы; </a:t>
            </a:r>
          </a:p>
          <a:p>
            <a:pPr marL="0" indent="0" algn="just" eaLnBrk="1" hangingPunct="1">
              <a:lnSpc>
                <a:spcPct val="100000"/>
              </a:lnSpc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проведение совместных мероприятий (совместные спортивные праздники, развлечения и т.д.); 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9716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формы осуществления преемственности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428868"/>
            <a:ext cx="8686800" cy="365125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Работа с детьми</a:t>
            </a:r>
          </a:p>
          <a:p>
            <a:r>
              <a:rPr lang="ru-RU" sz="4000" b="1" dirty="0" smtClean="0">
                <a:solidFill>
                  <a:srgbClr val="00B050"/>
                </a:solidFill>
              </a:rPr>
              <a:t>Взаимодействие педагогов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Сотрудничество с родителями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1143000" y="5089525"/>
            <a:ext cx="6858000" cy="701675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6667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66667"/>
                  <a:invGamma/>
                </a:schemeClr>
              </a:gs>
            </a:gsLst>
            <a:lin ang="5400000" scaled="1"/>
          </a:gra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v"/>
              <a:defRPr/>
            </a:pPr>
            <a:r>
              <a:rPr lang="ru-RU" sz="2000">
                <a:latin typeface="Arial Narrow" pitchFamily="34" charset="0"/>
              </a:rPr>
              <a:t>  Концепция непрерывного образования во многом определяет содержание стандартов образования</a:t>
            </a:r>
          </a:p>
        </p:txBody>
      </p:sp>
      <p:sp>
        <p:nvSpPr>
          <p:cNvPr id="33795" name="WordArt 3"/>
          <p:cNvSpPr>
            <a:spLocks noChangeArrowheads="1" noChangeShapeType="1" noTextEdit="1"/>
          </p:cNvSpPr>
          <p:nvPr/>
        </p:nvSpPr>
        <p:spPr bwMode="auto">
          <a:xfrm>
            <a:off x="2667000" y="76200"/>
            <a:ext cx="38100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chemeClr val="tx2"/>
                  </a:outerShdw>
                </a:effectLst>
                <a:latin typeface="Bookman Old Style"/>
              </a:rPr>
              <a:t>Подведём итоги</a:t>
            </a: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1143000" y="1371600"/>
            <a:ext cx="6858000" cy="1006475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6667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66667"/>
                  <a:invGamma/>
                </a:schemeClr>
              </a:gs>
            </a:gsLst>
            <a:lin ang="5400000" scaled="1"/>
          </a:gra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v"/>
              <a:defRPr/>
            </a:pPr>
            <a:r>
              <a:rPr lang="ru-RU" sz="2000">
                <a:latin typeface="Arial Narrow" pitchFamily="34" charset="0"/>
              </a:rPr>
              <a:t>  Актуальная проблема преемственности образования позволяет говорить о необходимости построения системы непрерывного образования</a:t>
            </a:r>
            <a:endParaRPr lang="ru-RU"/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1143000" y="2609850"/>
            <a:ext cx="6858000" cy="701675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6667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66667"/>
                  <a:invGamma/>
                </a:schemeClr>
              </a:gs>
            </a:gsLst>
            <a:lin ang="5400000" scaled="1"/>
          </a:gra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v"/>
              <a:defRPr/>
            </a:pPr>
            <a:r>
              <a:rPr lang="ru-RU" sz="2000">
                <a:latin typeface="Arial Narrow" pitchFamily="34" charset="0"/>
              </a:rPr>
              <a:t>  В построении данной системы должны принять участие все категории специалистов, работающих в народном образовании</a:t>
            </a:r>
            <a:endParaRPr lang="ru-RU"/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1143000" y="3544888"/>
            <a:ext cx="6858000" cy="1311275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6667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66667"/>
                  <a:invGamma/>
                </a:schemeClr>
              </a:gs>
            </a:gsLst>
            <a:lin ang="5400000" scaled="1"/>
          </a:gra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v"/>
              <a:defRPr/>
            </a:pPr>
            <a:r>
              <a:rPr lang="ru-RU" sz="2000">
                <a:latin typeface="Arial Narrow" pitchFamily="34" charset="0"/>
              </a:rPr>
              <a:t>  Документ, на который следует ориентироваться в своей деятельности каждому педагогу, - Концепция непрерывного образования, обсуждённая широкой общественностью и утверждённая на государственном уровне</a:t>
            </a:r>
            <a:endParaRPr lang="ru-RU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adik\Desktop\картинки\29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810"/>
            <a:ext cx="9181067" cy="68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ru-RU" i="1" dirty="0" smtClean="0">
                <a:solidFill>
                  <a:srgbClr val="A90786"/>
                </a:solidFill>
              </a:rPr>
              <a:t>Дошкольный и младший школьный возраст - это одна эпоха человеческого развития, именуемая "детством". Воспитатель и учитель начальных классов так же имеют много общего, поэтому у них общее родовое имя - педагог. Проблема преемственности может быть успешно решена при тесном взаимодействии детского сада и школы. Выиграют от этого все, особенно дети. Ради детей можно найти время, силы и средства для решения задачи преемственности.</a:t>
            </a:r>
          </a:p>
          <a:p>
            <a:pPr algn="r">
              <a:buNone/>
            </a:pPr>
            <a:r>
              <a:rPr lang="ru-RU" i="1" dirty="0" smtClean="0">
                <a:solidFill>
                  <a:srgbClr val="A90786"/>
                </a:solidFill>
              </a:rPr>
              <a:t> </a:t>
            </a:r>
            <a:r>
              <a:rPr lang="ru-RU" i="1" dirty="0" err="1" smtClean="0">
                <a:solidFill>
                  <a:srgbClr val="A90786"/>
                </a:solidFill>
              </a:rPr>
              <a:t>Д.Б.Эльконин</a:t>
            </a:r>
            <a:endParaRPr lang="ru-RU" dirty="0">
              <a:solidFill>
                <a:srgbClr val="A9078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adik\Desktop\img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Преемственность </a:t>
            </a:r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– это последовательная передача чего-либо от одного к другому. Это переход от одной ступени образования к другой, выражающийся в сохранении и постепенном изменении содержания, форм, методов, технологий обучения и воспитания.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Цель преемственности </a:t>
            </a:r>
            <a:r>
              <a:rPr lang="ru-RU" dirty="0" smtClean="0">
                <a:solidFill>
                  <a:srgbClr val="19027C"/>
                </a:solidFill>
              </a:rPr>
              <a:t>– обеспечить полноценное личностное развитие, физиологическое и психологическое благополучие ребенка в переходный период от дошкольного воспитания к школе, направленное на перспективное формирование личности ребенка с опорой на его предыдущий опыт и накопленные знания. </a:t>
            </a:r>
            <a:endParaRPr lang="ru-RU" dirty="0">
              <a:solidFill>
                <a:srgbClr val="19027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001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Нормативно - правовая база по вопросу преемственности между ДОУ и начальным звеном школы.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5286412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i="1" dirty="0" smtClean="0"/>
              <a:t>Закон об образовании</a:t>
            </a:r>
            <a:endParaRPr lang="ru-RU" sz="2400" dirty="0" smtClean="0"/>
          </a:p>
          <a:p>
            <a:r>
              <a:rPr lang="ru-RU" sz="2400" i="1" dirty="0" smtClean="0"/>
              <a:t>Семейный кодекс РФ</a:t>
            </a:r>
            <a:endParaRPr lang="ru-RU" sz="2400" dirty="0" smtClean="0"/>
          </a:p>
          <a:p>
            <a:r>
              <a:rPr lang="ru-RU" sz="2400" i="1" dirty="0" smtClean="0"/>
              <a:t>Конвенция о правах ребенка</a:t>
            </a:r>
            <a:endParaRPr lang="ru-RU" sz="2400" dirty="0" smtClean="0"/>
          </a:p>
          <a:p>
            <a:r>
              <a:rPr lang="ru-RU" sz="2400" i="1" dirty="0" smtClean="0"/>
              <a:t>Концепция модернизации Российского образования</a:t>
            </a:r>
            <a:endParaRPr lang="ru-RU" sz="2400" dirty="0" smtClean="0"/>
          </a:p>
          <a:p>
            <a:r>
              <a:rPr lang="ru-RU" sz="2400" i="1" dirty="0" smtClean="0"/>
              <a:t>Концепция содержания непрерывного образования (дошкольное и начальное звено)</a:t>
            </a:r>
            <a:endParaRPr lang="ru-RU" sz="2400" dirty="0" smtClean="0"/>
          </a:p>
          <a:p>
            <a:r>
              <a:rPr lang="ru-RU" sz="2400" i="1" dirty="0" smtClean="0"/>
              <a:t>Методическое письмо Министерства Образования РФ №35-М от 25.03 1994 «об организации преемственности в программах дошкольного и начального общего образования»</a:t>
            </a:r>
            <a:endParaRPr lang="ru-RU" sz="2400" dirty="0" smtClean="0"/>
          </a:p>
          <a:p>
            <a:r>
              <a:rPr lang="ru-RU" sz="2400" i="1" dirty="0" smtClean="0"/>
              <a:t>Письмо министерства Образования РФ № 237/23-16 от 09.08.2000 «О построении преемственности в программах дошкольного образования и начальной школы»</a:t>
            </a:r>
            <a:endParaRPr lang="ru-RU" sz="2400" dirty="0" smtClean="0"/>
          </a:p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85794"/>
            <a:ext cx="86868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Основными задачами сотрудничества  ДОУ  и  школы являются</a:t>
            </a: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- </a:t>
            </a:r>
            <a:r>
              <a:rPr lang="ru-RU" sz="3800" dirty="0" smtClean="0"/>
              <a:t>установление единства стремлений и взглядов на воспитательный процесс между детским садом, семьей и школой;</a:t>
            </a:r>
          </a:p>
          <a:p>
            <a:r>
              <a:rPr lang="ru-RU" sz="3800" dirty="0" smtClean="0"/>
              <a:t>- выработка общих целей и воспитательных задач, путей достижения намеченных результатов;</a:t>
            </a:r>
          </a:p>
          <a:p>
            <a:r>
              <a:rPr lang="ru-RU" sz="3800" dirty="0" smtClean="0"/>
              <a:t>- создание условий для благоприятного взаимодействия всех участников воспитательно-образовательного процесса – воспитателей, учителей, детей и родителей;</a:t>
            </a:r>
          </a:p>
          <a:p>
            <a:r>
              <a:rPr lang="ru-RU" sz="3800" dirty="0" smtClean="0"/>
              <a:t>- всестороннее психолого-педагогическое просвещение родителей;</a:t>
            </a:r>
          </a:p>
          <a:p>
            <a:r>
              <a:rPr lang="ru-RU" sz="3800" dirty="0" smtClean="0"/>
              <a:t>- оказание психологической помощи в осознании собственных семейных и социальных ресурсов, способствующих преодолению проблем при поступлении ребенка в школу;</a:t>
            </a:r>
          </a:p>
          <a:p>
            <a:r>
              <a:rPr lang="ru-RU" sz="3800" dirty="0" smtClean="0"/>
              <a:t>- формирование в семьях позитивного отношения к активной общественной и социальной деятельности детей</a:t>
            </a:r>
            <a:endParaRPr lang="ru-RU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0016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Что такое целевые ориентиры дошкольного образования?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Users\sadik\Desktop\depositphotos_9628591-stock-photo-thoughtful-childre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071678"/>
            <a:ext cx="5619004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Целевые ориентиры дошкольного образования в условиях реализации ФГОС ДО: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895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- Развитие любознательности у дошкольника как основы познавательной активности будущего ученика.</a:t>
            </a:r>
          </a:p>
          <a:p>
            <a:r>
              <a:rPr lang="ru-RU" dirty="0" smtClean="0"/>
              <a:t>- Развитие способностей как способов самостоятельного решения творческих (умственных, художественных) и других задач, как средств, помогающих быть успешным в разных видах деятельности, в том числе и учебной.</a:t>
            </a:r>
          </a:p>
          <a:p>
            <a:r>
              <a:rPr lang="ru-RU" dirty="0" smtClean="0"/>
              <a:t>- Развитие творческого воображения как направления в интеллектуальном и личностном развитии ребенка.</a:t>
            </a:r>
          </a:p>
          <a:p>
            <a:r>
              <a:rPr lang="ru-RU" dirty="0" smtClean="0"/>
              <a:t>- Развитие </a:t>
            </a:r>
            <a:r>
              <a:rPr lang="ru-RU" dirty="0" err="1" smtClean="0"/>
              <a:t>коммуникативности</a:t>
            </a:r>
            <a:r>
              <a:rPr lang="ru-RU" dirty="0" smtClean="0"/>
              <a:t>, т.е. умения общаться со взрослыми и сверстниками, как одного из необходимых условий успешности учебной деятельности детей и взрослых (которая по сути всегда совместна) и в то же время важнейшего направления социально-личностного развития.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633</TotalTime>
  <Words>1938</Words>
  <Application>Microsoft Office PowerPoint</Application>
  <PresentationFormat>Экран (4:3)</PresentationFormat>
  <Paragraphs>222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Трек</vt:lpstr>
      <vt:lpstr>Слайд 1</vt:lpstr>
      <vt:lpstr>Слайд 2</vt:lpstr>
      <vt:lpstr>Что такое преемственность? </vt:lpstr>
      <vt:lpstr>Слайд 4</vt:lpstr>
      <vt:lpstr>Слайд 5</vt:lpstr>
      <vt:lpstr>Нормативно - правовая база по вопросу преемственности между ДОУ и начальным звеном школы. </vt:lpstr>
      <vt:lpstr>Основными задачами сотрудничества  ДОУ  и  школы являются: </vt:lpstr>
      <vt:lpstr>Что такое целевые ориентиры дошкольного образования?</vt:lpstr>
      <vt:lpstr>Целевые ориентиры дошкольного образования в условиях реализации ФГОС ДО: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Сравнительный анализ содержательных областей образовательных программ ФГОСов: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Проблемы современного общества, связанные с преемственностью ДОУ и школы. </vt:lpstr>
      <vt:lpstr>Пять компонентов готовности к школе</vt:lpstr>
      <vt:lpstr>Слайд 31</vt:lpstr>
      <vt:lpstr>формы осуществления преемственности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sadik</dc:creator>
  <cp:lastModifiedBy>sadik</cp:lastModifiedBy>
  <cp:revision>89</cp:revision>
  <dcterms:created xsi:type="dcterms:W3CDTF">2017-10-17T14:17:40Z</dcterms:created>
  <dcterms:modified xsi:type="dcterms:W3CDTF">2017-10-24T12:23:46Z</dcterms:modified>
</cp:coreProperties>
</file>