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</p:sldMasterIdLst>
  <p:notesMasterIdLst>
    <p:notesMasterId r:id="rId19"/>
  </p:notesMasterIdLst>
  <p:sldIdLst>
    <p:sldId id="257" r:id="rId3"/>
    <p:sldId id="261" r:id="rId4"/>
    <p:sldId id="268" r:id="rId5"/>
    <p:sldId id="269" r:id="rId6"/>
    <p:sldId id="258" r:id="rId7"/>
    <p:sldId id="270" r:id="rId8"/>
    <p:sldId id="271" r:id="rId9"/>
    <p:sldId id="265" r:id="rId10"/>
    <p:sldId id="266" r:id="rId11"/>
    <p:sldId id="262" r:id="rId12"/>
    <p:sldId id="263" r:id="rId13"/>
    <p:sldId id="267" r:id="rId14"/>
    <p:sldId id="272" r:id="rId15"/>
    <p:sldId id="273" r:id="rId16"/>
    <p:sldId id="260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17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легкий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Разложение левой части уравнения на множители</c:v>
                </c:pt>
                <c:pt idx="1">
                  <c:v>Выделение полного квадрата</c:v>
                </c:pt>
                <c:pt idx="2">
                  <c:v>Дискриминант</c:v>
                </c:pt>
                <c:pt idx="3">
                  <c:v>Теорема Виета</c:v>
                </c:pt>
                <c:pt idx="4">
                  <c:v>Способ переброски</c:v>
                </c:pt>
                <c:pt idx="5">
                  <c:v>Графический</c:v>
                </c:pt>
                <c:pt idx="6">
                  <c:v>Циркуль и линейка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</c:v>
                </c:pt>
                <c:pt idx="1">
                  <c:v>1</c:v>
                </c:pt>
                <c:pt idx="2">
                  <c:v>20</c:v>
                </c:pt>
                <c:pt idx="3">
                  <c:v>5</c:v>
                </c:pt>
                <c:pt idx="4">
                  <c:v>4</c:v>
                </c:pt>
                <c:pt idx="5">
                  <c:v>7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Разложение левой части уравнения на множители</c:v>
                </c:pt>
                <c:pt idx="1">
                  <c:v>Выделение полного квадрата</c:v>
                </c:pt>
                <c:pt idx="2">
                  <c:v>Дискриминант</c:v>
                </c:pt>
                <c:pt idx="3">
                  <c:v>Теорема Виета</c:v>
                </c:pt>
                <c:pt idx="4">
                  <c:v>Способ переброски</c:v>
                </c:pt>
                <c:pt idx="5">
                  <c:v>Графический</c:v>
                </c:pt>
                <c:pt idx="6">
                  <c:v>Циркуль и линейка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12</c:v>
                </c:pt>
                <c:pt idx="1">
                  <c:v>8</c:v>
                </c:pt>
                <c:pt idx="2">
                  <c:v>4</c:v>
                </c:pt>
                <c:pt idx="3">
                  <c:v>13</c:v>
                </c:pt>
                <c:pt idx="4">
                  <c:v>11</c:v>
                </c:pt>
                <c:pt idx="5">
                  <c:v>12</c:v>
                </c:pt>
                <c:pt idx="6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сложный</c:v>
                </c:pt>
              </c:strCache>
            </c:strRef>
          </c:tx>
          <c:spPr>
            <a:solidFill>
              <a:srgbClr val="DA3089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Разложение левой части уравнения на множители</c:v>
                </c:pt>
                <c:pt idx="1">
                  <c:v>Выделение полного квадрата</c:v>
                </c:pt>
                <c:pt idx="2">
                  <c:v>Дискриминант</c:v>
                </c:pt>
                <c:pt idx="3">
                  <c:v>Теорема Виета</c:v>
                </c:pt>
                <c:pt idx="4">
                  <c:v>Способ переброски</c:v>
                </c:pt>
                <c:pt idx="5">
                  <c:v>Графический</c:v>
                </c:pt>
                <c:pt idx="6">
                  <c:v>Циркуль и линейка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5</c:v>
                </c:pt>
                <c:pt idx="1">
                  <c:v>16</c:v>
                </c:pt>
                <c:pt idx="2">
                  <c:v>1</c:v>
                </c:pt>
                <c:pt idx="3">
                  <c:v>7</c:v>
                </c:pt>
                <c:pt idx="4">
                  <c:v>10</c:v>
                </c:pt>
                <c:pt idx="5">
                  <c:v>6</c:v>
                </c:pt>
                <c:pt idx="6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2567296"/>
        <c:axId val="32568832"/>
        <c:axId val="0"/>
      </c:bar3DChart>
      <c:catAx>
        <c:axId val="32567296"/>
        <c:scaling>
          <c:orientation val="minMax"/>
        </c:scaling>
        <c:delete val="0"/>
        <c:axPos val="b"/>
        <c:majorTickMark val="out"/>
        <c:minorTickMark val="none"/>
        <c:tickLblPos val="nextTo"/>
        <c:crossAx val="32568832"/>
        <c:crosses val="autoZero"/>
        <c:auto val="1"/>
        <c:lblAlgn val="ctr"/>
        <c:lblOffset val="100"/>
        <c:noMultiLvlLbl val="0"/>
      </c:catAx>
      <c:valAx>
        <c:axId val="32568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567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B417E-C7DE-48DF-876E-68E74F0188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1E73D-2CEE-4820-AB97-A09AE100B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23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srgbClr val="E6E6E6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srgbClr val="E6E6E6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8F41C8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409217"/>
      </p:ext>
    </p:extLst>
  </p:cSld>
  <p:clrMapOvr>
    <a:masterClrMapping/>
  </p:clrMapOvr>
  <p:transition spd="slow">
    <p:cover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2549383"/>
      </p:ext>
    </p:extLst>
  </p:cSld>
  <p:clrMapOvr>
    <a:masterClrMapping/>
  </p:clrMapOvr>
  <p:transition spd="slow">
    <p:cover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6E6E6"/>
                </a:solidFill>
              </a:rPr>
              <a:pPr/>
              <a:t>10.02.2019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6E6E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6E6E6"/>
                </a:solidFill>
              </a:rPr>
              <a:pPr/>
              <a:t>‹#›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srgbClr val="E6E6E6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srgbClr val="E6E6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58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6E6E6"/>
                </a:solidFill>
              </a:rPr>
              <a:pPr/>
              <a:t>10.02.2019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6E6E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6E6E6"/>
                </a:solidFill>
              </a:rPr>
              <a:pPr/>
              <a:t>‹#›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11174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528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6E6E6"/>
                </a:solidFill>
              </a:rPr>
              <a:pPr/>
              <a:t>10.02.2019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6E6E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6E6E6"/>
                </a:solidFill>
              </a:rPr>
              <a:pPr/>
              <a:t>‹#›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304555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870324"/>
      </p:ext>
    </p:extLst>
  </p:cSld>
  <p:clrMapOvr>
    <a:masterClrMapping/>
  </p:clrMapOvr>
  <p:transition spd="slow">
    <p:cover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814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E6E6E6"/>
                </a:solidFill>
              </a:rPr>
              <a:pPr/>
              <a:t>10.02.2019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srgbClr val="E6E6E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E6E6E6"/>
                </a:solidFill>
              </a:rPr>
              <a:pPr/>
              <a:t>‹#›</a:t>
            </a:fld>
            <a:endParaRPr lang="ru-RU">
              <a:solidFill>
                <a:srgbClr val="E6E6E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srgbClr val="E6E6E6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srgbClr val="E6E6E6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srgbClr val="E6E6E6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srgbClr val="E6E6E6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srgbClr val="E6E6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096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93249"/>
      </p:ext>
    </p:extLst>
  </p:cSld>
  <p:clrMapOvr>
    <a:masterClrMapping/>
  </p:clrMapOvr>
  <p:transition spd="slow">
    <p:cover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34027"/>
      </p:ext>
    </p:extLst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CA42EF1-77C2-4F09-A407-BC8F26EAE89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13A383-4EFC-43A0-9BAE-A2A3077A0D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srgbClr val="E6E6E6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755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cover dir="r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2.png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8%D0%BE%D1%84%D0%B0%D0%BD%D1%82%D0%BE%D0%B2_%D0%B0%D0%BD%D0%B0%D0%BB%D0%B8%D0%B7" TargetMode="External"/><Relationship Id="rId3" Type="http://schemas.openxmlformats.org/officeDocument/2006/relationships/hyperlink" Target="https://ru.wikipedia.org/wiki/%D0%9C%D0%B0%D1%82%D0%B5%D0%BC%D0%B0%D1%82%D0%B8%D0%BA" TargetMode="External"/><Relationship Id="rId7" Type="http://schemas.openxmlformats.org/officeDocument/2006/relationships/hyperlink" Target="https://ru.wikipedia.org/wiki/%D0%94%D0%B8%D0%BE%D1%84%D0%B0%D0%BD%D1%82%D0%BE%D0%B2%D0%BE_%D1%83%D1%80%D0%B0%D0%B2%D0%BD%D0%B5%D0%BD%D0%B8%D0%B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0%D1%86%D0%B8%D0%BE%D0%BD%D0%B0%D0%BB%D1%8C%D0%BD%D0%BE%D0%B5_%D1%87%D0%B8%D1%81%D0%BB%D0%BE" TargetMode="External"/><Relationship Id="rId5" Type="http://schemas.openxmlformats.org/officeDocument/2006/relationships/hyperlink" Target="https://ru.wikipedia.org/wiki/%D0%90%D0%BB%D0%B3%D0%B5%D0%B1%D1%80%D0%B0" TargetMode="External"/><Relationship Id="rId4" Type="http://schemas.openxmlformats.org/officeDocument/2006/relationships/hyperlink" Target="https://ru.wikipedia.org/wiki/III_%D0%B2%D0%B5%D0%B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548680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ln/>
                <a:solidFill>
                  <a:schemeClr val="bg2">
                    <a:lumMod val="10000"/>
                  </a:schemeClr>
                </a:solidFill>
                <a:latin typeface="Georgia" pitchFamily="18" charset="0"/>
                <a:ea typeface="+mj-ea"/>
                <a:cs typeface="Vijaya" pitchFamily="34" charset="0"/>
              </a:rPr>
              <a:t>Способы  решения квадратных уравнений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4077072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Выполнила :ученица </a:t>
            </a:r>
            <a:r>
              <a:rPr lang="en-US" sz="2800" b="1" dirty="0" smtClean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9 </a:t>
            </a:r>
            <a:r>
              <a:rPr lang="ru-RU" sz="2800" b="1" dirty="0" smtClean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класса  </a:t>
            </a:r>
            <a:r>
              <a:rPr lang="ru-RU" sz="2800" b="1" dirty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МБОУ «</a:t>
            </a:r>
            <a:r>
              <a:rPr lang="ru-RU" sz="2800" b="1" dirty="0" err="1">
                <a:solidFill>
                  <a:srgbClr val="4E3B30">
                    <a:lumMod val="75000"/>
                  </a:srgbClr>
                </a:solidFill>
                <a:latin typeface="Monotype Corsiva"/>
              </a:rPr>
              <a:t>Талецкая</a:t>
            </a:r>
            <a:r>
              <a:rPr lang="ru-RU" sz="2800" b="1" dirty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 </a:t>
            </a:r>
            <a:r>
              <a:rPr lang="ru-RU" sz="2800" b="1" dirty="0" err="1">
                <a:solidFill>
                  <a:srgbClr val="4E3B30">
                    <a:lumMod val="75000"/>
                  </a:srgbClr>
                </a:solidFill>
                <a:latin typeface="Monotype Corsiva"/>
              </a:rPr>
              <a:t>сош</a:t>
            </a:r>
            <a:r>
              <a:rPr lang="ru-RU" sz="2800" b="1" dirty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» </a:t>
            </a:r>
            <a:r>
              <a:rPr lang="ru-RU" sz="2800" b="1" dirty="0" err="1">
                <a:solidFill>
                  <a:srgbClr val="4E3B30">
                    <a:lumMod val="75000"/>
                  </a:srgbClr>
                </a:solidFill>
                <a:latin typeface="Monotype Corsiva"/>
              </a:rPr>
              <a:t>Швалова</a:t>
            </a:r>
            <a:r>
              <a:rPr lang="ru-RU" sz="2800" b="1" dirty="0">
                <a:solidFill>
                  <a:srgbClr val="4E3B30">
                    <a:lumMod val="75000"/>
                  </a:srgbClr>
                </a:solidFill>
                <a:latin typeface="Monotype Corsiva"/>
              </a:rPr>
              <a:t> Диана</a:t>
            </a:r>
          </a:p>
        </p:txBody>
      </p:sp>
    </p:spTree>
    <p:extLst>
      <p:ext uri="{BB962C8B-B14F-4D97-AF65-F5344CB8AC3E}">
        <p14:creationId xmlns:p14="http://schemas.microsoft.com/office/powerpoint/2010/main" val="4748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36283"/>
            <a:ext cx="8279904" cy="888461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квадратных уравнений с помощью </a:t>
            </a:r>
            <a:b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циркуля и линейки.</a:t>
            </a:r>
            <a:b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12474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Если окружность пересекает ось абсцисс в точках В(х</a:t>
            </a:r>
            <a:r>
              <a:rPr lang="ru-RU" i="1" baseline="-25000" dirty="0" smtClean="0"/>
              <a:t>1</a:t>
            </a:r>
            <a:r>
              <a:rPr lang="ru-RU" i="1" dirty="0" smtClean="0"/>
              <a:t>;0) и D (х</a:t>
            </a:r>
            <a:r>
              <a:rPr lang="ru-RU" i="1" baseline="-25000" dirty="0" smtClean="0"/>
              <a:t>2</a:t>
            </a:r>
            <a:r>
              <a:rPr lang="ru-RU" i="1" dirty="0" smtClean="0"/>
              <a:t>;0), где х</a:t>
            </a:r>
            <a:r>
              <a:rPr lang="ru-RU" i="1" baseline="-25000" dirty="0" smtClean="0"/>
              <a:t>1</a:t>
            </a:r>
            <a:r>
              <a:rPr lang="ru-RU" i="1" dirty="0" smtClean="0"/>
              <a:t> и х</a:t>
            </a:r>
            <a:r>
              <a:rPr lang="ru-RU" i="1" baseline="-25000" dirty="0" smtClean="0"/>
              <a:t>2</a:t>
            </a:r>
            <a:r>
              <a:rPr lang="ru-RU" i="1" dirty="0" smtClean="0"/>
              <a:t> - корни уравнения </a:t>
            </a:r>
            <a:endParaRPr lang="ru-RU" i="1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3923928" y="1412776"/>
          <a:ext cx="1515299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3" name="Формула" r:id="rId3" imgW="1155199" imgH="215806" progId="Equation.3">
                  <p:embed/>
                </p:oleObj>
              </mc:Choice>
              <mc:Fallback>
                <p:oleObj name="Формула" r:id="rId3" imgW="1155199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412776"/>
                        <a:ext cx="1515299" cy="288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5436096" y="141277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i="1" dirty="0" smtClean="0"/>
              <a:t>, и проходит </a:t>
            </a:r>
            <a:endParaRPr lang="ru-RU" sz="1600" i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1700808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через точку А(0; 1). Тогда по теореме о секущих </a:t>
            </a:r>
            <a:endParaRPr lang="ru-RU" i="1" dirty="0"/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80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026276"/>
              </p:ext>
            </p:extLst>
          </p:nvPr>
        </p:nvGraphicFramePr>
        <p:xfrm>
          <a:off x="6134320" y="1771075"/>
          <a:ext cx="1587776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Формула" r:id="rId5" imgW="1397000" imgH="190500" progId="Equation.3">
                  <p:embed/>
                </p:oleObj>
              </mc:Choice>
              <mc:Fallback>
                <p:oleObj name="Формула" r:id="rId5" imgW="13970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4320" y="1771075"/>
                        <a:ext cx="1587776" cy="216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7668344" y="1700808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i="1" dirty="0" smtClean="0"/>
              <a:t>, </a:t>
            </a:r>
            <a:r>
              <a:rPr lang="ru-RU" sz="1600" i="1" dirty="0" smtClean="0"/>
              <a:t>откуда</a:t>
            </a: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8075" name="Object 11"/>
          <p:cNvGraphicFramePr>
            <a:graphicFrameLocks noChangeAspect="1"/>
          </p:cNvGraphicFramePr>
          <p:nvPr/>
        </p:nvGraphicFramePr>
        <p:xfrm>
          <a:off x="395536" y="2060848"/>
          <a:ext cx="21947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5" name="Формула" r:id="rId7" imgW="1993900" imgH="457200" progId="Equation.3">
                  <p:embed/>
                </p:oleObj>
              </mc:Choice>
              <mc:Fallback>
                <p:oleObj name="Формула" r:id="rId7" imgW="1993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060848"/>
                        <a:ext cx="21947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251520" y="2564904"/>
            <a:ext cx="8711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окружности находится в точке пересечения перпендикуляров SF и SK, восстановленных в серединах хорд AC и BD, поэтому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8078" name="Object 14"/>
          <p:cNvGraphicFramePr>
            <a:graphicFrameLocks noChangeAspect="1"/>
          </p:cNvGraphicFramePr>
          <p:nvPr/>
        </p:nvGraphicFramePr>
        <p:xfrm>
          <a:off x="323528" y="3284984"/>
          <a:ext cx="217067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" name="Формула" r:id="rId9" imgW="1981200" imgH="660400" progId="Equation.3">
                  <p:embed/>
                </p:oleObj>
              </mc:Choice>
              <mc:Fallback>
                <p:oleObj name="Формула" r:id="rId9" imgW="19812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284984"/>
                        <a:ext cx="2170676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8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8080" name="Object 16"/>
          <p:cNvGraphicFramePr>
            <a:graphicFrameLocks noChangeAspect="1"/>
          </p:cNvGraphicFramePr>
          <p:nvPr/>
        </p:nvGraphicFramePr>
        <p:xfrm>
          <a:off x="323528" y="4077072"/>
          <a:ext cx="2327215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" name="Формула" r:id="rId11" imgW="2120900" imgH="660400" progId="Equation.3">
                  <p:embed/>
                </p:oleObj>
              </mc:Choice>
              <mc:Fallback>
                <p:oleObj name="Формула" r:id="rId11" imgW="21209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077072"/>
                        <a:ext cx="2327215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83" name="Rectangle 19"/>
          <p:cNvSpPr>
            <a:spLocks noChangeArrowheads="1"/>
          </p:cNvSpPr>
          <p:nvPr/>
        </p:nvSpPr>
        <p:spPr bwMode="auto">
          <a:xfrm>
            <a:off x="198233" y="4293096"/>
            <a:ext cx="58326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ентр окружности имеет координаты: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808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677695"/>
              </p:ext>
            </p:extLst>
          </p:nvPr>
        </p:nvGraphicFramePr>
        <p:xfrm>
          <a:off x="1979712" y="5373216"/>
          <a:ext cx="201622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" name="Формула" r:id="rId13" imgW="1117115" imgH="495085" progId="Equation.3">
                  <p:embed/>
                </p:oleObj>
              </mc:Choice>
              <mc:Fallback>
                <p:oleObj name="Формула" r:id="rId13" imgW="1117115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373216"/>
                        <a:ext cx="2016224" cy="8640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84" name="Rectangle 20"/>
          <p:cNvSpPr>
            <a:spLocks noChangeArrowheads="1"/>
          </p:cNvSpPr>
          <p:nvPr/>
        </p:nvSpPr>
        <p:spPr bwMode="auto">
          <a:xfrm>
            <a:off x="42863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573016"/>
            <a:ext cx="2743341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5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379403"/>
            <a:ext cx="77931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Решим уравнение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- 3х - 4 = 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143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Определим координаты точки центра окружности по формулам: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611188" y="1412777"/>
          <a:ext cx="2268537" cy="936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Формула" r:id="rId3" imgW="1600200" imgH="457200" progId="Equation.3">
                  <p:embed/>
                </p:oleObj>
              </mc:Choice>
              <mc:Fallback>
                <p:oleObj name="Формула" r:id="rId3" imgW="1600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412777"/>
                        <a:ext cx="2268537" cy="9367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4139952" y="1484784"/>
          <a:ext cx="2444750" cy="863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Формула" r:id="rId5" imgW="1727200" imgH="457200" progId="Equation.3">
                  <p:embed/>
                </p:oleObj>
              </mc:Choice>
              <mc:Fallback>
                <p:oleObj name="Формула" r:id="rId5" imgW="1727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484784"/>
                        <a:ext cx="2444750" cy="8637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39552" y="2609909"/>
            <a:ext cx="82089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Проведем окружность радиуса SA с центром в точке S, где А (0; 1),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(1,5; -1,5). Окружность имеет две точки пересечения с осью Ох (рис. 7), значит данное уравнение имеет два корня.  Абсциссы точек пересечения окружности с осью Ох будут корнями исходного уравнения.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7" descr="рис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3933056"/>
            <a:ext cx="35283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508104" y="5733256"/>
            <a:ext cx="32403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- 1; х</a:t>
            </a:r>
            <a:r>
              <a:rPr kumimoji="0" lang="ru-RU" sz="16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4.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65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949" y="39000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Решение квадратных уравнений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 помощью номограммы.</a:t>
            </a:r>
            <a:endParaRPr lang="ru-RU" sz="2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1168" y="1328425"/>
            <a:ext cx="6096832" cy="2504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Это старый и в настоящее время забытый способ решения квадратных уравнений, помещенный  на с.83 сборника: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Брадис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В.М. Четырехзначные математические таблицы. -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Таблица </a:t>
            </a:r>
            <a:r>
              <a:rPr lang="en-US" sz="1600" dirty="0">
                <a:latin typeface="Times New Roman"/>
                <a:ea typeface="Times New Roman"/>
                <a:cs typeface="Times New Roman"/>
              </a:rPr>
              <a:t>XXII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. Номограмма для решения уравнения </a:t>
            </a:r>
            <a:r>
              <a:rPr lang="en-US" sz="1600" i="1" dirty="0">
                <a:latin typeface="Times New Roman"/>
                <a:ea typeface="Times New Roman"/>
                <a:cs typeface="Times New Roman"/>
              </a:rPr>
              <a:t>z</a:t>
            </a:r>
            <a:r>
              <a:rPr lang="ru-RU" sz="1600" i="1" baseline="3000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1600" i="1" dirty="0">
                <a:latin typeface="Times New Roman"/>
                <a:ea typeface="Times New Roman"/>
                <a:cs typeface="Times New Roman"/>
              </a:rPr>
              <a:t> + </a:t>
            </a:r>
            <a:r>
              <a:rPr lang="en-US" sz="1600" i="1" dirty="0" err="1">
                <a:latin typeface="Times New Roman"/>
                <a:ea typeface="Times New Roman"/>
                <a:cs typeface="Times New Roman"/>
              </a:rPr>
              <a:t>pz</a:t>
            </a:r>
            <a:r>
              <a:rPr lang="ru-RU" sz="1600" i="1" dirty="0">
                <a:latin typeface="Times New Roman"/>
                <a:ea typeface="Times New Roman"/>
                <a:cs typeface="Times New Roman"/>
              </a:rPr>
              <a:t> + </a:t>
            </a:r>
            <a:r>
              <a:rPr lang="en-US" sz="1600" i="1" dirty="0">
                <a:latin typeface="Times New Roman"/>
                <a:ea typeface="Times New Roman"/>
                <a:cs typeface="Times New Roman"/>
              </a:rPr>
              <a:t>q</a:t>
            </a:r>
            <a:r>
              <a:rPr lang="ru-RU" sz="1600" i="1" dirty="0">
                <a:latin typeface="Times New Roman"/>
                <a:ea typeface="Times New Roman"/>
                <a:cs typeface="Times New Roman"/>
              </a:rPr>
              <a:t> = 0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. Эта номограмма позволяет, не решая квадратного уравнения,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по его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коэффициентам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определить корни уравнения.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412776"/>
            <a:ext cx="2034505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61168" y="3933056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Примеры.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1)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Для уравнения </a:t>
            </a:r>
            <a:r>
              <a:rPr lang="en-US" i="1" dirty="0">
                <a:latin typeface="Times New Roman"/>
                <a:ea typeface="Times New Roman"/>
                <a:cs typeface="Times New Roman"/>
              </a:rPr>
              <a:t>z</a:t>
            </a:r>
            <a:r>
              <a:rPr lang="ru-RU" i="1" baseline="3000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- 9</a:t>
            </a:r>
            <a:r>
              <a:rPr lang="en-US" i="1" dirty="0">
                <a:latin typeface="Times New Roman"/>
                <a:ea typeface="Times New Roman"/>
                <a:cs typeface="Times New Roman"/>
              </a:rPr>
              <a:t>z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+ 8 = 0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номограмма дает корни </a:t>
            </a:r>
            <a:r>
              <a:rPr lang="en-US" i="1" dirty="0">
                <a:latin typeface="Times New Roman"/>
                <a:ea typeface="Times New Roman"/>
                <a:cs typeface="Times New Roman"/>
              </a:rPr>
              <a:t>z</a:t>
            </a:r>
            <a:r>
              <a:rPr lang="ru-RU" i="1" baseline="-25000" dirty="0">
                <a:latin typeface="Times New Roman"/>
                <a:ea typeface="Times New Roman"/>
                <a:cs typeface="Times New Roman"/>
              </a:rPr>
              <a:t>1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= 8,0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 и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>
                <a:latin typeface="Times New Roman"/>
                <a:ea typeface="Times New Roman"/>
                <a:cs typeface="Times New Roman"/>
              </a:rPr>
              <a:t>z</a:t>
            </a:r>
            <a:r>
              <a:rPr lang="ru-RU" i="1" baseline="-2500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= 1,0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(рис. 11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).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р=-9, </a:t>
            </a:r>
            <a:r>
              <a:rPr lang="en-US" sz="1600" i="1" dirty="0" smtClean="0">
                <a:latin typeface="Times New Roman"/>
                <a:ea typeface="Times New Roman"/>
                <a:cs typeface="Times New Roman"/>
              </a:rPr>
              <a:t>q=8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Ответ: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8,0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;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1,0.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010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</a:rPr>
              <a:t>Вопросы анкетирования: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0710" y="908720"/>
            <a:ext cx="756084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0" indent="-4000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romanUcPeriod"/>
              <a:tabLst>
                <a:tab pos="628650" algn="l"/>
              </a:tabLst>
            </a:pPr>
            <a:r>
              <a:rPr lang="ru-RU" b="1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Какой способ показался вам более легким (удобным):</a:t>
            </a: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Разложение левой части уравнения на множители.</a:t>
            </a:r>
            <a:endParaRPr lang="ru-RU" i="1" dirty="0">
              <a:solidFill>
                <a:srgbClr val="8F41C8">
                  <a:lumMod val="50000"/>
                </a:srgbClr>
              </a:solidFill>
              <a:cs typeface="Arial" pitchFamily="34" charset="0"/>
            </a:endParaRP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Метод выделения полного квадрата</a:t>
            </a:r>
            <a:endParaRPr lang="ru-RU" i="1" dirty="0">
              <a:solidFill>
                <a:srgbClr val="8F41C8">
                  <a:lumMod val="50000"/>
                </a:srgbClr>
              </a:solidFill>
              <a:cs typeface="Arial" pitchFamily="34" charset="0"/>
            </a:endParaRP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Решение квадратных уравнений по формуле</a:t>
            </a:r>
            <a:endParaRPr lang="ru-RU" i="1" dirty="0">
              <a:solidFill>
                <a:srgbClr val="8F41C8">
                  <a:lumMod val="50000"/>
                </a:srgbClr>
              </a:solidFill>
              <a:cs typeface="Arial" pitchFamily="34" charset="0"/>
            </a:endParaRP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Решение уравнений с использованием теоремы Виета.</a:t>
            </a:r>
            <a:endParaRPr lang="ru-RU" i="1" dirty="0">
              <a:solidFill>
                <a:srgbClr val="8F41C8">
                  <a:lumMod val="50000"/>
                </a:srgbClr>
              </a:solidFill>
              <a:cs typeface="Arial" pitchFamily="34" charset="0"/>
            </a:endParaRP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Решение уравнений способом «переброски».</a:t>
            </a:r>
            <a:endParaRPr lang="ru-RU" i="1" dirty="0">
              <a:solidFill>
                <a:srgbClr val="8F41C8">
                  <a:lumMod val="50000"/>
                </a:srgbClr>
              </a:solidFill>
              <a:cs typeface="Arial" pitchFamily="34" charset="0"/>
            </a:endParaRP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Графическое решение квадратного уравнения. </a:t>
            </a:r>
          </a:p>
          <a:p>
            <a:pPr marL="542925" lvl="0" indent="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447675" algn="l"/>
              </a:tabLst>
            </a:pPr>
            <a:r>
              <a:rPr lang="ru-RU" i="1" dirty="0">
                <a:solidFill>
                  <a:srgbClr val="8F41C8">
                    <a:lumMod val="50000"/>
                  </a:srgbClr>
                </a:solidFill>
                <a:ea typeface="Times New Roman" pitchFamily="18" charset="0"/>
                <a:cs typeface="Arial" pitchFamily="34" charset="0"/>
              </a:rPr>
              <a:t>Решение квадратных уравнений с помощью циркуля и линейки</a:t>
            </a:r>
            <a:r>
              <a:rPr lang="ru-RU" i="1" dirty="0">
                <a:solidFill>
                  <a:srgbClr val="8F41C8">
                    <a:lumMod val="50000"/>
                  </a:srgbClr>
                </a:solidFill>
                <a:cs typeface="Arial" pitchFamily="34" charset="0"/>
              </a:rPr>
              <a:t> .</a:t>
            </a:r>
          </a:p>
          <a:p>
            <a:pPr marL="542925" lvl="0" indent="-4000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628650" algn="l"/>
              </a:tabLst>
            </a:pPr>
            <a:r>
              <a:rPr lang="ru-RU" b="1" i="1" dirty="0">
                <a:solidFill>
                  <a:srgbClr val="8F41C8">
                    <a:lumMod val="50000"/>
                  </a:srgbClr>
                </a:solidFill>
                <a:cs typeface="Arial" pitchFamily="34" charset="0"/>
              </a:rPr>
              <a:t>  </a:t>
            </a:r>
            <a:r>
              <a:rPr lang="uk-UA" b="1" i="1" dirty="0">
                <a:solidFill>
                  <a:srgbClr val="8F41C8">
                    <a:lumMod val="50000"/>
                  </a:srgbClr>
                </a:solidFill>
                <a:cs typeface="Arial" pitchFamily="34" charset="0"/>
              </a:rPr>
              <a:t>ІІ.</a:t>
            </a:r>
            <a:r>
              <a:rPr lang="ru-RU" b="1" i="1" dirty="0">
                <a:solidFill>
                  <a:srgbClr val="8F41C8">
                    <a:lumMod val="50000"/>
                  </a:srgbClr>
                </a:solidFill>
                <a:cs typeface="Arial" pitchFamily="34" charset="0"/>
              </a:rPr>
              <a:t> Какой  нестандартный способ решения  квадратных уравнений, вы бы включили в  школьную программу.</a:t>
            </a:r>
          </a:p>
        </p:txBody>
      </p:sp>
    </p:spTree>
    <p:extLst>
      <p:ext uri="{BB962C8B-B14F-4D97-AF65-F5344CB8AC3E}">
        <p14:creationId xmlns:p14="http://schemas.microsoft.com/office/powerpoint/2010/main" val="13910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731911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344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2075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Квадратные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уравнения играют огромную роль в развитии математики. А моя работа дает возможность по-другому посмотреть на те задачи, которые ставит перед нами математика.</a:t>
            </a:r>
          </a:p>
          <a:p>
            <a:pPr indent="92075">
              <a:buNone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 своей работе я постаралась показать, что процесс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решения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квадратных уравнений может быть очень интересным, увлекательным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занятием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.</a:t>
            </a:r>
          </a:p>
          <a:p>
            <a:pPr indent="92075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Любой из рассмотренных способов по своему уникален.</a:t>
            </a:r>
          </a:p>
          <a:p>
            <a:pPr indent="92075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Я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хотела показать разнообразие математических методов,  неординарность, красоту и простоту (доступность) некоторых способов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356420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38077" y="1484784"/>
            <a:ext cx="786785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пасибо </a:t>
            </a:r>
          </a:p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999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572" y="26064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>
                <a:ln w="31550" cmpd="sng">
                  <a:gradFill>
                    <a:gsLst>
                      <a:gs pos="25000">
                        <a:srgbClr val="F0A22E">
                          <a:shade val="25000"/>
                          <a:satMod val="190000"/>
                        </a:srgbClr>
                      </a:gs>
                      <a:gs pos="80000">
                        <a:srgbClr val="F0A22E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/>
              </a:rPr>
              <a:t>Немного из истории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4626" y="1340768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Квадратные уравнения в Древнем Вавилоне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4626" y="1925543"/>
            <a:ext cx="8208912" cy="4212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Уже во втором тысячелетии до нашей эры знали в Древнем Вавилоне, как решать квадратные уравнения. Решение их  было тесно связано с практическими задачами</a:t>
            </a:r>
            <a:r>
              <a:rPr lang="ru-RU" b="1" i="1" dirty="0">
                <a:solidFill>
                  <a:srgbClr val="002060"/>
                </a:solidFill>
              </a:rPr>
              <a:t>:</a:t>
            </a:r>
            <a:r>
              <a:rPr lang="ru-RU" b="1" i="1" dirty="0" smtClean="0">
                <a:solidFill>
                  <a:srgbClr val="002060"/>
                </a:solidFill>
              </a:rPr>
              <a:t> как измерение площади земельных участков, земельные работы, связанные с военными нуждами; наличие этих познаний также обусловлено развитием математики и астрономии вообще. Были известны способы решения как полных, так и неполных квадратных уравнений. 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Правила решения квадратных уравнений во многом аналогичны современным, однако в вавилонских текстах не зафиксированы рассуждения, путём которых эти правила были получены.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2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ocuments\рисунки\Διόφαντος_-_Diophantos_-_ДИОФАН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239" y="1043201"/>
            <a:ext cx="2444273" cy="248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56699" y="3627026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Диофант Александрийский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2168" y="4077072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i="1" dirty="0"/>
              <a:t>Д</a:t>
            </a:r>
            <a:r>
              <a:rPr lang="ru-RU" b="1" i="1" dirty="0" smtClean="0"/>
              <a:t>ревнегреческий</a:t>
            </a:r>
            <a:r>
              <a:rPr lang="ru-RU" b="1" i="1" dirty="0"/>
              <a:t> </a:t>
            </a:r>
            <a:r>
              <a:rPr lang="ru-RU" b="1" i="1" dirty="0">
                <a:hlinkClick r:id="rId3" tooltip="Математик"/>
              </a:rPr>
              <a:t>математик</a:t>
            </a:r>
            <a:r>
              <a:rPr lang="ru-RU" b="1" i="1" dirty="0"/>
              <a:t>, живший предположительно в </a:t>
            </a:r>
            <a:r>
              <a:rPr lang="ru-RU" b="1" i="1" dirty="0">
                <a:hlinkClick r:id="rId4" tooltip="III век"/>
              </a:rPr>
              <a:t>III веке</a:t>
            </a:r>
            <a:r>
              <a:rPr lang="ru-RU" b="1" i="1" dirty="0"/>
              <a:t> н. э. Нередко упоминается как «отец </a:t>
            </a:r>
            <a:r>
              <a:rPr lang="ru-RU" b="1" i="1" dirty="0">
                <a:hlinkClick r:id="rId5" tooltip="Алгебра"/>
              </a:rPr>
              <a:t>алгебры</a:t>
            </a:r>
            <a:r>
              <a:rPr lang="ru-RU" b="1" i="1" dirty="0"/>
              <a:t>». </a:t>
            </a:r>
            <a:r>
              <a:rPr lang="en-US" b="1" i="1" dirty="0" smtClean="0"/>
              <a:t> </a:t>
            </a:r>
            <a:r>
              <a:rPr lang="ru-RU" b="1" i="1" dirty="0" smtClean="0"/>
              <a:t>Автор </a:t>
            </a:r>
            <a:r>
              <a:rPr lang="ru-RU" b="1" i="1" dirty="0"/>
              <a:t>«Арифметики» — книги, посвящённой нахождению положительных </a:t>
            </a:r>
            <a:r>
              <a:rPr lang="ru-RU" b="1" i="1" dirty="0">
                <a:hlinkClick r:id="rId6" tooltip="Рациональное число"/>
              </a:rPr>
              <a:t>рациональных</a:t>
            </a:r>
            <a:r>
              <a:rPr lang="ru-RU" b="1" i="1" dirty="0"/>
              <a:t> решений 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482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Уравнения в книге сейчас называются «</a:t>
            </a:r>
            <a:r>
              <a:rPr lang="ru-RU" sz="2400" i="1" dirty="0" err="1">
                <a:solidFill>
                  <a:srgbClr val="002060"/>
                </a:solidFill>
                <a:hlinkClick r:id="rId7" tooltip="Диофантово уравнение"/>
              </a:rPr>
              <a:t>диофантовыми</a:t>
            </a:r>
            <a:r>
              <a:rPr lang="ru-RU" sz="2400" i="1" dirty="0">
                <a:solidFill>
                  <a:srgbClr val="002060"/>
                </a:solidFill>
                <a:hlinkClick r:id="rId7" tooltip="Диофантово уравнение"/>
              </a:rPr>
              <a:t> уравнениями</a:t>
            </a:r>
            <a:r>
              <a:rPr lang="ru-RU" sz="2400" i="1" dirty="0" smtClean="0">
                <a:solidFill>
                  <a:srgbClr val="002060"/>
                </a:solidFill>
              </a:rPr>
              <a:t>».</a:t>
            </a:r>
            <a:r>
              <a:rPr lang="en-US" sz="2400" i="1" dirty="0" smtClean="0">
                <a:solidFill>
                  <a:srgbClr val="002060"/>
                </a:solidFill>
              </a:rPr>
              <a:t>      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>
                <a:solidFill>
                  <a:srgbClr val="002060"/>
                </a:solidFill>
              </a:rPr>
              <a:t>Метод для их решения известен как </a:t>
            </a:r>
            <a:r>
              <a:rPr lang="ru-RU" sz="2400" i="1" dirty="0">
                <a:solidFill>
                  <a:srgbClr val="002060"/>
                </a:solidFill>
                <a:hlinkClick r:id="rId8" tooltip="Диофантов анализ"/>
              </a:rPr>
              <a:t>Диофантов анализ</a:t>
            </a:r>
            <a:r>
              <a:rPr lang="ru-RU" sz="2400" i="1" dirty="0">
                <a:solidFill>
                  <a:srgbClr val="002060"/>
                </a:solidFill>
              </a:rPr>
              <a:t>. Большая часть </a:t>
            </a:r>
            <a:r>
              <a:rPr lang="en-US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задач</a:t>
            </a:r>
            <a:r>
              <a:rPr lang="en-US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Арифметики</a:t>
            </a:r>
            <a:r>
              <a:rPr lang="ru-RU" sz="2400" i="1" dirty="0">
                <a:solidFill>
                  <a:srgbClr val="002060"/>
                </a:solidFill>
              </a:rPr>
              <a:t> ведёт к квадратичным уравнениям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6632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>
                <a:ln w="31550" cmpd="sng">
                  <a:gradFill>
                    <a:gsLst>
                      <a:gs pos="25000">
                        <a:srgbClr val="F0A22E">
                          <a:shade val="25000"/>
                          <a:satMod val="190000"/>
                        </a:srgbClr>
                      </a:gs>
                      <a:gs pos="80000">
                        <a:srgbClr val="F0A22E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/>
              </a:rPr>
              <a:t>Немного из истории</a:t>
            </a:r>
          </a:p>
        </p:txBody>
      </p:sp>
    </p:spTree>
    <p:extLst>
      <p:ext uri="{BB962C8B-B14F-4D97-AF65-F5344CB8AC3E}">
        <p14:creationId xmlns:p14="http://schemas.microsoft.com/office/powerpoint/2010/main" val="366787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В Древней Индии были распространены публичные соревнования в решении трудных задач. В одной из старинных индийских книг говорится по поводу таких  соревнований следующее: «Как солнце блеском своим затмевает звезды, так ученый человек затмит славу другого в народных собраниях, предлагая и решая алгебраические задачи». Задачи часто облекались в стихотворную форму.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     Вот одна из задач знаменитого индийского математика </a:t>
            </a:r>
            <a:r>
              <a:rPr lang="en-US" b="1" i="1" dirty="0">
                <a:solidFill>
                  <a:srgbClr val="002060"/>
                </a:solidFill>
              </a:rPr>
              <a:t>XII</a:t>
            </a:r>
            <a:r>
              <a:rPr lang="ru-RU" b="1" i="1" dirty="0">
                <a:solidFill>
                  <a:srgbClr val="002060"/>
                </a:solidFill>
              </a:rPr>
              <a:t> в. </a:t>
            </a:r>
            <a:r>
              <a:rPr lang="ru-RU" b="1" i="1" dirty="0" err="1">
                <a:solidFill>
                  <a:srgbClr val="002060"/>
                </a:solidFill>
              </a:rPr>
              <a:t>Бхаскары</a:t>
            </a:r>
            <a:r>
              <a:rPr lang="ru-RU" b="1" i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Задача.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«Обезьянок резвых стая                        А двенадцать по лианам…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Власть поевши, развлекалась.              Стали прыгать, повисая…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Их в квадрате часть восьмая                 Сколько ж было обезьянок,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На поляне забавлялась.                         Ты скажи мне, в этой стае?»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Решение </a:t>
            </a:r>
            <a:r>
              <a:rPr lang="ru-RU" b="1" i="1" dirty="0" err="1">
                <a:solidFill>
                  <a:srgbClr val="002060"/>
                </a:solidFill>
              </a:rPr>
              <a:t>Бхаскары</a:t>
            </a:r>
            <a:r>
              <a:rPr lang="ru-RU" b="1" i="1" dirty="0">
                <a:solidFill>
                  <a:srgbClr val="002060"/>
                </a:solidFill>
              </a:rPr>
              <a:t> свидетельствует о том, что он знал о двузначности корней квадратных уравнении </a:t>
            </a:r>
          </a:p>
        </p:txBody>
      </p:sp>
      <p:pic>
        <p:nvPicPr>
          <p:cNvPr id="9218" name="Picture 2" descr="C:\Users\1\Documents\рисунки\Без назван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69160"/>
            <a:ext cx="18288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53506" y="56311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err="1">
                <a:solidFill>
                  <a:srgbClr val="C00000"/>
                </a:solidFill>
              </a:rPr>
              <a:t>Бхаскара</a:t>
            </a:r>
            <a:r>
              <a:rPr lang="ru-RU" b="1" i="1" dirty="0">
                <a:solidFill>
                  <a:srgbClr val="C00000"/>
                </a:solidFill>
              </a:rPr>
              <a:t> — крупнейший индийский математик и астроном XII века.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203" y="52161"/>
            <a:ext cx="8093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>
                <a:ln w="31550" cmpd="sng">
                  <a:gradFill>
                    <a:gsLst>
                      <a:gs pos="25000">
                        <a:srgbClr val="F0A22E">
                          <a:shade val="25000"/>
                          <a:satMod val="190000"/>
                        </a:srgbClr>
                      </a:gs>
                      <a:gs pos="80000">
                        <a:srgbClr val="F0A22E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/>
              </a:rPr>
              <a:t>Немного из истории</a:t>
            </a:r>
          </a:p>
        </p:txBody>
      </p:sp>
    </p:spTree>
    <p:extLst>
      <p:ext uri="{BB962C8B-B14F-4D97-AF65-F5344CB8AC3E}">
        <p14:creationId xmlns:p14="http://schemas.microsoft.com/office/powerpoint/2010/main" val="406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32772"/>
            <a:ext cx="78488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>
                <a:ln w="31550" cmpd="sng">
                  <a:gradFill>
                    <a:gsLst>
                      <a:gs pos="25000">
                        <a:srgbClr val="F0A22E">
                          <a:shade val="25000"/>
                          <a:satMod val="190000"/>
                        </a:srgbClr>
                      </a:gs>
                      <a:gs pos="80000">
                        <a:srgbClr val="F0A22E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/>
              </a:rPr>
              <a:t>Немного из истории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rot="10800000" flipV="1">
            <a:off x="6229307" y="3393601"/>
            <a:ext cx="2814195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b="1" dirty="0"/>
              <a:t>Леонардо Фибоначчи</a:t>
            </a:r>
          </a:p>
        </p:txBody>
      </p:sp>
      <p:sp>
        <p:nvSpPr>
          <p:cNvPr id="5" name="AutoShape 3" descr="ax^{2}+bx=c"/>
          <p:cNvSpPr>
            <a:spLocks noChangeAspect="1" noChangeArrowheads="1"/>
          </p:cNvSpPr>
          <p:nvPr/>
        </p:nvSpPr>
        <p:spPr bwMode="auto">
          <a:xfrm>
            <a:off x="936148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a,"/>
          <p:cNvSpPr>
            <a:spLocks noChangeAspect="1" noChangeArrowheads="1"/>
          </p:cNvSpPr>
          <p:nvPr/>
        </p:nvSpPr>
        <p:spPr bwMode="auto">
          <a:xfrm>
            <a:off x="132143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40768"/>
            <a:ext cx="60486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Формулы решения квадратных уравнений </a:t>
            </a:r>
            <a:r>
              <a:rPr lang="ru-RU" sz="2400" b="1" i="1" dirty="0" smtClean="0">
                <a:solidFill>
                  <a:srgbClr val="002060"/>
                </a:solidFill>
              </a:rPr>
              <a:t>в </a:t>
            </a:r>
            <a:r>
              <a:rPr lang="ru-RU" sz="2400" b="1" i="1" dirty="0">
                <a:solidFill>
                  <a:srgbClr val="002060"/>
                </a:solidFill>
              </a:rPr>
              <a:t>Европе были впервые изложены в «Книге абака», написанной в 1202 г. итальянским математиком Леонардо Фибоначчи. Автор разработал самостоятельно некоторые новые алгебраические примеры решения задач и первый в Европе подошел к введению отрицательных чисел.</a:t>
            </a:r>
          </a:p>
          <a:p>
            <a:r>
              <a:rPr lang="ru-RU" sz="2000" i="1" dirty="0">
                <a:solidFill>
                  <a:srgbClr val="002060"/>
                </a:solidFill>
              </a:rPr>
              <a:t>        </a:t>
            </a:r>
          </a:p>
        </p:txBody>
      </p:sp>
      <p:pic>
        <p:nvPicPr>
          <p:cNvPr id="10242" name="Picture 2" descr="C:\Users\1\Documents\рисунки\320px-Liber_abbaci_magliab_f124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304" y="3772061"/>
            <a:ext cx="1800200" cy="251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1\Documents\рисунки\Без названия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362" y="1115450"/>
            <a:ext cx="1936086" cy="221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901815" y="6300089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Страница из </a:t>
            </a:r>
            <a:r>
              <a:rPr lang="ru-RU" b="1" i="1" dirty="0"/>
              <a:t>Книги абака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4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4345"/>
            <a:ext cx="820891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Способы решения квадратных уравнений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2000" b="1" i="1" dirty="0" smtClean="0"/>
              <a:t>1</a:t>
            </a:r>
            <a:r>
              <a:rPr lang="ru-RU" sz="2000" b="1" i="1" dirty="0" smtClean="0"/>
              <a:t>. Разложение </a:t>
            </a:r>
            <a:r>
              <a:rPr lang="ru-RU" sz="2000" b="1" i="1" dirty="0"/>
              <a:t>левой части уравнения на множители</a:t>
            </a:r>
          </a:p>
          <a:p>
            <a:pPr lvl="0">
              <a:lnSpc>
                <a:spcPct val="150000"/>
              </a:lnSpc>
            </a:pPr>
            <a:r>
              <a:rPr lang="ru-RU" sz="2000" b="1" i="1" dirty="0" smtClean="0"/>
              <a:t>2. Метод </a:t>
            </a:r>
            <a:r>
              <a:rPr lang="ru-RU" sz="2000" b="1" i="1" dirty="0"/>
              <a:t>выделения полного квадрата.</a:t>
            </a:r>
          </a:p>
          <a:p>
            <a:pPr lvl="0">
              <a:lnSpc>
                <a:spcPct val="150000"/>
              </a:lnSpc>
            </a:pPr>
            <a:r>
              <a:rPr lang="ru-RU" sz="2000" b="1" i="1" dirty="0" smtClean="0"/>
              <a:t>3. Решение </a:t>
            </a:r>
            <a:r>
              <a:rPr lang="ru-RU" sz="2000" b="1" i="1" dirty="0"/>
              <a:t>квадратных уравнений по формулам </a:t>
            </a:r>
          </a:p>
          <a:p>
            <a:pPr lvl="0">
              <a:lnSpc>
                <a:spcPct val="150000"/>
              </a:lnSpc>
            </a:pPr>
            <a:r>
              <a:rPr lang="ru-RU" sz="2000" b="1" i="1" dirty="0" smtClean="0"/>
              <a:t>4. Решение </a:t>
            </a:r>
            <a:r>
              <a:rPr lang="ru-RU" sz="2000" b="1" i="1" dirty="0"/>
              <a:t>уравнений с использованием теоремы Виета</a:t>
            </a:r>
          </a:p>
          <a:p>
            <a:pPr lvl="0">
              <a:lnSpc>
                <a:spcPct val="150000"/>
              </a:lnSpc>
            </a:pPr>
            <a:r>
              <a:rPr lang="ru-RU" sz="2000" b="1" i="1" dirty="0" smtClean="0"/>
              <a:t>5. Решение </a:t>
            </a:r>
            <a:r>
              <a:rPr lang="ru-RU" sz="2000" b="1" i="1" dirty="0"/>
              <a:t>уравнений способом переброски»…</a:t>
            </a:r>
          </a:p>
          <a:p>
            <a:pPr lvl="0">
              <a:lnSpc>
                <a:spcPct val="150000"/>
              </a:lnSpc>
            </a:pPr>
            <a:r>
              <a:rPr lang="ru-RU" sz="2000" b="1" i="1" dirty="0" smtClean="0"/>
              <a:t>6. Свойства </a:t>
            </a:r>
            <a:r>
              <a:rPr lang="ru-RU" sz="2000" b="1" i="1" dirty="0"/>
              <a:t>коэффициентов квадратного уравнения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/>
              <a:t>7. </a:t>
            </a:r>
            <a:r>
              <a:rPr lang="ru-RU" sz="2000" b="1" i="1" dirty="0"/>
              <a:t>Графическое решение квадратного </a:t>
            </a:r>
            <a:r>
              <a:rPr lang="ru-RU" sz="2000" b="1" i="1" dirty="0" smtClean="0"/>
              <a:t>уравнения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/>
              <a:t>8.  </a:t>
            </a:r>
            <a:r>
              <a:rPr lang="ru-RU" sz="2000" b="1" i="1" dirty="0"/>
              <a:t>Решение квадратных уравнений с помощью циркуля и линейки.                                     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/>
              <a:t>9.  </a:t>
            </a:r>
            <a:r>
              <a:rPr lang="ru-RU" sz="2000" b="1" i="1" dirty="0"/>
              <a:t>Решение квадратных уравнений с помощью номограммы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/>
              <a:t>10.  </a:t>
            </a:r>
            <a:r>
              <a:rPr lang="ru-RU" sz="2000" b="1" i="1" dirty="0"/>
              <a:t>Геометрический способ решения квадратных  уравнений</a:t>
            </a:r>
          </a:p>
        </p:txBody>
      </p:sp>
    </p:spTree>
    <p:extLst>
      <p:ext uri="{BB962C8B-B14F-4D97-AF65-F5344CB8AC3E}">
        <p14:creationId xmlns:p14="http://schemas.microsoft.com/office/powerpoint/2010/main" val="39412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51344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Рассмотрим квадратное уравнение 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       ах</a:t>
            </a:r>
            <a:r>
              <a:rPr lang="ru-RU" sz="2000" b="1" i="1" baseline="30000" dirty="0" smtClean="0">
                <a:latin typeface="Times New Roman"/>
                <a:ea typeface="Times New Roman"/>
                <a:cs typeface="Times New Roman"/>
              </a:rPr>
              <a:t>2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+ 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х + с = 0, где а ≠ 0.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Умножая обе его части на а, получаем уравнение </a:t>
            </a:r>
            <a:endParaRPr lang="ru-RU" sz="2000" b="1" i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      а</a:t>
            </a:r>
            <a:r>
              <a:rPr lang="ru-RU" sz="2000" b="1" i="1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х</a:t>
            </a:r>
            <a:r>
              <a:rPr lang="ru-RU" sz="2000" b="1" i="1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+ а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х + ас = 0.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Пусть ах = у, откуда х = у/а; тогда приходим к уравнению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 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      у</a:t>
            </a:r>
            <a:r>
              <a:rPr lang="ru-RU" sz="2000" b="1" i="1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+ 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by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 + ас =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0,</a:t>
            </a:r>
            <a:r>
              <a:rPr lang="ru-RU" sz="2000" b="1" i="1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2000" b="1" i="1" dirty="0" smtClean="0">
                <a:latin typeface="Calibri"/>
                <a:ea typeface="Times New Roman"/>
                <a:cs typeface="Times New Roman"/>
              </a:rPr>
              <a:t>          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равносильно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данному. 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Его корни у</a:t>
            </a:r>
            <a:r>
              <a:rPr lang="ru-RU" sz="2000" b="1" i="1" baseline="-25000" dirty="0">
                <a:latin typeface="Times New Roman"/>
                <a:ea typeface="Times New Roman"/>
                <a:cs typeface="Times New Roman"/>
              </a:rPr>
              <a:t>1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и у</a:t>
            </a:r>
            <a:r>
              <a:rPr lang="ru-RU" sz="2000" b="1" i="1" baseline="-2500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 найдем с помощью теоремы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Виета: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х</a:t>
            </a:r>
            <a:r>
              <a:rPr lang="ru-RU" sz="2000" b="1" i="1" baseline="-25000" dirty="0"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 = у</a:t>
            </a:r>
            <a:r>
              <a:rPr lang="ru-RU" sz="2000" b="1" i="1" baseline="-25000" dirty="0"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/а  и  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х</a:t>
            </a:r>
            <a:r>
              <a:rPr lang="en-US" sz="2000" b="1" i="1" baseline="-2500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= у</a:t>
            </a:r>
            <a:r>
              <a:rPr lang="ru-RU" sz="2000" b="1" i="1" baseline="-2500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/а.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r>
              <a:rPr lang="ru-RU" sz="2000" b="1" i="1" dirty="0">
                <a:latin typeface="Times New Roman"/>
                <a:ea typeface="Times New Roman"/>
              </a:rPr>
              <a:t>При этом способе коэффициент а умножается на свободный член, как бы «перебрасывается» к нему, поэтому его называют способом «переброски».</a:t>
            </a:r>
            <a:endParaRPr lang="ru-RU" sz="20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32656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14338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Решение уравнений способом «переброски».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5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6" name="Rectangle 10"/>
          <p:cNvSpPr>
            <a:spLocks noChangeArrowheads="1"/>
          </p:cNvSpPr>
          <p:nvPr/>
        </p:nvSpPr>
        <p:spPr bwMode="auto">
          <a:xfrm>
            <a:off x="42863" y="1838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1147" name="Rectangle 11"/>
          <p:cNvSpPr>
            <a:spLocks noChangeArrowheads="1"/>
          </p:cNvSpPr>
          <p:nvPr/>
        </p:nvSpPr>
        <p:spPr bwMode="auto">
          <a:xfrm>
            <a:off x="42863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42863" y="2905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43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Левая фигурная скобка 16"/>
          <p:cNvSpPr>
            <a:spLocks/>
          </p:cNvSpPr>
          <p:nvPr/>
        </p:nvSpPr>
        <p:spPr bwMode="auto">
          <a:xfrm>
            <a:off x="792800" y="3637766"/>
            <a:ext cx="114300" cy="864096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8" name="Левая фигурная скобка 17"/>
          <p:cNvSpPr>
            <a:spLocks/>
          </p:cNvSpPr>
          <p:nvPr/>
        </p:nvSpPr>
        <p:spPr bwMode="auto">
          <a:xfrm>
            <a:off x="3275856" y="3861048"/>
            <a:ext cx="114300" cy="864096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9" name="Левая фигурная скобка 18"/>
          <p:cNvSpPr>
            <a:spLocks/>
          </p:cNvSpPr>
          <p:nvPr/>
        </p:nvSpPr>
        <p:spPr bwMode="auto">
          <a:xfrm>
            <a:off x="5691460" y="3717032"/>
            <a:ext cx="114300" cy="864096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3" name="Rectangle 84"/>
          <p:cNvSpPr>
            <a:spLocks noChangeArrowheads="1"/>
          </p:cNvSpPr>
          <p:nvPr/>
        </p:nvSpPr>
        <p:spPr bwMode="auto">
          <a:xfrm>
            <a:off x="827584" y="101381"/>
            <a:ext cx="7298774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Решим</a:t>
            </a:r>
            <a:r>
              <a:rPr kumimoji="0" lang="ru-RU" alt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уравнение </a:t>
            </a:r>
            <a:r>
              <a:rPr kumimoji="0" lang="ru-RU" altLang="ru-RU" sz="3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2х</a:t>
            </a:r>
            <a:r>
              <a:rPr kumimoji="0" lang="ru-RU" altLang="ru-RU" sz="3200" b="0" i="1" u="sng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3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11х + 15 = 0.</a:t>
            </a:r>
            <a:endParaRPr kumimoji="0" lang="ru-RU" altLang="ru-RU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Решение.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«Перебросим» коэффициент 2 к свободному члену, в результате получим уравнение     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altLang="ru-RU" sz="32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11у + 30 = 0.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Согласно теореме Виета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85"/>
          <p:cNvSpPr>
            <a:spLocks noChangeArrowheads="1"/>
          </p:cNvSpPr>
          <p:nvPr/>
        </p:nvSpPr>
        <p:spPr bwMode="auto">
          <a:xfrm>
            <a:off x="731444" y="3470811"/>
            <a:ext cx="7766837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</a:t>
            </a:r>
            <a:r>
              <a:rPr kumimoji="0" lang="ru-RU" altLang="ru-RU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5 ,                х</a:t>
            </a:r>
            <a:r>
              <a:rPr kumimoji="0" lang="ru-RU" altLang="ru-RU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5/2 ,          </a:t>
            </a:r>
            <a:r>
              <a:rPr kumimoji="0" lang="en-US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altLang="ru-RU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2,5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</a:t>
            </a:r>
            <a:r>
              <a:rPr kumimoji="0" lang="ru-RU" altLang="ru-RU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6;     </a:t>
            </a:r>
            <a:r>
              <a:rPr lang="en-US" altLang="ru-RU" sz="32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altLang="ru-RU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6/2;        </a:t>
            </a:r>
            <a:r>
              <a:rPr kumimoji="0" lang="en-US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altLang="ru-RU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3.          </a:t>
            </a:r>
            <a:endParaRPr kumimoji="0" lang="en-US" alt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2,5; 3.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75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659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  <a:buSzPts val="1600"/>
            </a:pPr>
            <a:r>
              <a:rPr lang="ru-RU" sz="2400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Свойства коэффициентов квадратного уравнения.</a:t>
            </a:r>
            <a:endParaRPr lang="ru-RU" sz="2400" b="1" dirty="0" smtClean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Пусть дано квадратное уравнение 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ах</a:t>
            </a:r>
            <a:r>
              <a:rPr lang="ru-RU" sz="2400" i="1" baseline="30000" dirty="0" smtClean="0">
                <a:effectLst/>
                <a:latin typeface="Times New Roman"/>
                <a:ea typeface="Times New Roman"/>
              </a:rPr>
              <a:t>2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+ </a:t>
            </a:r>
            <a:r>
              <a:rPr lang="en-US" sz="2400" i="1" dirty="0" smtClean="0">
                <a:effectLst/>
                <a:latin typeface="Times New Roman"/>
                <a:ea typeface="Times New Roman"/>
              </a:rPr>
              <a:t>b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х + с = 0,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где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а ≠ 0.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i="1" dirty="0" smtClean="0">
                <a:effectLst/>
                <a:latin typeface="Times New Roman"/>
                <a:ea typeface="Times New Roman"/>
              </a:rPr>
              <a:t>Если, а+ </a:t>
            </a:r>
            <a:r>
              <a:rPr lang="en-US" sz="2400" i="1" dirty="0" smtClean="0">
                <a:effectLst/>
                <a:latin typeface="Times New Roman"/>
                <a:ea typeface="Times New Roman"/>
              </a:rPr>
              <a:t>b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+ с = 0 (т.е. сумма коэффициентов равна нулю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)</a:t>
            </a:r>
            <a:r>
              <a:rPr lang="en-US" sz="2400" i="1" dirty="0" smtClean="0">
                <a:effectLst/>
                <a:latin typeface="Times New Roman"/>
                <a:ea typeface="Times New Roman"/>
              </a:rPr>
              <a:t>      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то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х</a:t>
            </a:r>
            <a:r>
              <a:rPr lang="ru-RU" sz="2400" i="1" baseline="-25000" dirty="0" smtClean="0">
                <a:effectLst/>
                <a:latin typeface="Times New Roman"/>
                <a:ea typeface="Times New Roman"/>
              </a:rPr>
              <a:t>1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= 1, х</a:t>
            </a:r>
            <a:r>
              <a:rPr lang="ru-RU" sz="2400" i="1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= с/а.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/>
              </a:rPr>
              <a:t>2) </a:t>
            </a:r>
            <a:r>
              <a:rPr lang="ru-RU" sz="2400" i="1" dirty="0" smtClean="0">
                <a:effectLst/>
                <a:latin typeface="Times New Roman"/>
              </a:rPr>
              <a:t>Если </a:t>
            </a:r>
            <a:r>
              <a:rPr lang="en-US" sz="2400" i="1" dirty="0" smtClean="0">
                <a:effectLst/>
                <a:latin typeface="Times New Roman"/>
              </a:rPr>
              <a:t>a</a:t>
            </a:r>
            <a:r>
              <a:rPr lang="ru-RU" sz="2400" i="1" dirty="0" smtClean="0">
                <a:effectLst/>
                <a:latin typeface="Times New Roman"/>
              </a:rPr>
              <a:t> – </a:t>
            </a:r>
            <a:r>
              <a:rPr lang="en-US" sz="2400" i="1" dirty="0" smtClean="0">
                <a:effectLst/>
                <a:latin typeface="Times New Roman"/>
              </a:rPr>
              <a:t>b</a:t>
            </a:r>
            <a:r>
              <a:rPr lang="ru-RU" sz="2400" i="1" dirty="0" smtClean="0">
                <a:effectLst/>
                <a:latin typeface="Times New Roman"/>
              </a:rPr>
              <a:t> + </a:t>
            </a:r>
            <a:r>
              <a:rPr lang="en-US" sz="2400" i="1" dirty="0" smtClean="0">
                <a:effectLst/>
                <a:latin typeface="Times New Roman"/>
              </a:rPr>
              <a:t>c</a:t>
            </a:r>
            <a:r>
              <a:rPr lang="ru-RU" sz="2400" i="1" dirty="0" smtClean="0">
                <a:effectLst/>
                <a:latin typeface="Times New Roman"/>
              </a:rPr>
              <a:t>=0, то </a:t>
            </a:r>
            <a:r>
              <a:rPr lang="ru-RU" sz="2400" i="1" dirty="0" smtClean="0">
                <a:effectLst/>
                <a:latin typeface="Times New Roman"/>
              </a:rPr>
              <a:t>х</a:t>
            </a:r>
            <a:r>
              <a:rPr lang="en-US" sz="2400" i="1" baseline="-25000" dirty="0">
                <a:latin typeface="Times New Roman"/>
              </a:rPr>
              <a:t>1</a:t>
            </a:r>
            <a:r>
              <a:rPr lang="ru-RU" sz="2400" i="1" dirty="0" smtClean="0">
                <a:effectLst/>
                <a:latin typeface="Times New Roman"/>
              </a:rPr>
              <a:t> </a:t>
            </a:r>
            <a:r>
              <a:rPr lang="ru-RU" sz="2400" i="1" dirty="0" smtClean="0">
                <a:effectLst/>
                <a:latin typeface="Times New Roman"/>
              </a:rPr>
              <a:t>=-1, х</a:t>
            </a:r>
            <a:r>
              <a:rPr lang="ru-RU" sz="2400" i="1" baseline="-25000" dirty="0" smtClean="0">
                <a:effectLst/>
                <a:latin typeface="Times New Roman"/>
              </a:rPr>
              <a:t>2</a:t>
            </a:r>
            <a:r>
              <a:rPr lang="ru-RU" sz="2400" i="1" dirty="0" smtClean="0">
                <a:effectLst/>
                <a:latin typeface="Times New Roman"/>
              </a:rPr>
              <a:t> = -с/а   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Пример.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67818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 Решим уравнение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345х</a:t>
            </a:r>
            <a:r>
              <a:rPr lang="ru-RU" sz="2400" i="1" baseline="30000" dirty="0" smtClean="0">
                <a:effectLst/>
                <a:latin typeface="Times New Roman"/>
                <a:ea typeface="Times New Roman"/>
              </a:rPr>
              <a:t>2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– 137х – 208 = 0.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i="1" dirty="0" smtClean="0">
                <a:effectLst/>
                <a:latin typeface="Times New Roman"/>
                <a:ea typeface="Times New Roman"/>
              </a:rPr>
              <a:t>Решение.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Так как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а + </a:t>
            </a:r>
            <a:r>
              <a:rPr lang="en-US" sz="2400" i="1" dirty="0" smtClean="0">
                <a:effectLst/>
                <a:latin typeface="Times New Roman"/>
                <a:ea typeface="Times New Roman"/>
              </a:rPr>
              <a:t>b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+ с = 0 (345 – 137 – 208 = 0),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то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i="1" dirty="0" smtClean="0">
                <a:effectLst/>
                <a:latin typeface="Times New Roman"/>
                <a:ea typeface="Times New Roman"/>
              </a:rPr>
              <a:t>                 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х</a:t>
            </a:r>
            <a:r>
              <a:rPr lang="ru-RU" sz="2400" i="1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= 1,      х</a:t>
            </a:r>
            <a:r>
              <a:rPr lang="ru-RU" sz="2400" i="1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= </a:t>
            </a:r>
            <a:r>
              <a:rPr lang="en-US" sz="2400" i="1" dirty="0" smtClean="0">
                <a:effectLst/>
                <a:latin typeface="Times New Roman"/>
                <a:ea typeface="Times New Roman"/>
              </a:rPr>
              <a:t>c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/</a:t>
            </a:r>
            <a:r>
              <a:rPr lang="en-US" sz="2400" i="1" dirty="0" smtClean="0">
                <a:effectLst/>
                <a:latin typeface="Times New Roman"/>
                <a:ea typeface="Times New Roman"/>
              </a:rPr>
              <a:t>a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 = -208/345.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i="1" dirty="0" smtClean="0">
                <a:effectLst/>
                <a:latin typeface="Times New Roman"/>
                <a:ea typeface="Times New Roman"/>
              </a:rPr>
              <a:t>                 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Ответ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: 1; -208/345.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384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Другая 17">
      <a:dk1>
        <a:srgbClr val="000000"/>
      </a:dk1>
      <a:lt1>
        <a:srgbClr val="E6E6E6"/>
      </a:lt1>
      <a:dk2>
        <a:srgbClr val="0C0C0C"/>
      </a:dk2>
      <a:lt2>
        <a:srgbClr val="0C0C0C"/>
      </a:lt2>
      <a:accent1>
        <a:srgbClr val="8F41C8"/>
      </a:accent1>
      <a:accent2>
        <a:srgbClr val="3F3F3F"/>
      </a:accent2>
      <a:accent3>
        <a:srgbClr val="542378"/>
      </a:accent3>
      <a:accent4>
        <a:srgbClr val="00B0F0"/>
      </a:accent4>
      <a:accent5>
        <a:srgbClr val="0084B4"/>
      </a:accent5>
      <a:accent6>
        <a:srgbClr val="36FF91"/>
      </a:accent6>
      <a:hlink>
        <a:srgbClr val="7030A0"/>
      </a:hlink>
      <a:folHlink>
        <a:srgbClr val="38175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240</TotalTime>
  <Words>1127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Открытая</vt:lpstr>
      <vt:lpstr>1_Открытая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квадратных уравнений с помощью  циркуля и линейки.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22</cp:revision>
  <dcterms:created xsi:type="dcterms:W3CDTF">2019-01-29T12:29:35Z</dcterms:created>
  <dcterms:modified xsi:type="dcterms:W3CDTF">2019-02-10T13:24:45Z</dcterms:modified>
</cp:coreProperties>
</file>