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70"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67" r:id="rId8"/>
    <p:sldId id="268" r:id="rId9"/>
    <p:sldId id="269" r:id="rId10"/>
    <p:sldId id="266" r:id="rId11"/>
    <p:sldId id="272" r:id="rId12"/>
    <p:sldId id="273" r:id="rId13"/>
    <p:sldId id="274" r:id="rId14"/>
    <p:sldId id="276" r:id="rId15"/>
    <p:sldId id="279" r:id="rId16"/>
    <p:sldId id="280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735" autoAdjust="0"/>
    <p:restoredTop sz="94660"/>
  </p:normalViewPr>
  <p:slideViewPr>
    <p:cSldViewPr snapToGrid="0">
      <p:cViewPr varScale="1">
        <p:scale>
          <a:sx n="74" d="100"/>
          <a:sy n="74" d="100"/>
        </p:scale>
        <p:origin x="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0BADE-A5E1-454B-93D5-F65B33D8852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AE36-33B9-4A1F-BA72-45522A39E7C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7782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5000">
        <p15:prstTrans prst="curtains"/>
      </p:transition>
    </mc:Choice>
    <mc:Fallback xmlns="">
      <p:transition spd="slow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0BADE-A5E1-454B-93D5-F65B33D8852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AE36-33B9-4A1F-BA72-45522A39E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8018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5000">
        <p15:prstTrans prst="curtains"/>
      </p:transition>
    </mc:Choice>
    <mc:Fallback xmlns="">
      <p:transition spd="slow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0BADE-A5E1-454B-93D5-F65B33D8852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AE36-33B9-4A1F-BA72-45522A39E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8079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5000">
        <p15:prstTrans prst="curtains"/>
      </p:transition>
    </mc:Choice>
    <mc:Fallback xmlns="">
      <p:transition spd="slow" advClick="0" advTm="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0BADE-A5E1-454B-93D5-F65B33D8852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AE36-33B9-4A1F-BA72-45522A39E7C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599015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5000">
        <p15:prstTrans prst="curtains"/>
      </p:transition>
    </mc:Choice>
    <mc:Fallback xmlns="">
      <p:transition spd="slow" advClick="0" advTm="5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0BADE-A5E1-454B-93D5-F65B33D8852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AE36-33B9-4A1F-BA72-45522A39E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1339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5000">
        <p15:prstTrans prst="curtains"/>
      </p:transition>
    </mc:Choice>
    <mc:Fallback xmlns="">
      <p:transition spd="slow" advClick="0" advTm="5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0BADE-A5E1-454B-93D5-F65B33D8852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AE36-33B9-4A1F-BA72-45522A39E7C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8447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5000">
        <p15:prstTrans prst="curtains"/>
      </p:transition>
    </mc:Choice>
    <mc:Fallback xmlns="">
      <p:transition spd="slow" advClick="0" advTm="5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0BADE-A5E1-454B-93D5-F65B33D8852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AE36-33B9-4A1F-BA72-45522A39E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5262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5000">
        <p15:prstTrans prst="curtains"/>
      </p:transition>
    </mc:Choice>
    <mc:Fallback xmlns="">
      <p:transition spd="slow" advClick="0" advTm="5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0BADE-A5E1-454B-93D5-F65B33D8852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AE36-33B9-4A1F-BA72-45522A39E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3631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5000">
        <p15:prstTrans prst="curtains"/>
      </p:transition>
    </mc:Choice>
    <mc:Fallback xmlns="">
      <p:transition spd="slow" advClick="0" advTm="5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0BADE-A5E1-454B-93D5-F65B33D8852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AE36-33B9-4A1F-BA72-45522A39E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0280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5000">
        <p15:prstTrans prst="curtains"/>
      </p:transition>
    </mc:Choice>
    <mc:Fallback xmlns="">
      <p:transition spd="slow" advClick="0" advTm="5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0BADE-A5E1-454B-93D5-F65B33D8852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DE1AE36-33B9-4A1F-BA72-45522A39E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5881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5000">
        <p15:prstTrans prst="curtains"/>
      </p:transition>
    </mc:Choice>
    <mc:Fallback xmlns="">
      <p:transition spd="slow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0BADE-A5E1-454B-93D5-F65B33D8852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AE36-33B9-4A1F-BA72-45522A39E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2883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5000">
        <p15:prstTrans prst="curtains"/>
      </p:transition>
    </mc:Choice>
    <mc:Fallback xmlns="">
      <p:transition spd="slow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0BADE-A5E1-454B-93D5-F65B33D8852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AE36-33B9-4A1F-BA72-45522A39E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6902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5000">
        <p15:prstTrans prst="curtains"/>
      </p:transition>
    </mc:Choice>
    <mc:Fallback xmlns=""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0BADE-A5E1-454B-93D5-F65B33D8852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AE36-33B9-4A1F-BA72-45522A39E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5692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5000">
        <p15:prstTrans prst="curtains"/>
      </p:transition>
    </mc:Choice>
    <mc:Fallback xmlns="">
      <p:transition spd="slow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0BADE-A5E1-454B-93D5-F65B33D8852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AE36-33B9-4A1F-BA72-45522A39E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8846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5000">
        <p15:prstTrans prst="curtains"/>
      </p:transition>
    </mc:Choice>
    <mc:Fallback xmlns="">
      <p:transition spd="slow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0BADE-A5E1-454B-93D5-F65B33D8852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AE36-33B9-4A1F-BA72-45522A39E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363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5000">
        <p15:prstTrans prst="curtains"/>
      </p:transition>
    </mc:Choice>
    <mc:Fallback xmlns=""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0BADE-A5E1-454B-93D5-F65B33D8852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AE36-33B9-4A1F-BA72-45522A39E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1568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5000">
        <p15:prstTrans prst="curtains"/>
      </p:transition>
    </mc:Choice>
    <mc:Fallback xmlns=""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0BADE-A5E1-454B-93D5-F65B33D8852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AE36-33B9-4A1F-BA72-45522A39E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4445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5000">
        <p15:prstTrans prst="curtains"/>
      </p:transition>
    </mc:Choice>
    <mc:Fallback xmlns="">
      <p:transition spd="slow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0BADE-A5E1-454B-93D5-F65B33D8852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AE36-33B9-4A1F-BA72-45522A39E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8421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5000">
        <p15:prstTrans prst="curtains"/>
      </p:transition>
    </mc:Choice>
    <mc:Fallback xmlns="">
      <p:transition spd="slow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DC0BADE-A5E1-454B-93D5-F65B33D8852F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DE1AE36-33B9-4A1F-BA72-45522A39E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5891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671" r:id="rId1"/>
    <p:sldLayoutId id="2147484672" r:id="rId2"/>
    <p:sldLayoutId id="2147484673" r:id="rId3"/>
    <p:sldLayoutId id="2147484674" r:id="rId4"/>
    <p:sldLayoutId id="2147484675" r:id="rId5"/>
    <p:sldLayoutId id="2147484676" r:id="rId6"/>
    <p:sldLayoutId id="2147484677" r:id="rId7"/>
    <p:sldLayoutId id="2147484678" r:id="rId8"/>
    <p:sldLayoutId id="2147484679" r:id="rId9"/>
    <p:sldLayoutId id="2147484680" r:id="rId10"/>
    <p:sldLayoutId id="2147484681" r:id="rId11"/>
    <p:sldLayoutId id="2147484682" r:id="rId12"/>
    <p:sldLayoutId id="2147484683" r:id="rId13"/>
    <p:sldLayoutId id="2147484684" r:id="rId14"/>
    <p:sldLayoutId id="2147484685" r:id="rId15"/>
    <p:sldLayoutId id="2147484686" r:id="rId16"/>
    <p:sldLayoutId id="2147484687" r:id="rId17"/>
    <p:sldLayoutId id="2147484688" r:id="rId18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5000">
        <p15:prstTrans prst="curtains"/>
      </p:transition>
    </mc:Choice>
    <mc:Fallback xmlns="">
      <p:transition spd="slow" advClick="0" advTm="5000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86000">
              <a:schemeClr val="bg2">
                <a:tint val="97000"/>
                <a:hueMod val="162000"/>
                <a:satMod val="200000"/>
                <a:lumMod val="124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C5E842-A165-4BE7-8E11-521E88AFD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4192" y="3457977"/>
            <a:ext cx="9070848" cy="2587752"/>
          </a:xfrm>
        </p:spPr>
        <p:txBody>
          <a:bodyPr>
            <a:noAutofit/>
          </a:bodyPr>
          <a:lstStyle/>
          <a:p>
            <a:r>
              <a:rPr lang="ru-RU" sz="6600" dirty="0">
                <a:latin typeface="Comic Sans MS" panose="030F0702030302020204" pitchFamily="66" charset="0"/>
              </a:rPr>
              <a:t>С добрым сердцем и русской душой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CF72535-16A3-488F-A185-442EFBD43E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30289" y="1478504"/>
            <a:ext cx="9070848" cy="457200"/>
          </a:xfrm>
        </p:spPr>
        <p:txBody>
          <a:bodyPr>
            <a:noAutofit/>
          </a:bodyPr>
          <a:lstStyle/>
          <a:p>
            <a:r>
              <a:rPr lang="ru-RU" sz="2800" dirty="0">
                <a:latin typeface="Comic Sans MS" panose="030F0702030302020204" pitchFamily="66" charset="0"/>
              </a:rPr>
              <a:t>Смирнова Елена Геннадьевна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461893C-C707-4E87-AC99-7790ACA06B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425780" cy="4049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0239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9000">
        <p15:prstTrans prst="curtains"/>
      </p:transition>
    </mc:Choice>
    <mc:Fallback xmlns="">
      <p:transition spd="slow" advClick="0" advTm="9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4D4E98-1F11-41A3-AECB-D50CC9C1B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7900732" y="2797935"/>
            <a:ext cx="3020551" cy="63106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BB91EE1-F790-4A93-B98C-50AC1C3FDC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70421" y="4559949"/>
            <a:ext cx="3888699" cy="1140644"/>
          </a:xfrm>
        </p:spPr>
        <p:txBody>
          <a:bodyPr>
            <a:normAutofit/>
          </a:bodyPr>
          <a:lstStyle/>
          <a:p>
            <a:endParaRPr lang="ru-RU" sz="40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1EF7023-5004-4E1C-89E4-3F7782C103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569" y="2949928"/>
            <a:ext cx="5218010" cy="390807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3BC5471-C61B-40B3-BED1-619600CBD6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7762" y="0"/>
            <a:ext cx="6398473" cy="4652508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8E7277B-FB19-440B-8A67-BF37999772BA}"/>
              </a:ext>
            </a:extLst>
          </p:cNvPr>
          <p:cNvSpPr/>
          <p:nvPr/>
        </p:nvSpPr>
        <p:spPr>
          <a:xfrm>
            <a:off x="0" y="592428"/>
            <a:ext cx="679145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фольклор и его роль в воспитании дошкольников</a:t>
            </a:r>
            <a:endParaRPr lang="ru-RU" sz="4000" dirty="0"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832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prism isContent="1"/>
      </p:transition>
    </mc:Choice>
    <mc:Fallback xmlns="">
      <p:transition spd="slow" advClick="0" advTm="5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2000">
              <a:schemeClr val="bg2">
                <a:lumMod val="20000"/>
                <a:lumOff val="80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6591" y="0"/>
            <a:ext cx="95754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4682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5000">
        <p15:prstTrans prst="curtains"/>
      </p:transition>
    </mc:Choice>
    <mc:Fallback xmlns="">
      <p:transition spd="slow" advClick="0" advTm="5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80000">
              <a:schemeClr val="accent4">
                <a:lumMod val="40000"/>
                <a:lumOff val="60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6590" y="0"/>
            <a:ext cx="95754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59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502854" y="362245"/>
            <a:ext cx="8000169" cy="45719"/>
          </a:xfrm>
        </p:spPr>
        <p:txBody>
          <a:bodyPr>
            <a:normAutofit fontScale="90000"/>
          </a:bodyPr>
          <a:lstStyle/>
          <a:p>
            <a:endParaRPr lang="ru-RU" sz="28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2522" y="0"/>
            <a:ext cx="95894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1121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peelOff"/>
      </p:transition>
    </mc:Choice>
    <mc:Fallback xmlns="">
      <p:transition spd="slow" advClick="0" advTm="5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1000">
              <a:schemeClr val="bg2">
                <a:lumMod val="20000"/>
                <a:lumOff val="80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950" y="4938092"/>
            <a:ext cx="8534400" cy="1507067"/>
          </a:xfrm>
        </p:spPr>
        <p:txBody>
          <a:bodyPr>
            <a:noAutofit/>
          </a:bodyPr>
          <a:lstStyle/>
          <a:p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Фольклорные произведения оказывают благотворное влияние на общение с ребенком в режимные моменты.</a:t>
            </a:r>
            <a:b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950" y="685800"/>
            <a:ext cx="4819650" cy="361473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5813" y="685800"/>
            <a:ext cx="4819650" cy="3614738"/>
          </a:xfrm>
        </p:spPr>
      </p:pic>
    </p:spTree>
    <p:extLst>
      <p:ext uri="{BB962C8B-B14F-4D97-AF65-F5344CB8AC3E}">
        <p14:creationId xmlns:p14="http://schemas.microsoft.com/office/powerpoint/2010/main" val="1985749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48000">
              <a:schemeClr val="bg2">
                <a:lumMod val="20000"/>
                <a:lumOff val="80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6252" y="0"/>
            <a:ext cx="9645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805662"/>
      </p:ext>
    </p:extLst>
  </p:cSld>
  <p:clrMapOvr>
    <a:masterClrMapping/>
  </p:clrMapOvr>
  <p:transition spd="slow" advClick="0" advTm="5000">
    <p:comb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7000">
              <a:schemeClr val="bg2">
                <a:tint val="97000"/>
                <a:hueMod val="162000"/>
                <a:satMod val="200000"/>
                <a:lumMod val="124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7066" y="0"/>
            <a:ext cx="6284934" cy="4494727"/>
          </a:xfrm>
          <a:prstGeom prst="rect">
            <a:avLst/>
          </a:prstGeom>
        </p:spPr>
      </p:pic>
      <p:sp>
        <p:nvSpPr>
          <p:cNvPr id="3" name="Текст 3">
            <a:extLst>
              <a:ext uri="{FF2B5EF4-FFF2-40B4-BE49-F238E27FC236}">
                <a16:creationId xmlns:a16="http://schemas.microsoft.com/office/drawing/2014/main" id="{4BC7DA95-6F37-44C7-B851-387D6B97B0FB}"/>
              </a:ext>
            </a:extLst>
          </p:cNvPr>
          <p:cNvSpPr txBox="1">
            <a:spLocks/>
          </p:cNvSpPr>
          <p:nvPr/>
        </p:nvSpPr>
        <p:spPr>
          <a:xfrm>
            <a:off x="0" y="2743649"/>
            <a:ext cx="6378600" cy="3372879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1145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детьми в активной речи потешек, считалок, загадок,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фольклорных героев, умение узнавать их в изобразительном искусстве,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участие в русских народных праздниках (знание народного праздника, исполнение песен, стихов)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77D4DD8-2673-4B4E-B416-3D6CFAD2BF51}"/>
              </a:ext>
            </a:extLst>
          </p:cNvPr>
          <p:cNvSpPr/>
          <p:nvPr/>
        </p:nvSpPr>
        <p:spPr>
          <a:xfrm>
            <a:off x="1" y="1373229"/>
            <a:ext cx="5125792" cy="944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40C1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Результатом проведенной работы является: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427376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5000">
        <p15:prstTrans prst="prestig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2000">
              <a:schemeClr val="accent6">
                <a:lumMod val="40000"/>
                <a:lumOff val="60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>
            <a:extLst>
              <a:ext uri="{FF2B5EF4-FFF2-40B4-BE49-F238E27FC236}">
                <a16:creationId xmlns:a16="http://schemas.microsoft.com/office/drawing/2014/main" id="{3DA5CFB8-FFE7-4856-9C22-F804079200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7623" y="2006600"/>
            <a:ext cx="2160989" cy="2281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4" name="Текст 13">
            <a:extLst>
              <a:ext uri="{FF2B5EF4-FFF2-40B4-BE49-F238E27FC236}">
                <a16:creationId xmlns:a16="http://schemas.microsoft.com/office/drawing/2014/main" id="{957CC338-3BB4-4365-942B-E3F91BB8E5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39994" y="4661254"/>
            <a:ext cx="10351752" cy="1368183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rgbClr val="0070C0"/>
                </a:solidFill>
              </a:rPr>
              <a:t> </a:t>
            </a:r>
            <a:r>
              <a:rPr lang="ru-RU" sz="4000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Осенью, летом, зимой иль весной.</a:t>
            </a:r>
          </a:p>
          <a:p>
            <a:r>
              <a:rPr lang="ru-RU" sz="4000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Мы соберемся шумной гурьбой!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FE6A1E2-D661-490D-BCD2-C5C68EA8D37D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97150" y="13933"/>
            <a:ext cx="9594850" cy="4365625"/>
          </a:xfrm>
        </p:spPr>
      </p:pic>
    </p:spTree>
    <p:extLst>
      <p:ext uri="{BB962C8B-B14F-4D97-AF65-F5344CB8AC3E}">
        <p14:creationId xmlns:p14="http://schemas.microsoft.com/office/powerpoint/2010/main" val="1279218056"/>
      </p:ext>
    </p:extLst>
  </p:cSld>
  <p:clrMapOvr>
    <a:masterClrMapping/>
  </p:clrMapOvr>
  <p:transition spd="slow" advClick="0" advTm="5000">
    <p:wheel spokes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3000">
              <a:schemeClr val="tx2">
                <a:lumMod val="20000"/>
                <a:lumOff val="80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D1C387DB-BED9-4FAB-8943-FCFAD2295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035" y="-112370"/>
            <a:ext cx="10406130" cy="1468800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Вместе большой хоровод заведем.</a:t>
            </a:r>
            <a:br>
              <a:rPr lang="ru-RU" sz="4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Весело спляшем и песню споем!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D1A57BA-9473-4384-94F3-167F394993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60491" y="735414"/>
            <a:ext cx="8915399" cy="860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39A6B96-23F1-4524-8141-D6AB70619668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13163" y="1355725"/>
            <a:ext cx="8478837" cy="5502275"/>
          </a:xfrm>
        </p:spPr>
      </p:pic>
    </p:spTree>
    <p:extLst>
      <p:ext uri="{BB962C8B-B14F-4D97-AF65-F5344CB8AC3E}">
        <p14:creationId xmlns:p14="http://schemas.microsoft.com/office/powerpoint/2010/main" val="11476472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5000">
        <p15:prstTrans prst="airplane"/>
      </p:transition>
    </mc:Choice>
    <mc:Fallback xmlns="">
      <p:transition spd="slow" advClick="0" advTm="5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81000">
              <a:schemeClr val="accent6">
                <a:lumMod val="40000"/>
                <a:lumOff val="60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80992E31-560A-435E-9813-A090442AB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3978" y="312397"/>
            <a:ext cx="6697639" cy="25749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2A77F59A-E4EA-4102-8457-AFC2FCB705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26518" y="0"/>
            <a:ext cx="3138964" cy="6294782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accent6">
                    <a:lumMod val="75000"/>
                  </a:schemeClr>
                </a:solidFill>
              </a:rPr>
              <a:t>Вспомним</a:t>
            </a:r>
          </a:p>
          <a:p>
            <a:r>
              <a:rPr lang="ru-RU" sz="4000" dirty="0">
                <a:solidFill>
                  <a:schemeClr val="accent6">
                    <a:lumMod val="75000"/>
                  </a:schemeClr>
                </a:solidFill>
              </a:rPr>
              <a:t> традиции,</a:t>
            </a:r>
          </a:p>
          <a:p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4000" dirty="0">
                <a:solidFill>
                  <a:schemeClr val="accent6">
                    <a:lumMod val="75000"/>
                  </a:schemeClr>
                </a:solidFill>
              </a:rPr>
              <a:t> праздники наши!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2B9AE69-7490-4B85-86B3-16D67E5778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5937" y="0"/>
            <a:ext cx="4333101" cy="580102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1E1A277-25A5-4FDA-8B66-F90A98142DC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8900" y="0"/>
            <a:ext cx="4333100" cy="5774689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8C024E84-D987-453E-A4C4-B0D5B663EBF9}"/>
              </a:ext>
            </a:extLst>
          </p:cNvPr>
          <p:cNvSpPr/>
          <p:nvPr/>
        </p:nvSpPr>
        <p:spPr>
          <a:xfrm>
            <a:off x="432585" y="5702365"/>
            <a:ext cx="517321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/>
              <a:t>Как их вст</a:t>
            </a:r>
            <a:r>
              <a:rPr lang="ru-RU" sz="4400" i="1" dirty="0"/>
              <a:t>ре</a:t>
            </a:r>
            <a:r>
              <a:rPr lang="ru-RU" sz="4400" dirty="0"/>
              <a:t>чали,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42730AE2-E7D8-46CA-B1E9-B988C0036E72}"/>
              </a:ext>
            </a:extLst>
          </p:cNvPr>
          <p:cNvSpPr/>
          <p:nvPr/>
        </p:nvSpPr>
        <p:spPr>
          <a:xfrm>
            <a:off x="5436625" y="5702365"/>
            <a:ext cx="67553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/>
              <a:t>покажем, расскажем</a:t>
            </a:r>
            <a:r>
              <a:rPr lang="ru-RU" sz="3200" dirty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66008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5000">
        <p15:prstTrans prst="wind"/>
      </p:transition>
    </mc:Choice>
    <mc:Fallback xmlns="">
      <p:transition spd="slow" advClick="0" advTm="5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8000">
              <a:schemeClr val="accent1">
                <a:lumMod val="20000"/>
                <a:lumOff val="80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>
            <a:extLst>
              <a:ext uri="{FF2B5EF4-FFF2-40B4-BE49-F238E27FC236}">
                <a16:creationId xmlns:a16="http://schemas.microsoft.com/office/drawing/2014/main" id="{A247177D-162F-46E0-A9C9-704ECCDB4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2112" y="1210614"/>
            <a:ext cx="3147776" cy="2691684"/>
          </a:xfrm>
        </p:spPr>
        <p:txBody>
          <a:bodyPr>
            <a:normAutofit/>
          </a:bodyPr>
          <a:lstStyle/>
          <a:p>
            <a:r>
              <a:rPr lang="ru-RU" sz="3600" dirty="0"/>
              <a:t>Песни народные, игры и сказки!</a:t>
            </a:r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id="{8D59E666-FBD0-47DE-B668-C84E762EFE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40235" y="3429000"/>
            <a:ext cx="1938583" cy="1506645"/>
          </a:xfrm>
        </p:spPr>
        <p:txBody>
          <a:bodyPr>
            <a:normAutofit/>
          </a:bodyPr>
          <a:lstStyle/>
          <a:p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BF56761-CAD0-4D5F-9E5C-444932522E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353059" cy="484245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5370A85-A5A5-487A-8EDB-D588D38275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0" y="0"/>
            <a:ext cx="4572000" cy="6096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81145F7-FFBD-4573-B1AC-D42383EF733E}"/>
              </a:ext>
            </a:extLst>
          </p:cNvPr>
          <p:cNvSpPr/>
          <p:nvPr/>
        </p:nvSpPr>
        <p:spPr>
          <a:xfrm>
            <a:off x="3301285" y="6038689"/>
            <a:ext cx="46836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Яркие краски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61E9B2C-2D9D-4BEE-BACB-1308C245907A}"/>
              </a:ext>
            </a:extLst>
          </p:cNvPr>
          <p:cNvSpPr/>
          <p:nvPr/>
        </p:nvSpPr>
        <p:spPr>
          <a:xfrm>
            <a:off x="279117" y="4877945"/>
            <a:ext cx="467313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Ярмарки русской</a:t>
            </a:r>
          </a:p>
        </p:txBody>
      </p:sp>
    </p:spTree>
    <p:extLst>
      <p:ext uri="{BB962C8B-B14F-4D97-AF65-F5344CB8AC3E}">
        <p14:creationId xmlns:p14="http://schemas.microsoft.com/office/powerpoint/2010/main" val="203941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:dissolve/>
      </p:transition>
    </mc:Choice>
    <mc:Fallback xmlns="">
      <p:transition spd="slow" advClick="0" advTm="5000">
        <p:dissolv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9000">
              <a:schemeClr val="tx1">
                <a:lumMod val="85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32B083-11E4-4911-ABAB-CD615DE0A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134" y="1504124"/>
            <a:ext cx="1100676" cy="19248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3BAFE83-3ABF-4D97-8718-2AD024D30F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0" y="5769735"/>
            <a:ext cx="10364452" cy="1140644"/>
          </a:xfrm>
        </p:spPr>
        <p:txBody>
          <a:bodyPr>
            <a:normAutofit fontScale="92500" lnSpcReduction="20000"/>
          </a:bodyPr>
          <a:lstStyle/>
          <a:p>
            <a:r>
              <a:rPr lang="ru-RU" sz="36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И с самоваром за сладким столом</a:t>
            </a:r>
          </a:p>
          <a:p>
            <a:r>
              <a:rPr lang="ru-RU" sz="36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Как повелось, песню споём!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56C5823-AD89-46D4-B3F1-517D63D541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289442" cy="576973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BB6F3B7-6709-41DB-AC3F-260E1DD6E2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9442" y="0"/>
            <a:ext cx="4778061" cy="4072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65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5000">
        <p:circle/>
      </p:transition>
    </mc:Choice>
    <mc:Fallback xmlns="">
      <p:transition spd="slow" advClick="0" advTm="5000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8000">
              <a:schemeClr val="tx1">
                <a:lumMod val="85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5FB266-5265-4DBF-B30F-4AE14E2E2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712" y="94445"/>
            <a:ext cx="8915400" cy="272484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C13D7B7-04E7-41D3-88DE-003A3752C6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74530" y="5317562"/>
            <a:ext cx="8915400" cy="729622"/>
          </a:xfrm>
        </p:spPr>
        <p:txBody>
          <a:bodyPr>
            <a:noAutofit/>
          </a:bodyPr>
          <a:lstStyle/>
          <a:p>
            <a:r>
              <a:rPr lang="ru-RU" sz="4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И будем петь и будем жить!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8626B5C-348B-483B-A227-96DAF7AFD5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5808"/>
            <a:ext cx="7843233" cy="480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027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5000">
        <p15:prstTrans prst="drape"/>
      </p:transition>
    </mc:Choice>
    <mc:Fallback xmlns="">
      <p:transition spd="slow" advClick="0" advTm="5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80000">
              <a:schemeClr val="accent4">
                <a:lumMod val="40000"/>
                <a:lumOff val="60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3E7A68-E9AF-49C9-9D63-59CC095D8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309335A-6F73-4202-9CE1-6EDF18787D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14752" y="5529329"/>
            <a:ext cx="8915400" cy="729622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chemeClr val="accent6">
                    <a:lumMod val="50000"/>
                  </a:schemeClr>
                </a:solidFill>
              </a:rPr>
              <a:t>И для любви откроем сердца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8E197E5-A638-4843-933E-30FC575E28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0449" y="-12734"/>
            <a:ext cx="7084007" cy="5313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989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Content="1" isInverted="1"/>
      </p:transition>
    </mc:Choice>
    <mc:Fallback xmlns="">
      <p:transition spd="slow" advClick="0" advTm="5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5000">
              <a:schemeClr val="bg2">
                <a:tint val="97000"/>
                <a:hueMod val="162000"/>
                <a:satMod val="200000"/>
                <a:lumMod val="124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A5D554-DE43-48AE-A8C8-6A40AE906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4058" y="1586839"/>
            <a:ext cx="5150990" cy="272484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8B31288-F52E-4827-A7CE-2294A18F92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80153" y="652232"/>
            <a:ext cx="4476996" cy="2596945"/>
          </a:xfrm>
        </p:spPr>
        <p:txBody>
          <a:bodyPr>
            <a:noAutofit/>
          </a:bodyPr>
          <a:lstStyle/>
          <a:p>
            <a:r>
              <a:rPr lang="ru-RU" sz="4000" dirty="0"/>
              <a:t>Будем друг другу мы радость дарить</a:t>
            </a:r>
            <a:br>
              <a:rPr lang="ru-RU" sz="4000" dirty="0"/>
            </a:br>
            <a:r>
              <a:rPr lang="ru-RU" sz="4000" dirty="0"/>
              <a:t>И будем жизни радоваться!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275D613-3FA0-4E84-9A15-4494CC75A1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028215" cy="5271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377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5000">
        <p14:flash/>
      </p:transition>
    </mc:Choice>
    <mc:Fallback xmlns="">
      <p:transition spd="slow" advClick="0" advTm="5000">
        <p:fade/>
      </p:transition>
    </mc:Fallback>
  </mc:AlternateContent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2098</TotalTime>
  <Words>165</Words>
  <Application>Microsoft Office PowerPoint</Application>
  <PresentationFormat>Широкоэкранный</PresentationFormat>
  <Paragraphs>25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Century Gothic</vt:lpstr>
      <vt:lpstr>Comic Sans MS</vt:lpstr>
      <vt:lpstr>Times New Roman</vt:lpstr>
      <vt:lpstr>Wingdings 3</vt:lpstr>
      <vt:lpstr>Сектор</vt:lpstr>
      <vt:lpstr>С добрым сердцем и русской душой</vt:lpstr>
      <vt:lpstr>Презентация PowerPoint</vt:lpstr>
      <vt:lpstr>Вместе большой хоровод заведем. Весело спляшем и песню споем!</vt:lpstr>
      <vt:lpstr>Презентация PowerPoint</vt:lpstr>
      <vt:lpstr>Песни народные, игры и сказки!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Фольклорные произведения оказывают благотворное влияние на общение с ребенком в режимные моменты.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добрым сердцем и русской душой</dc:title>
  <dc:creator>809686</dc:creator>
  <cp:lastModifiedBy>809686</cp:lastModifiedBy>
  <cp:revision>27</cp:revision>
  <dcterms:created xsi:type="dcterms:W3CDTF">2018-11-04T10:05:52Z</dcterms:created>
  <dcterms:modified xsi:type="dcterms:W3CDTF">2020-03-30T16:47:55Z</dcterms:modified>
</cp:coreProperties>
</file>