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4" r:id="rId3"/>
    <p:sldId id="259" r:id="rId4"/>
    <p:sldId id="271" r:id="rId5"/>
    <p:sldId id="268" r:id="rId6"/>
    <p:sldId id="265" r:id="rId7"/>
    <p:sldId id="266" r:id="rId8"/>
    <p:sldId id="270" r:id="rId9"/>
    <p:sldId id="272" r:id="rId10"/>
    <p:sldId id="274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9DBB791-3960-4BEE-A01B-59B824B47D75}" type="datetimeFigureOut">
              <a:rPr lang="ru-RU"/>
              <a:pPr>
                <a:defRPr/>
              </a:pPr>
              <a:t>14.01.2020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A8E6FA9-B492-47F3-8A95-C829B87DF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28B5F-C8A8-432A-96A0-685A87A237D4}" type="datetimeFigureOut">
              <a:rPr lang="ru-RU"/>
              <a:pPr>
                <a:defRPr/>
              </a:pPr>
              <a:t>14.01.2020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9A716-EEEB-436D-B546-B0B0400EE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9FD6A-562C-40B9-B111-2829346C97CB}" type="datetimeFigureOut">
              <a:rPr lang="ru-RU"/>
              <a:pPr>
                <a:defRPr/>
              </a:pPr>
              <a:t>14.01.2020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705FA-C7CC-486D-93B3-3A8BCC77A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2FE24-DF60-4207-AB69-52869AEB1AA7}" type="datetimeFigureOut">
              <a:rPr lang="ru-RU"/>
              <a:pPr>
                <a:defRPr/>
              </a:pPr>
              <a:t>14.01.2020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9EB7A-E657-47B6-AB2E-CDEF1FED8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E760C5-5E06-4A6A-AC31-077844C65DC6}" type="datetimeFigureOut">
              <a:rPr lang="ru-RU"/>
              <a:pPr>
                <a:defRPr/>
              </a:pPr>
              <a:t>14.01.2020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D94834-ED13-40CB-8055-03987A855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99F91F-5F96-4658-B278-BD97ABF3EB8B}" type="datetimeFigureOut">
              <a:rPr lang="ru-RU"/>
              <a:pPr>
                <a:defRPr/>
              </a:pPr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E61A90-04CE-4136-B166-5D671E530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31756C-D812-445B-B32A-BEA7D48AA9D0}" type="datetimeFigureOut">
              <a:rPr lang="ru-RU"/>
              <a:pPr>
                <a:defRPr/>
              </a:pPr>
              <a:t>14.01.2020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4B8AD3-C004-4E10-AC3A-D1FCD976D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5082C0-9818-4BC3-B480-AA29F6F9B67A}" type="datetimeFigureOut">
              <a:rPr lang="ru-RU"/>
              <a:pPr>
                <a:defRPr/>
              </a:pPr>
              <a:t>14.01.2020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1F9576-EADC-48A6-8C87-D7029C5E2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EA33B-B063-4FA2-B253-0496EAB3A0C9}" type="datetimeFigureOut">
              <a:rPr lang="ru-RU"/>
              <a:pPr>
                <a:defRPr/>
              </a:pPr>
              <a:t>14.01.2020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C36ED-74CF-4F0E-A76B-52E5BE71B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00419F-89B0-449D-BB71-2144EE138BA5}" type="datetimeFigureOut">
              <a:rPr lang="ru-RU"/>
              <a:pPr>
                <a:defRPr/>
              </a:pPr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EC2B38-3CFD-4699-BE3D-0E448A0D0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42336F3-AB03-41F8-8A13-CCFE6FDCC3E6}" type="datetimeFigureOut">
              <a:rPr lang="ru-RU"/>
              <a:pPr>
                <a:defRPr/>
              </a:pPr>
              <a:t>14.01.2020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DE20922-B9CF-47D5-ABC3-8E63324C4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D72D48A-B1F3-452E-8172-932AC391FD91}" type="datetimeFigureOut">
              <a:rPr lang="ru-RU"/>
              <a:pPr>
                <a:defRPr/>
              </a:pPr>
              <a:t>14.01.2020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152294D-1DAF-443C-B1E1-AE6B3DFE1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5" r:id="rId2"/>
    <p:sldLayoutId id="2147483780" r:id="rId3"/>
    <p:sldLayoutId id="2147483781" r:id="rId4"/>
    <p:sldLayoutId id="2147483782" r:id="rId5"/>
    <p:sldLayoutId id="2147483783" r:id="rId6"/>
    <p:sldLayoutId id="2147483776" r:id="rId7"/>
    <p:sldLayoutId id="2147483784" r:id="rId8"/>
    <p:sldLayoutId id="2147483785" r:id="rId9"/>
    <p:sldLayoutId id="2147483777" r:id="rId10"/>
    <p:sldLayoutId id="21474837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18303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Профессиональный </a:t>
            </a:r>
            <a:br>
              <a:rPr lang="ru-RU" sz="54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стандарт педагога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971550" y="2636838"/>
            <a:ext cx="7772400" cy="1200150"/>
          </a:xfrm>
        </p:spPr>
        <p:txBody>
          <a:bodyPr/>
          <a:lstStyle/>
          <a:p>
            <a:pPr marR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Утвержден пр. Минтруда РФ </a:t>
            </a:r>
          </a:p>
          <a:p>
            <a:pPr marR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 18.10.2013 N 544н </a:t>
            </a:r>
          </a:p>
          <a:p>
            <a:pPr marR="0" eaLnBrk="1" hangingPunct="1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916238" y="4437063"/>
            <a:ext cx="61182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Вступает в силу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1 января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ru-RU" sz="3200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1"/>
          <p:cNvSpPr>
            <a:spLocks noGrp="1"/>
          </p:cNvSpPr>
          <p:nvPr>
            <p:ph idx="1"/>
          </p:nvPr>
        </p:nvSpPr>
        <p:spPr>
          <a:xfrm>
            <a:off x="539750" y="1268413"/>
            <a:ext cx="7992690" cy="2736651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Соблюдать правовые, нравственные и этические нормы, требования профессиональной этики.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начальной школы должен </a:t>
            </a:r>
            <a:endParaRPr lang="ru-RU" sz="3400" dirty="0"/>
          </a:p>
        </p:txBody>
      </p:sp>
      <p:pic>
        <p:nvPicPr>
          <p:cNvPr id="6" name="Рисунок 5" descr="150574_img_5783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780928"/>
            <a:ext cx="4680520" cy="3082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692696"/>
            <a:ext cx="6681936" cy="1584176"/>
          </a:xfrm>
        </p:spPr>
        <p:txBody>
          <a:bodyPr/>
          <a:lstStyle/>
          <a:p>
            <a:pPr>
              <a:defRPr/>
            </a:pP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hkola_kartinki_dlya_detey_5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2204864"/>
            <a:ext cx="4248472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 idx="1"/>
          </p:nvPr>
        </p:nvSpPr>
        <p:spPr>
          <a:xfrm>
            <a:off x="251520" y="1700808"/>
            <a:ext cx="8208912" cy="2304852"/>
          </a:xfrm>
        </p:spPr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Оказание образовательных услуг по основным общеобразовательным программам образовательными организациями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организациями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осуществляющими обучение).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цель  профессиональной деятельности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140968"/>
            <a:ext cx="4601864" cy="2896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39226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Работа с одарёнными учащимися.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в условиях реализации программ инклюзивного образования.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Преподавание русского языка учащимся, для которых он не является родным.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Работа с учащимися, имеющими проблемы в развитии.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Работа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девиантными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зависимыми, социально запущенными и социально уязвимыми учащимися, имеющими серьезные отклонения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 поведении. </a:t>
            </a:r>
          </a:p>
          <a:p>
            <a:pPr eaLnBrk="1" hangingPunct="1"/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Необходимость наполнения профессионального стандарта учителя новыми компетенциями: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6-08-30_0208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4860801"/>
            <a:ext cx="3332225" cy="1997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1"/>
          <p:cNvSpPr>
            <a:spLocks noGrp="1"/>
          </p:cNvSpPr>
          <p:nvPr>
            <p:ph idx="1"/>
          </p:nvPr>
        </p:nvSpPr>
        <p:spPr>
          <a:xfrm>
            <a:off x="4499992" y="1557338"/>
            <a:ext cx="4248472" cy="3815878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Профессиональные компетенции педагога, отражающие специфику работы в начальной школе.</a:t>
            </a:r>
          </a:p>
          <a:p>
            <a:pPr>
              <a:buFont typeface="Wingdings 3" pitchFamily="18" charset="2"/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профессионального стандарта педагога</a:t>
            </a:r>
            <a:endParaRPr lang="ru-RU" dirty="0"/>
          </a:p>
        </p:txBody>
      </p:sp>
      <p:pic>
        <p:nvPicPr>
          <p:cNvPr id="8" name="Рисунок 7" descr="hello_html_b133e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84785"/>
            <a:ext cx="3923704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0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начальной школы должен</a:t>
            </a:r>
            <a:endParaRPr lang="ru-RU" dirty="0"/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827088" y="1268413"/>
            <a:ext cx="352901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Учитывать своеобразие социальной ситуации развития первоклассника в связи с переходом ведущей деятельности от игровой к учебной,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целенаправленно формировать у детей социальную позицию ученика.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ello_html_m326b97d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124744"/>
            <a:ext cx="4302246" cy="4104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1"/>
          <p:cNvSpPr>
            <a:spLocks noGrp="1"/>
          </p:cNvSpPr>
          <p:nvPr>
            <p:ph idx="1"/>
          </p:nvPr>
        </p:nvSpPr>
        <p:spPr>
          <a:xfrm>
            <a:off x="4067944" y="1601763"/>
            <a:ext cx="4895775" cy="5256237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Обеспечивать при организации учебной деятельности достижение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образовательных результатов как важнейших новообразований младшего школьного возраста.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Обеспечивать развитие умения учиться и универсальных учебных действий до уровня, необходимого для обучения в основной школе. </a:t>
            </a:r>
          </a:p>
          <a:p>
            <a:pPr>
              <a:buFont typeface="Wingdings 3" pitchFamily="18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kanc1 (1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4139952" cy="279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1"/>
          <p:cNvSpPr>
            <a:spLocks noGrp="1"/>
          </p:cNvSpPr>
          <p:nvPr>
            <p:ph idx="1"/>
          </p:nvPr>
        </p:nvSpPr>
        <p:spPr>
          <a:xfrm>
            <a:off x="323528" y="836712"/>
            <a:ext cx="3960440" cy="525611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Учитывать при оценке успехов и возможностей учеников неравномерность индивидуального психического развития детей младшего школьного возраста, а также своеобразие динамики развития учебной деятельности мальчиков и девочек. </a:t>
            </a:r>
          </a:p>
          <a:p>
            <a:endParaRPr lang="ru-RU" dirty="0" smtClean="0"/>
          </a:p>
        </p:txBody>
      </p:sp>
      <p:pic>
        <p:nvPicPr>
          <p:cNvPr id="6" name="Рисунок 5" descr="0_eb1e6_b18ada70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1412776"/>
            <a:ext cx="4106409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1"/>
          <p:cNvSpPr>
            <a:spLocks noGrp="1"/>
          </p:cNvSpPr>
          <p:nvPr>
            <p:ph idx="1"/>
          </p:nvPr>
        </p:nvSpPr>
        <p:spPr>
          <a:xfrm>
            <a:off x="539750" y="1268413"/>
            <a:ext cx="4536306" cy="475615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Быть готовым, как самый значимый взрослый в социальной ситуации развития младшего школьника, к общению в условиях повышенной степени доверия детей учителю.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Реагировать на непосредственные по форме обращения детей к учителю, распознавая за ними серьезные личные проблемы.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Ставить различные виды учебных задач  и организовывать их решение.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Нести ответственность за личностные образовательные результаты своих учеников. 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начальной школы должен уметь</a:t>
            </a:r>
            <a:endParaRPr lang="ru-RU" sz="3400" dirty="0"/>
          </a:p>
        </p:txBody>
      </p:sp>
      <p:pic>
        <p:nvPicPr>
          <p:cNvPr id="5" name="Рисунок 4" descr="hello_html_3dfbda4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2204864"/>
            <a:ext cx="3744416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1"/>
          <p:cNvSpPr>
            <a:spLocks noGrp="1"/>
          </p:cNvSpPr>
          <p:nvPr>
            <p:ph idx="1"/>
          </p:nvPr>
        </p:nvSpPr>
        <p:spPr>
          <a:xfrm>
            <a:off x="3779912" y="1556792"/>
            <a:ext cx="4824536" cy="475615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и актуальные для современной системы образования теории обучения, воспитания и развития детей.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Федеральные государственные образовательные стандарты и содержание примерных основных образовательных программ.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Дидактические основы, используемые в учебно-воспитательном процессе образовательных технологий.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начальной школы должен знать</a:t>
            </a:r>
            <a:endParaRPr lang="ru-RU" sz="3400" dirty="0"/>
          </a:p>
        </p:txBody>
      </p:sp>
      <p:pic>
        <p:nvPicPr>
          <p:cNvPr id="6" name="Рисунок 5" descr="ucheni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3600400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551</TotalTime>
  <Words>339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Профессиональный  стандарт педагога</vt:lpstr>
      <vt:lpstr>Основная цель  профессиональной деятельности</vt:lpstr>
      <vt:lpstr>Необходимость наполнения профессионального стандарта учителя новыми компетенциями: </vt:lpstr>
      <vt:lpstr>Содержание профессионального стандарта педагога</vt:lpstr>
      <vt:lpstr>Педагог начальной школы должен</vt:lpstr>
      <vt:lpstr>Слайд 6</vt:lpstr>
      <vt:lpstr>Слайд 7</vt:lpstr>
      <vt:lpstr>Педагог начальной школы должен уметь</vt:lpstr>
      <vt:lpstr>Педагог начальной школы должен знать</vt:lpstr>
      <vt:lpstr>Педагог начальной школы должен </vt:lpstr>
      <vt:lpstr>Спасибо за внимание!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Храмцова Е. А.</dc:creator>
  <cp:lastModifiedBy>HOME</cp:lastModifiedBy>
  <cp:revision>76</cp:revision>
  <dcterms:created xsi:type="dcterms:W3CDTF">2015-01-03T09:16:27Z</dcterms:created>
  <dcterms:modified xsi:type="dcterms:W3CDTF">2020-01-14T03:21:17Z</dcterms:modified>
</cp:coreProperties>
</file>