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3" r:id="rId3"/>
    <p:sldId id="258" r:id="rId4"/>
    <p:sldId id="259" r:id="rId5"/>
    <p:sldId id="275" r:id="rId6"/>
    <p:sldId id="261" r:id="rId7"/>
    <p:sldId id="260" r:id="rId8"/>
    <p:sldId id="276" r:id="rId9"/>
    <p:sldId id="279" r:id="rId10"/>
    <p:sldId id="280" r:id="rId11"/>
    <p:sldId id="277" r:id="rId12"/>
    <p:sldId id="262" r:id="rId13"/>
    <p:sldId id="263" r:id="rId14"/>
    <p:sldId id="265" r:id="rId15"/>
    <p:sldId id="266" r:id="rId16"/>
    <p:sldId id="267" r:id="rId17"/>
    <p:sldId id="270" r:id="rId18"/>
    <p:sldId id="271" r:id="rId19"/>
    <p:sldId id="278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65DFC-1EA1-4753-8BA5-A793ED45468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62336-73FF-4326-AADC-1E50C4D2D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8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BAF25D7-9FE9-4B7E-85D8-40E211A7ECB9}" type="slidenum">
              <a:rPr lang="ru-RU" altLang="ru-RU">
                <a:latin typeface="Arial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B61BB42-7651-4843-ACD8-C7620EEF49B4}" type="slidenum">
              <a:rPr lang="ru-RU" altLang="ru-RU">
                <a:latin typeface="Arial" charset="0"/>
              </a:rPr>
              <a:pPr>
                <a:spcBef>
                  <a:spcPct val="0"/>
                </a:spcBef>
              </a:pPr>
              <a:t>4</a:t>
            </a:fld>
            <a:endParaRPr lang="ru-RU" alt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3721EE-9CCE-4607-858A-D7A0B99155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395D24-D5B2-4A92-BF7B-2A04A436008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Роль классного руководителя в воспитательной работе с учащимися 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j03012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20888"/>
            <a:ext cx="4427984" cy="3429000"/>
          </a:xfrm>
          <a:prstGeom prst="rect">
            <a:avLst/>
          </a:prstGeom>
          <a:solidFill>
            <a:srgbClr val="E6EFC1"/>
          </a:solidFill>
        </p:spPr>
      </p:pic>
    </p:spTree>
    <p:extLst>
      <p:ext uri="{BB962C8B-B14F-4D97-AF65-F5344CB8AC3E}">
        <p14:creationId xmlns:p14="http://schemas.microsoft.com/office/powerpoint/2010/main" val="381536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Праздник «Золотая осень»</a:t>
            </a:r>
          </a:p>
          <a:p>
            <a:r>
              <a:rPr lang="ru-RU" dirty="0" smtClean="0"/>
              <a:t>Концерт к Дню Учителя</a:t>
            </a:r>
          </a:p>
          <a:p>
            <a:r>
              <a:rPr lang="ru-RU" dirty="0" smtClean="0"/>
              <a:t>Школьный кросс</a:t>
            </a:r>
          </a:p>
          <a:p>
            <a:r>
              <a:rPr lang="ru-RU" dirty="0" smtClean="0"/>
              <a:t>День здоровья</a:t>
            </a:r>
          </a:p>
          <a:p>
            <a:r>
              <a:rPr lang="ru-RU" dirty="0" smtClean="0"/>
              <a:t>Битва хоров</a:t>
            </a:r>
          </a:p>
          <a:p>
            <a:r>
              <a:rPr lang="ru-RU" dirty="0" smtClean="0"/>
              <a:t>Конкурс стихов</a:t>
            </a:r>
          </a:p>
          <a:p>
            <a:r>
              <a:rPr lang="ru-RU" dirty="0" smtClean="0"/>
              <a:t>Безопасное колесо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747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Участие в конкурсах и спорт мероприятиях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9145016" cy="538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3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сентября – наша встреча</a:t>
            </a:r>
            <a:endParaRPr lang="ru-RU" dirty="0"/>
          </a:p>
        </p:txBody>
      </p:sp>
      <p:pic>
        <p:nvPicPr>
          <p:cNvPr id="3074" name="Picture 2" descr="C:\Users\1\Desktop\Новая папка (3)\IMG_20180901_1148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65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 «ППБ»</a:t>
            </a:r>
            <a:endParaRPr lang="ru-RU" dirty="0"/>
          </a:p>
        </p:txBody>
      </p:sp>
      <p:pic>
        <p:nvPicPr>
          <p:cNvPr id="4098" name="Picture 2" descr="C:\Users\1\Desktop\Новая папка (3)\IMG_20180907_150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6004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Новая папка (3)\IMG_20180907_1503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360045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0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 «Герои России»</a:t>
            </a:r>
            <a:endParaRPr lang="ru-RU" dirty="0"/>
          </a:p>
        </p:txBody>
      </p:sp>
      <p:pic>
        <p:nvPicPr>
          <p:cNvPr id="6147" name="Picture 3" descr="C:\Users\1\Desktop\Новая папка (3)\IMG_20180921_151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Новая папка (3)\IMG_20180921_151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447800"/>
            <a:ext cx="4176465" cy="414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82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«День учителя»</a:t>
            </a:r>
            <a:endParaRPr lang="ru-RU" dirty="0"/>
          </a:p>
        </p:txBody>
      </p:sp>
      <p:pic>
        <p:nvPicPr>
          <p:cNvPr id="7170" name="Picture 2" descr="C:\Users\1\Desktop\Новая папка (3)\IMG_20181005_122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стихов</a:t>
            </a:r>
            <a:endParaRPr lang="ru-RU" dirty="0"/>
          </a:p>
        </p:txBody>
      </p:sp>
      <p:pic>
        <p:nvPicPr>
          <p:cNvPr id="8194" name="Picture 2" descr="C:\Users\1\Desktop\Новая папка (3)\IMG_20190222_142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259228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Новая папка (3)\IMG_20190222_1427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4664"/>
            <a:ext cx="324036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esktop\Новая папка (3)\IMG_20190222_1425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01" y="3370800"/>
            <a:ext cx="2411586" cy="327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esktop\Новая папка (3)\IMG_20190222_1428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2808313" cy="27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esktop\Новая папка (3)\IMG_20190222_1427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2520281" cy="255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71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хоров</a:t>
            </a:r>
            <a:endParaRPr lang="ru-RU" dirty="0"/>
          </a:p>
        </p:txBody>
      </p:sp>
      <p:pic>
        <p:nvPicPr>
          <p:cNvPr id="11266" name="Picture 2" descr="C:\Users\1\Desktop\Новая папка (3)\IMG_20190222_132401_BURST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0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быстрее 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2290" name="Picture 2" descr="C:\Users\1\Desktop\Новая папка (3)\IMG_20190314_162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9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116013" y="2965450"/>
            <a:ext cx="74168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sz="800">
              <a:ea typeface="Calibri" pitchFamily="34" charset="0"/>
              <a:cs typeface="Times New Roman" pitchFamily="18" charset="0"/>
            </a:endParaRPr>
          </a:p>
          <a:p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3" name="Rectangle 16"/>
          <p:cNvSpPr>
            <a:spLocks noChangeArrowheads="1"/>
          </p:cNvSpPr>
          <p:nvPr/>
        </p:nvSpPr>
        <p:spPr bwMode="auto">
          <a:xfrm>
            <a:off x="611188" y="2522538"/>
            <a:ext cx="79216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sz="800"/>
          </a:p>
          <a:p>
            <a:endParaRPr lang="ru-RU" altLang="ru-RU"/>
          </a:p>
        </p:txBody>
      </p:sp>
      <p:sp>
        <p:nvSpPr>
          <p:cNvPr id="15364" name="Rectangle 1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4000" u="sng" smtClean="0">
                <a:solidFill>
                  <a:schemeClr val="tx1"/>
                </a:solidFill>
                <a:effectLst/>
              </a:rPr>
              <a:t>В общении с детьми и их родителями:</a:t>
            </a:r>
          </a:p>
        </p:txBody>
      </p:sp>
      <p:sp>
        <p:nvSpPr>
          <p:cNvPr id="15365" name="TextBox 1"/>
          <p:cNvSpPr txBox="1">
            <a:spLocks noChangeArrowheads="1"/>
          </p:cNvSpPr>
          <p:nvPr/>
        </p:nvSpPr>
        <p:spPr bwMode="auto">
          <a:xfrm>
            <a:off x="1116013" y="1647114"/>
            <a:ext cx="74517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1.Не будь назойливым. Помни: у каждого ребёнка и родителя свой мир интересов, увлечений, печалей и радостей.</a:t>
            </a:r>
          </a:p>
          <a:p>
            <a:pPr eaLnBrk="1" hangingPunct="1"/>
            <a:r>
              <a:rPr lang="ru-RU" altLang="ru-RU" dirty="0"/>
              <a:t>2.Войди в ситуацию, попробуй понять, что чувствует ребёнок и родитель. Только тогда реши, что делать дальше.</a:t>
            </a:r>
          </a:p>
          <a:p>
            <a:pPr eaLnBrk="1" hangingPunct="1"/>
            <a:r>
              <a:rPr lang="ru-RU" altLang="ru-RU" dirty="0"/>
              <a:t>3.Сам совершай добрые и хорошие поступки. Не только дети, но и родители учатся у нас.</a:t>
            </a:r>
          </a:p>
          <a:p>
            <a:pPr eaLnBrk="1" hangingPunct="1"/>
            <a:r>
              <a:rPr lang="ru-RU" altLang="ru-RU" dirty="0"/>
              <a:t>4.Доставь ребёнку радость общения с тобой! Похвали! Укажи на успехи! Воодушеви!</a:t>
            </a:r>
          </a:p>
          <a:p>
            <a:pPr eaLnBrk="1" hangingPunct="1"/>
            <a:r>
              <a:rPr lang="ru-RU" altLang="ru-RU" dirty="0"/>
              <a:t>5.Избегай обвинений.</a:t>
            </a:r>
          </a:p>
          <a:p>
            <a:pPr eaLnBrk="1" hangingPunct="1"/>
            <a:r>
              <a:rPr lang="ru-RU" altLang="ru-RU" dirty="0"/>
              <a:t>6.Покори в себе гордыню. Признайся, что и ты чего-то не знаешь.</a:t>
            </a:r>
          </a:p>
          <a:p>
            <a:pPr eaLnBrk="1" hangingPunct="1"/>
            <a:r>
              <a:rPr lang="ru-RU" altLang="ru-RU" dirty="0"/>
              <a:t>7.Развивай в себе незаурядность! Тогда и твои воспитанники станут незаурядными личностями. Импровизируй!</a:t>
            </a:r>
          </a:p>
        </p:txBody>
      </p:sp>
    </p:spTree>
    <p:extLst>
      <p:ext uri="{BB962C8B-B14F-4D97-AF65-F5344CB8AC3E}">
        <p14:creationId xmlns:p14="http://schemas.microsoft.com/office/powerpoint/2010/main" val="287610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Функциональные обязанности классного руководителя: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Деятельность </a:t>
            </a:r>
            <a:r>
              <a:rPr lang="ru-RU" dirty="0"/>
              <a:t>классного руководителя в обеспечении здоровья</a:t>
            </a:r>
          </a:p>
          <a:p>
            <a:r>
              <a:rPr lang="ru-RU" dirty="0"/>
              <a:t>Взаимосвязь классного руководителя с семьями учащихся.</a:t>
            </a:r>
          </a:p>
          <a:p>
            <a:r>
              <a:rPr lang="ru-RU" dirty="0"/>
              <a:t>Взаимосвязь классного руководителя с учителями – предметниками.</a:t>
            </a:r>
          </a:p>
          <a:p>
            <a:r>
              <a:rPr lang="ru-RU" dirty="0"/>
              <a:t>Работа с классным коллективом.</a:t>
            </a:r>
          </a:p>
          <a:p>
            <a:r>
              <a:rPr lang="ru-RU" dirty="0"/>
              <a:t>Взаимосвязь классного руководителя с внешкольными учреждениями.</a:t>
            </a:r>
          </a:p>
          <a:p>
            <a:r>
              <a:rPr lang="ru-RU" dirty="0"/>
              <a:t>Вести необходимую документацию.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6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8488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классного руководителя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улыбкой,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раз.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справедливым,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 быть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добрым, честным, помнить,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сейчас,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лишь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будущее ожидает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эти правила станут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золотыми, 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для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руководителей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9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31913" y="549275"/>
            <a:ext cx="6781800" cy="16002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Цель деятельности классного руководителя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2276475"/>
            <a:ext cx="7543800" cy="3886200"/>
          </a:xfrm>
        </p:spPr>
        <p:txBody>
          <a:bodyPr/>
          <a:lstStyle/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sz="3600" dirty="0" smtClean="0">
                <a:solidFill>
                  <a:srgbClr val="002060"/>
                </a:solidFill>
              </a:rPr>
              <a:t>создание условий для саморазвития и самореализации личности обучающегося, его успешной социализации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28402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332656"/>
            <a:ext cx="8385175" cy="11684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Задачи деятельности классного руководителя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99592" y="1484784"/>
            <a:ext cx="8521700" cy="51133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</a:rPr>
              <a:t>формирование и развитие коллектива класса;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</a:rPr>
              <a:t>создание благоприятных психолого-педагогических условий для развития личности, сохранения и раскрытия его способностей;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</a:rPr>
              <a:t>формирование здорового образа жизни;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002060"/>
                </a:solidFill>
              </a:rPr>
              <a:t>организация системы отношений через разнообразные формы воспитывающей деятельности коллектива класса;</a:t>
            </a:r>
          </a:p>
        </p:txBody>
      </p:sp>
    </p:spTree>
    <p:extLst>
      <p:ext uri="{BB962C8B-B14F-4D97-AF65-F5344CB8AC3E}">
        <p14:creationId xmlns:p14="http://schemas.microsoft.com/office/powerpoint/2010/main" val="284384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Быть классным руководителем, это значит: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-взять на себя большую ответственность;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-уметь слушать и понимать;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-заботиться о каждом воспитаннике своего класса:  о его интеллектуальном, психическом, физическом и нравственном состоянии;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-помогать. Во всём (в учении, в общении, в общении с родителями, в самоопределении, саморазвитии);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-руководить и поддерживать дисциплину;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-заменить (на время) маму и папу, подругу или друга;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-быть всегда на стороне справедливости</a:t>
            </a:r>
          </a:p>
          <a:p>
            <a:pPr>
              <a:defRPr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235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9808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7 класс.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1\Desktop\Новая папка (3)\IMG_20190324_224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260648"/>
            <a:ext cx="500528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7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Краткая характеристика 7 класса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в классе 22 учащихся: 15 мальчиков и 7 девочек.</a:t>
            </a:r>
          </a:p>
          <a:p>
            <a:pPr marL="82296" indent="0">
              <a:buNone/>
            </a:pPr>
            <a:r>
              <a:rPr lang="ru-RU" dirty="0" smtClean="0"/>
              <a:t>10 детей из полных семей, неполных семей 12, из многодетных семей 8, из малообеспеченных 2.</a:t>
            </a:r>
          </a:p>
          <a:p>
            <a:pPr marL="82296" indent="0">
              <a:buNone/>
            </a:pPr>
            <a:r>
              <a:rPr lang="ru-RU" dirty="0" smtClean="0"/>
              <a:t>В «группе риска» – </a:t>
            </a:r>
            <a:r>
              <a:rPr lang="ru-RU" dirty="0"/>
              <a:t>1</a:t>
            </a:r>
            <a:r>
              <a:rPr lang="ru-RU" dirty="0" smtClean="0"/>
              <a:t> ученик (</a:t>
            </a:r>
            <a:r>
              <a:rPr lang="ru-RU" dirty="0" smtClean="0"/>
              <a:t>по </a:t>
            </a:r>
            <a:r>
              <a:rPr lang="ru-RU" dirty="0" smtClean="0"/>
              <a:t>пропуску уроков </a:t>
            </a:r>
            <a:r>
              <a:rPr lang="ru-RU" dirty="0" smtClean="0"/>
              <a:t>и поведению</a:t>
            </a:r>
            <a:r>
              <a:rPr lang="ru-RU" dirty="0" smtClean="0"/>
              <a:t>)</a:t>
            </a: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6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Успеваемость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«4» и «5»  </a:t>
            </a:r>
          </a:p>
          <a:p>
            <a:pPr marL="82296" indent="0">
              <a:buNone/>
            </a:pPr>
            <a:r>
              <a:rPr lang="ru-RU" dirty="0" smtClean="0"/>
              <a:t>Карпов К, Хасанова К, Петрова А, Темников И, </a:t>
            </a:r>
            <a:r>
              <a:rPr lang="ru-RU" dirty="0" err="1" smtClean="0"/>
              <a:t>Чурсина</a:t>
            </a:r>
            <a:r>
              <a:rPr lang="ru-RU" dirty="0" smtClean="0"/>
              <a:t> А, </a:t>
            </a:r>
            <a:r>
              <a:rPr lang="ru-RU" dirty="0" err="1" smtClean="0"/>
              <a:t>Друзлер</a:t>
            </a:r>
            <a:r>
              <a:rPr lang="ru-RU" dirty="0" smtClean="0"/>
              <a:t> А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9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Кружки и секции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Бояркина В, </a:t>
            </a:r>
            <a:r>
              <a:rPr lang="ru-RU" sz="2800" dirty="0" err="1" smtClean="0"/>
              <a:t>Еприцкая</a:t>
            </a:r>
            <a:r>
              <a:rPr lang="ru-RU" sz="2800" dirty="0" smtClean="0"/>
              <a:t> Д, Хасанова К, </a:t>
            </a:r>
            <a:r>
              <a:rPr lang="ru-RU" sz="2800" dirty="0" err="1" smtClean="0"/>
              <a:t>Чурсина</a:t>
            </a:r>
            <a:r>
              <a:rPr lang="ru-RU" sz="2800" dirty="0" smtClean="0"/>
              <a:t> А , Петрова А–вокал</a:t>
            </a:r>
          </a:p>
          <a:p>
            <a:r>
              <a:rPr lang="ru-RU" sz="2800" dirty="0" err="1" smtClean="0"/>
              <a:t>Забавин</a:t>
            </a:r>
            <a:r>
              <a:rPr lang="ru-RU" sz="2800" dirty="0" smtClean="0"/>
              <a:t> А, Разумов Д, Родионов В, Патанов Э – футбол</a:t>
            </a:r>
          </a:p>
          <a:p>
            <a:r>
              <a:rPr lang="ru-RU" sz="2800" dirty="0" smtClean="0"/>
              <a:t>Гладышев Р – бокс</a:t>
            </a:r>
          </a:p>
          <a:p>
            <a:r>
              <a:rPr lang="ru-RU" sz="2800" dirty="0" smtClean="0"/>
              <a:t>Темников В , Петрова А – волейбол</a:t>
            </a:r>
          </a:p>
          <a:p>
            <a:r>
              <a:rPr lang="ru-RU" sz="2800" dirty="0" err="1" smtClean="0"/>
              <a:t>Эльясов</a:t>
            </a:r>
            <a:r>
              <a:rPr lang="ru-RU" sz="2800" dirty="0" smtClean="0"/>
              <a:t> Р, Патанов Э – борьба</a:t>
            </a:r>
          </a:p>
          <a:p>
            <a:r>
              <a:rPr lang="ru-RU" sz="2800" dirty="0" smtClean="0"/>
              <a:t>Петрова А – конный спорт</a:t>
            </a:r>
          </a:p>
          <a:p>
            <a:pPr marL="82296" indent="0">
              <a:buNone/>
            </a:pPr>
            <a:r>
              <a:rPr lang="ru-RU" sz="2800" dirty="0" smtClean="0"/>
              <a:t>    </a:t>
            </a:r>
            <a:r>
              <a:rPr lang="ru-RU" sz="2800" dirty="0" smtClean="0"/>
              <a:t>(занятость детей - 60</a:t>
            </a:r>
            <a:r>
              <a:rPr lang="ru-RU" sz="2800" dirty="0" smtClean="0"/>
              <a:t>%)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3116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512</Words>
  <Application>Microsoft Office PowerPoint</Application>
  <PresentationFormat>Экран (4:3)</PresentationFormat>
  <Paragraphs>75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Роль классного руководителя в воспитательной работе с учащимися  </vt:lpstr>
      <vt:lpstr>Функциональные обязанности классного руководителя: </vt:lpstr>
      <vt:lpstr>Цель деятельности классного руководителя</vt:lpstr>
      <vt:lpstr>Задачи деятельности классного руководителя</vt:lpstr>
      <vt:lpstr> Быть классным руководителем, это значит:           </vt:lpstr>
      <vt:lpstr>7 класс.</vt:lpstr>
      <vt:lpstr>Краткая характеристика 7 класса</vt:lpstr>
      <vt:lpstr>Успеваемость </vt:lpstr>
      <vt:lpstr>Кружки и секции</vt:lpstr>
      <vt:lpstr>Мероприятия </vt:lpstr>
      <vt:lpstr>Участие в конкурсах и спорт мероприятиях</vt:lpstr>
      <vt:lpstr>1 сентября – наша встреча</vt:lpstr>
      <vt:lpstr>Классный час «ППБ»</vt:lpstr>
      <vt:lpstr>Классный час «Герои России»</vt:lpstr>
      <vt:lpstr>Праздник «День учителя»</vt:lpstr>
      <vt:lpstr>Конкурс стихов</vt:lpstr>
      <vt:lpstr>Битва хоров</vt:lpstr>
      <vt:lpstr>Кто быстрее ?</vt:lpstr>
      <vt:lpstr>В общении с детьми и их родителями: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классного руководителя в воспитательной работе с учащимися</dc:title>
  <dc:creator>1</dc:creator>
  <cp:lastModifiedBy>1</cp:lastModifiedBy>
  <cp:revision>15</cp:revision>
  <dcterms:created xsi:type="dcterms:W3CDTF">2019-03-24T13:58:50Z</dcterms:created>
  <dcterms:modified xsi:type="dcterms:W3CDTF">2020-03-30T13:15:28Z</dcterms:modified>
</cp:coreProperties>
</file>