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61" r:id="rId4"/>
    <p:sldId id="257" r:id="rId5"/>
    <p:sldId id="259" r:id="rId6"/>
    <p:sldId id="263" r:id="rId7"/>
    <p:sldId id="260" r:id="rId8"/>
    <p:sldId id="267" r:id="rId9"/>
    <p:sldId id="271" r:id="rId10"/>
    <p:sldId id="272" r:id="rId11"/>
    <p:sldId id="265" r:id="rId12"/>
    <p:sldId id="266" r:id="rId13"/>
    <p:sldId id="273" r:id="rId14"/>
    <p:sldId id="274" r:id="rId15"/>
    <p:sldId id="275" r:id="rId16"/>
    <p:sldId id="281" r:id="rId17"/>
    <p:sldId id="264" r:id="rId18"/>
    <p:sldId id="280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8E329-F698-47E5-AFA9-3AECD5C6F9C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AC74-2B63-468C-A344-473505597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2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AC74-2B63-468C-A344-4735055978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AC74-2B63-468C-A344-47350559783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AC74-2B63-468C-A344-47350559783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222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09518-0D6A-4CA1-9653-B9ADAC20CD29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6DEC1-49B1-4B70-A78B-279D75B49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sz="5300" b="1" i="1" dirty="0" smtClean="0">
                <a:solidFill>
                  <a:srgbClr val="C00000"/>
                </a:solidFill>
              </a:rPr>
              <a:t>ВОСПИТАТЕЛЬНАЯ </a:t>
            </a:r>
            <a:r>
              <a:rPr lang="ru-RU" sz="5300" b="1" i="1" dirty="0">
                <a:solidFill>
                  <a:srgbClr val="C00000"/>
                </a:solidFill>
              </a:rPr>
              <a:t>СИСТЕМА</a:t>
            </a:r>
            <a:br>
              <a:rPr lang="ru-RU" sz="5300" b="1" i="1" dirty="0">
                <a:solidFill>
                  <a:srgbClr val="C00000"/>
                </a:solidFill>
              </a:rPr>
            </a:br>
            <a:r>
              <a:rPr lang="ru-RU" sz="5300" b="1" dirty="0">
                <a:solidFill>
                  <a:srgbClr val="C00000"/>
                </a:solidFill>
              </a:rPr>
              <a:t>3 «б» </a:t>
            </a:r>
            <a:r>
              <a:rPr lang="ru-RU" sz="5300" b="1" i="1" dirty="0">
                <a:solidFill>
                  <a:srgbClr val="C00000"/>
                </a:solidFill>
              </a:rPr>
              <a:t>КЛАССА</a:t>
            </a:r>
            <a:r>
              <a:rPr lang="ru-RU" i="1" dirty="0"/>
              <a:t/>
            </a:r>
            <a:br>
              <a:rPr lang="ru-RU" i="1" dirty="0"/>
            </a:br>
            <a:r>
              <a:rPr lang="ru-RU" b="1" i="1" dirty="0"/>
              <a:t> 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система - это объединение разнообразия воспитательной работы и воспитывающей деятельности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 С.А Шмаков, профессор, доктор педагогических наук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48" y="260648"/>
            <a:ext cx="8507288" cy="1361474"/>
          </a:xfrm>
        </p:spPr>
        <p:txBody>
          <a:bodyPr>
            <a:normAutofit fontScale="90000"/>
          </a:bodyPr>
          <a:lstStyle/>
          <a:p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Эколого-краеведческое воспитание</a:t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u="sng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800" b="1" u="sng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Воспитание экологической </a:t>
            </a:r>
            <a:r>
              <a:rPr lang="ru-RU" sz="2700" b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культуры, предполагающей ценностное отношение к </a:t>
            </a:r>
            <a:r>
              <a:rPr lang="ru-RU" sz="27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природе, родному краю. </a:t>
            </a:r>
            <a:br>
              <a:rPr lang="ru-RU" sz="2700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504" y="1484784"/>
            <a:ext cx="914501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26188" y="1748491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endParaRPr lang="ru-RU" sz="2400" b="1" dirty="0" smtClean="0">
              <a:solidFill>
                <a:srgbClr val="C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Мероприятия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endParaRPr lang="ru-RU" sz="2400" b="1" dirty="0" smtClean="0">
              <a:solidFill>
                <a:srgbClr val="C0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Земля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- наш 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дом. Классный час.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Мы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– защитники нашей природы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час.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История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родного края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Участие в научно-практической конференции.</a:t>
            </a:r>
            <a:endParaRPr lang="ru-RU" sz="2400" dirty="0" smtClean="0">
              <a:solidFill>
                <a:srgbClr val="00206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Птицы-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наши друзья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. Мероприятие. 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Как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помочь бездомным 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животным. Участие в научно-практической конференции.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творческом республиканском конкурсе «Сохраним леса Бурятии»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3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922114"/>
          </a:xfrm>
        </p:spPr>
        <p:txBody>
          <a:bodyPr>
            <a:normAutofit fontScale="90000"/>
          </a:bodyPr>
          <a:lstStyle/>
          <a:p>
            <a:pPr>
              <a:tabLst>
                <a:tab pos="457200" algn="l"/>
              </a:tabLst>
            </a:pPr>
            <a:r>
              <a:rPr lang="ru-RU" sz="28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Спортивно-оздоровительное</a:t>
            </a:r>
            <a:r>
              <a:rPr lang="ru-RU" sz="28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у детей потребность в здоровье как жизненно важной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ценности, ответственного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 к своему здоровью и здоровью окружающих людей.</a:t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200" b="1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43951" y="3067219"/>
            <a:ext cx="801961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День здоровья.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Участие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 осеннем 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кроссе.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Спортивные соревнования.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Конкурс рисунков «Мы – за здоровый образ жизни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!»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Как уберечь себя от гриппа. Беседа. </a:t>
            </a:r>
            <a:endParaRPr lang="ru-RU" sz="2400" dirty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8" y="116632"/>
            <a:ext cx="9001000" cy="18002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Патриотическое воспитание</a:t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u="sng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Воспитание у обучающихся чувства патриотизма и любви к </a:t>
            </a:r>
            <a:r>
              <a:rPr lang="ru-RU" sz="31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Родине.</a:t>
            </a:r>
            <a:endParaRPr lang="ru-RU" sz="31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0435" y="1988840"/>
            <a:ext cx="8804053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2060267"/>
            <a:ext cx="828092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Мероприятия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Пусть всегда будет мир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Дети блокадного Ленинграда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Сталинградская битва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Во славу Отечества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час;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творческий конкурс «Есть такая профессия- Родину защищать», участие в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конкурсе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«Бой хоров»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Будущее за нами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Классный час.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9мая-День славной Победы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Участие в мероприятиях к Дню Победы.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640960" cy="1800200"/>
          </a:xfrm>
        </p:spPr>
        <p:txBody>
          <a:bodyPr>
            <a:normAutofit fontScale="90000"/>
          </a:bodyPr>
          <a:lstStyle/>
          <a:p>
            <a:r>
              <a:rPr lang="ru-RU" sz="4000" b="1" i="1" kern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Общеинтелектуальное</a:t>
            </a: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воспитание</a:t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создавать учащимся  возможность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проявлять свои интеллектуальные достижения в школе и за ее пределами</a:t>
            </a:r>
            <a:endParaRPr lang="ru-RU" sz="31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93352" y="2616008"/>
            <a:ext cx="88472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Мероприятия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>
                <a:solidFill>
                  <a:srgbClr val="4E67C8">
                    <a:lumMod val="50000"/>
                  </a:srgb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Олимпиады </a:t>
            </a:r>
            <a:r>
              <a:rPr lang="ru-RU" sz="32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(школьные,  муниципальные, республиканские, дистанционные олимпиады)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Викторины, КВН, конкурсы по предметам.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Безопасность в интернете. Классный час.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3200" dirty="0">
              <a:solidFill>
                <a:srgbClr val="4E67C8">
                  <a:lumMod val="50000"/>
                </a:srgb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23" y="188640"/>
            <a:ext cx="8640960" cy="2274766"/>
          </a:xfrm>
        </p:spPr>
        <p:txBody>
          <a:bodyPr>
            <a:normAutofit fontScale="90000"/>
          </a:bodyPr>
          <a:lstStyle/>
          <a:p>
            <a:pPr>
              <a:spcAft>
                <a:spcPts val="1000"/>
              </a:spcAft>
            </a:pP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с родителями</a:t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u="sng" kern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</a:t>
            </a:r>
            <a: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b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А</a:t>
            </a:r>
            <a:r>
              <a:rPr lang="ru-RU" sz="27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ктивизация </a:t>
            </a: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деятельности родительского коллектива в жизни класса и     школы; педагогическое просвещение родителей.</a:t>
            </a:r>
            <a:r>
              <a:rPr lang="ru-RU" sz="2700" b="1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700" b="1" dirty="0">
                <a:solidFill>
                  <a:srgbClr val="002060"/>
                </a:solidFill>
                <a:ea typeface="Times New Roman"/>
                <a:cs typeface="Times New Roman"/>
              </a:rPr>
            </a:b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7797" y="2463406"/>
            <a:ext cx="8847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Мероприятия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Родительские собрания (общешкольные,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классные)</a:t>
            </a:r>
            <a:endParaRPr lang="ru-RU" sz="2800" dirty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Совместные 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праздники, классные часы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Индивидуальные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беседы (встречи, звонки)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Консультирование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, анкетирование, тестирование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endParaRPr lang="ru-RU" sz="2800" dirty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5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271" y="-322770"/>
            <a:ext cx="8640960" cy="1800200"/>
          </a:xfrm>
        </p:spPr>
        <p:txBody>
          <a:bodyPr>
            <a:normAutofit/>
          </a:bodyPr>
          <a:lstStyle/>
          <a:p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с одаренными учащимися</a:t>
            </a:r>
            <a: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7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6392" y="4115112"/>
            <a:ext cx="884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3832" y="860444"/>
            <a:ext cx="790262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endParaRPr lang="ru-RU" sz="2800" dirty="0" smtClean="0">
              <a:solidFill>
                <a:srgbClr val="002060"/>
              </a:solidFill>
              <a:latin typeface="Georgia" pitchFamily="18" charset="0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Выполнение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творческих работ.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Подготовка сообщений к урокам литературного чтения, окружающего мира.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Подготовка и участие в олимпиадах.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Участие в конкурсах чтецов.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Развитие логического мышления, памяти, воображения путём выполнения заданий повышенной трудности.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714375" algn="l"/>
                <a:tab pos="1028700" algn="l"/>
                <a:tab pos="790829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Помощь сильных учащихся слабоуспевающим в шефских парах.</a:t>
            </a:r>
          </a:p>
          <a:p>
            <a:pPr marL="714375">
              <a:lnSpc>
                <a:spcPct val="115000"/>
              </a:lnSpc>
              <a:spcAft>
                <a:spcPts val="0"/>
              </a:spcAft>
              <a:tabLst>
                <a:tab pos="102870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683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23" y="188640"/>
            <a:ext cx="8640960" cy="1800200"/>
          </a:xfrm>
        </p:spPr>
        <p:txBody>
          <a:bodyPr>
            <a:normAutofit/>
          </a:bodyPr>
          <a:lstStyle/>
          <a:p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со слабоуспевающими учащимися</a:t>
            </a:r>
            <a: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u="sng" kern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7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6392" y="4115112"/>
            <a:ext cx="884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0040" y="1607125"/>
            <a:ext cx="7159904" cy="5298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tabLst>
                <a:tab pos="438150" algn="l"/>
                <a:tab pos="102870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Создание и работа шефских пар.</a:t>
            </a:r>
          </a:p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tabLst>
                <a:tab pos="438150" algn="l"/>
                <a:tab pos="102870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Выполнение  заданий, развивающих творческие способности  учащихся.</a:t>
            </a:r>
          </a:p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tabLst>
                <a:tab pos="438150" algn="l"/>
                <a:tab pos="1028700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Консультации родителей по подготовке  дополнительных заданий.</a:t>
            </a:r>
          </a:p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tabLst>
                <a:tab pos="342900" algn="l"/>
                <a:tab pos="450215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Контроль посещения учащимися кружков в  школе, проведения свободного времени.</a:t>
            </a:r>
          </a:p>
          <a:p>
            <a:pPr marL="342900" lvl="0" indent="-342900">
              <a:spcAft>
                <a:spcPts val="0"/>
              </a:spcAft>
              <a:buFont typeface="Arial" pitchFamily="34" charset="0"/>
              <a:buChar char="•"/>
              <a:tabLst>
                <a:tab pos="323850" algn="l"/>
                <a:tab pos="450215" algn="l"/>
              </a:tabLst>
            </a:pPr>
            <a:r>
              <a:rPr lang="ru-RU" sz="2800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Вовлечение детей в общественную работу в коллективе, выполнении ими поручений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8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endParaRPr lang="ru-RU" sz="2800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44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Внеурочная деятельность:</a:t>
            </a:r>
            <a: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858779"/>
            <a:ext cx="86409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 внеурочную деятельность системы дополнительного образования, в кружки и секции, которые работают как в школе, так и в селе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вовлечены 29 человек, что составляет </a:t>
            </a: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100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%.</a:t>
            </a:r>
          </a:p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Спортивные секции </a:t>
            </a: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– 12 учащихся (41%)</a:t>
            </a:r>
          </a:p>
          <a:p>
            <a:pPr lvl="0" indent="158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Танцы</a:t>
            </a: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5 учащихся (17%)</a:t>
            </a:r>
          </a:p>
          <a:p>
            <a:pPr lvl="0" indent="158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Кружок «Шашки»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5 учащихся(17%)</a:t>
            </a:r>
          </a:p>
          <a:p>
            <a:pPr lvl="0" indent="158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Кружок  «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Мой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край»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15 учащихся (52%)</a:t>
            </a:r>
            <a:endParaRPr lang="ru-RU" sz="2800" dirty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5875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lvl="0" indent="15875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103739"/>
              </p:ext>
            </p:extLst>
          </p:nvPr>
        </p:nvGraphicFramePr>
        <p:xfrm>
          <a:off x="611560" y="1052736"/>
          <a:ext cx="7609668" cy="4734732"/>
        </p:xfrm>
        <a:graphic>
          <a:graphicData uri="http://schemas.openxmlformats.org/drawingml/2006/table">
            <a:tbl>
              <a:tblPr/>
              <a:tblGrid>
                <a:gridCol w="1521934"/>
                <a:gridCol w="1521933"/>
                <a:gridCol w="1521934"/>
                <a:gridCol w="1521933"/>
                <a:gridCol w="1521934"/>
              </a:tblGrid>
              <a:tr h="619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отличники 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34" marR="56634" marT="0" marB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спортсмены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34" marR="566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художники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34" marR="566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танцоры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34" marR="566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вокалисты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34" marR="566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3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Бальчинова</a:t>
                      </a:r>
                      <a:endParaRPr lang="ru-RU" dirty="0" smtClean="0">
                        <a:latin typeface="Georgia" pitchFamily="18" charset="0"/>
                      </a:endParaRPr>
                    </a:p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Нарана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Хомутов Алеша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Фаттахова Кристина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Алекминская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Яна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Бальчинова</a:t>
                      </a:r>
                      <a:r>
                        <a:rPr lang="ru-RU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Georgia" pitchFamily="18" charset="0"/>
                        </a:rPr>
                        <a:t>Нарана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Сафонов Сергей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Пушмина</a:t>
                      </a:r>
                      <a:endParaRPr lang="ru-RU" dirty="0" smtClean="0">
                        <a:latin typeface="Georgia" pitchFamily="18" charset="0"/>
                      </a:endParaRPr>
                    </a:p>
                    <a:p>
                      <a:r>
                        <a:rPr lang="ru-RU" dirty="0" smtClean="0">
                          <a:latin typeface="Georgia" pitchFamily="18" charset="0"/>
                        </a:rPr>
                        <a:t>Кристина (шашки)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Шавкунова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Алина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Попова </a:t>
                      </a:r>
                    </a:p>
                    <a:p>
                      <a:r>
                        <a:rPr lang="ru-RU" dirty="0" smtClean="0">
                          <a:latin typeface="Georgia" pitchFamily="18" charset="0"/>
                        </a:rPr>
                        <a:t>Соня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Хомутов Алеша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2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Бянкин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Дима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Попова Соня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Симонова Алина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Симонова Алина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Каратанова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Настя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2"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Григорьев Артем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Хуриганов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Georgia" pitchFamily="18" charset="0"/>
                        </a:rPr>
                        <a:t>Санже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Гомбоев</a:t>
                      </a:r>
                    </a:p>
                    <a:p>
                      <a:r>
                        <a:rPr lang="ru-RU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Georgia" pitchFamily="18" charset="0"/>
                        </a:rPr>
                        <a:t>Баяр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Пушмина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Кристина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3"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Шавкунова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Алина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Попова Соня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Симонова Алина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932"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Georgia" pitchFamily="18" charset="0"/>
                        </a:rPr>
                        <a:t>Бальчинова</a:t>
                      </a:r>
                      <a:r>
                        <a:rPr lang="ru-RU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Georgia" pitchFamily="18" charset="0"/>
                        </a:rPr>
                        <a:t>Нарана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Попова Соня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73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Наши достижения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91085"/>
            <a:ext cx="158636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E:\скан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0195" y="1032085"/>
            <a:ext cx="1560182" cy="22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90559"/>
            <a:ext cx="157032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C:\Users\123\Desktop\Грамоты за конкурс Пифагора\Диплом Дмитриев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52996"/>
            <a:ext cx="3567468" cy="252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123\Desktop\грамоты 2018г\Малыгин Леса Бурятии 0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031559"/>
            <a:ext cx="157055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4" y="4053528"/>
            <a:ext cx="157056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 descr="C:\Users\123\Desktop\грамоты 2018г\Сафонов сертификат 00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18388" y="4034991"/>
            <a:ext cx="252398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40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воспитательные моменты: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916832"/>
            <a:ext cx="2448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1 год </a:t>
            </a:r>
            <a:r>
              <a:rPr lang="ru-RU" sz="2400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обучения: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131840" y="1791488"/>
            <a:ext cx="5256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познание самого себя, где ведущая деятельность это учеба.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528" y="2924944"/>
            <a:ext cx="2880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2 год </a:t>
            </a:r>
            <a:r>
              <a:rPr lang="ru-RU" sz="2400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обучения: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131840" y="2832611"/>
            <a:ext cx="56886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нравственные понятия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«дружба», «забота о близких», « сострадание» и «милосердие».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95536" y="4005064"/>
            <a:ext cx="2880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3 год </a:t>
            </a:r>
            <a:r>
              <a:rPr lang="ru-RU" sz="2400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обучения: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4005064"/>
            <a:ext cx="5148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год становления коллектива, подчинение своих интересов  интересам коллектива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95536" y="5229200"/>
            <a:ext cx="2880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4 год </a:t>
            </a:r>
            <a:r>
              <a:rPr lang="ru-RU" sz="2400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обучения: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275856" y="5157192"/>
            <a:ext cx="56166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формированию самостоятельности, правильной гражданской позиции.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воспитательной системы </a:t>
            </a:r>
            <a:r>
              <a:rPr lang="ru-RU" dirty="0" smtClean="0"/>
              <a:t>–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926705"/>
            <a:ext cx="82809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развитие личности учащегося с устойчивым нравственным поведением, способным к самоопределению,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самоорганизации, самоадаптации в социуме.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Задачи</a:t>
            </a:r>
            <a: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: </a:t>
            </a:r>
            <a:b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1052736"/>
            <a:ext cx="7236296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Создать условия для успешного развития детей (сплочение коллектива).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2.Формировать интерес к процессу и содержанию учебной деятельности (воспитание самостоятельности и дисциплины)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3. Создать условия для развития нравственных качеств личности (воспитание уважения к окружающим людям)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lang="ru-RU" sz="2400" dirty="0" smtClean="0">
                <a:latin typeface="Georgia" pitchFamily="18" charset="0"/>
              </a:rPr>
              <a:t>Вырабатывать черты характера, способствующие взаимопониманию в процессе общения со сверстниками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Georgia" pitchFamily="18" charset="0"/>
              </a:rPr>
              <a:t>5. Сохранение и укрепление здоровья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Georgia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Девиз</a:t>
            </a: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: </a:t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822484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Крепкая дружба-залог успеха!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528" y="1681153"/>
            <a:ext cx="842493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Законы в нашем коллективе</a:t>
            </a:r>
            <a:r>
              <a:rPr lang="ru-RU" sz="44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4400" b="1" i="1" kern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n-ea"/>
              <a:cs typeface="+mn-cs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44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44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79512" y="3101759"/>
            <a:ext cx="85334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8588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Закон доброго слова;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8588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Закон уважительного отношения друг к другу;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8588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Закон справедливости.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34888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мы будем соблюдать эти законы, то мы всегда добьёмся успехов во всём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484784"/>
            <a:ext cx="615620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9363" y="943099"/>
            <a:ext cx="71287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 начало 2017-2018 учебного года в  классе  29 человек. Из</a:t>
            </a: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них 13 девочек и 16 мальчиков. </a:t>
            </a: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 классе обучаются дети из следующих семей: 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Многодетные семьи- 14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Малообеспеченные - 21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Опекун-1(</a:t>
            </a:r>
            <a:r>
              <a:rPr lang="ru-RU" sz="2600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Каратанова</a:t>
            </a: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Анастасия)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Неполные семьи-10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 ОВЗ (с инвалидностью) – 1(</a:t>
            </a:r>
            <a:r>
              <a:rPr lang="ru-RU" sz="2600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Пушмина</a:t>
            </a:r>
            <a:r>
              <a:rPr lang="ru-RU" sz="2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Кристина)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latin typeface="Georgia" pitchFamily="18" charset="0"/>
              </a:rPr>
              <a:t>Из 29 человек к основной группе здоровья относятся 28 человек.</a:t>
            </a:r>
            <a:endParaRPr lang="ru-RU" sz="2600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Направления воспитательной работы:</a:t>
            </a: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980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вал 9"/>
          <p:cNvSpPr>
            <a:spLocks noChangeArrowheads="1"/>
          </p:cNvSpPr>
          <p:nvPr/>
        </p:nvSpPr>
        <p:spPr bwMode="auto">
          <a:xfrm>
            <a:off x="3491880" y="2708920"/>
            <a:ext cx="2157390" cy="1648204"/>
          </a:xfrm>
          <a:prstGeom prst="ellipse">
            <a:avLst/>
          </a:prstGeom>
          <a:solidFill>
            <a:srgbClr val="FFFF99"/>
          </a:solidFill>
          <a:ln w="57150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FF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FF000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ЛИЧНОСТЬ</a:t>
            </a:r>
            <a:endParaRPr lang="ru-RU" sz="1600" b="1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Выноска-облако 12"/>
          <p:cNvSpPr>
            <a:spLocks noChangeArrowheads="1"/>
          </p:cNvSpPr>
          <p:nvPr/>
        </p:nvSpPr>
        <p:spPr bwMode="auto">
          <a:xfrm>
            <a:off x="888625" y="3875445"/>
            <a:ext cx="2592288" cy="1137731"/>
          </a:xfrm>
          <a:prstGeom prst="cloudCallout">
            <a:avLst>
              <a:gd name="adj1" fmla="val 83786"/>
              <a:gd name="adj2" fmla="val 72161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Эколого-краеведческое</a:t>
            </a:r>
          </a:p>
        </p:txBody>
      </p:sp>
      <p:sp>
        <p:nvSpPr>
          <p:cNvPr id="7" name="Выноска-облако 10"/>
          <p:cNvSpPr>
            <a:spLocks noChangeArrowheads="1"/>
          </p:cNvSpPr>
          <p:nvPr/>
        </p:nvSpPr>
        <p:spPr bwMode="auto">
          <a:xfrm>
            <a:off x="170910" y="2678219"/>
            <a:ext cx="2857520" cy="1152128"/>
          </a:xfrm>
          <a:prstGeom prst="cloudCallout">
            <a:avLst>
              <a:gd name="adj1" fmla="val 81698"/>
              <a:gd name="adj2" fmla="val -11676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Художественно-эстетическое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Выноска-облако 7"/>
          <p:cNvSpPr>
            <a:spLocks noChangeArrowheads="1"/>
          </p:cNvSpPr>
          <p:nvPr/>
        </p:nvSpPr>
        <p:spPr bwMode="auto">
          <a:xfrm>
            <a:off x="164212" y="1468777"/>
            <a:ext cx="3028952" cy="1040126"/>
          </a:xfrm>
          <a:prstGeom prst="cloudCallout">
            <a:avLst>
              <a:gd name="adj1" fmla="val 47505"/>
              <a:gd name="adj2" fmla="val -100389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Духовно-нравственное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Выноска-облако 11"/>
          <p:cNvSpPr>
            <a:spLocks noChangeArrowheads="1"/>
          </p:cNvSpPr>
          <p:nvPr/>
        </p:nvSpPr>
        <p:spPr bwMode="auto">
          <a:xfrm>
            <a:off x="5849510" y="2711186"/>
            <a:ext cx="3000396" cy="1296144"/>
          </a:xfrm>
          <a:prstGeom prst="cloudCallout">
            <a:avLst>
              <a:gd name="adj1" fmla="val -88114"/>
              <a:gd name="adj2" fmla="val 71104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Спортивно- оздоровительное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Выноска-облако 6"/>
          <p:cNvSpPr>
            <a:spLocks noChangeArrowheads="1"/>
          </p:cNvSpPr>
          <p:nvPr/>
        </p:nvSpPr>
        <p:spPr bwMode="auto">
          <a:xfrm>
            <a:off x="5841892" y="4531708"/>
            <a:ext cx="2571768" cy="1569356"/>
          </a:xfrm>
          <a:prstGeom prst="cloudCallout">
            <a:avLst>
              <a:gd name="adj1" fmla="val -74703"/>
              <a:gd name="adj2" fmla="val -828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Работа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 родителями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Выноска-облако 14"/>
          <p:cNvSpPr>
            <a:spLocks noChangeArrowheads="1"/>
          </p:cNvSpPr>
          <p:nvPr/>
        </p:nvSpPr>
        <p:spPr bwMode="auto">
          <a:xfrm>
            <a:off x="5084036" y="1468777"/>
            <a:ext cx="3859932" cy="1040126"/>
          </a:xfrm>
          <a:prstGeom prst="cloudCallout">
            <a:avLst>
              <a:gd name="adj1" fmla="val -58928"/>
              <a:gd name="adj2" fmla="val -94535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Общеинтелектуальное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3" name="Выноска-облако 10"/>
          <p:cNvSpPr>
            <a:spLocks noChangeArrowheads="1"/>
          </p:cNvSpPr>
          <p:nvPr/>
        </p:nvSpPr>
        <p:spPr bwMode="auto">
          <a:xfrm>
            <a:off x="654620" y="5258127"/>
            <a:ext cx="2857520" cy="835169"/>
          </a:xfrm>
          <a:prstGeom prst="cloudCallout">
            <a:avLst>
              <a:gd name="adj1" fmla="val 81698"/>
              <a:gd name="adj2" fmla="val -11676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атриотическое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504" y="1484784"/>
            <a:ext cx="914501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2982436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21427" y="2685112"/>
            <a:ext cx="82809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Уроки толерантности. Классный час</a:t>
            </a:r>
            <a:endParaRPr lang="ru-RU" sz="2400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Учись доброму, так и худое на ум не придет. Классный час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Дружба-всему голова. Классный час.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Для мам и бабушек. Утренник на 8 марта.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Путешествие в народные праздники: </a:t>
            </a:r>
            <a:r>
              <a:rPr lang="ru-RU" sz="2400" dirty="0" err="1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Сагаалган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и Масленица. Мероприятие празднования.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400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Выставка рисунков и изготовление поздравительных открыток ко «Дню матери</a:t>
            </a:r>
            <a:endParaRPr lang="ru-RU" sz="2400" dirty="0" smtClean="0">
              <a:solidFill>
                <a:srgbClr val="00206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86095" y="0"/>
            <a:ext cx="8634607" cy="115212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Духовно-нравственное воспитание</a:t>
            </a:r>
            <a:br>
              <a:rPr lang="ru-RU" sz="36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u="sng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</a:t>
            </a:r>
            <a:r>
              <a:rPr lang="ru-RU" sz="2400" b="1" u="sng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Воспитывать человека, обладающего значимыми общечеловеческими нравственными качествами необходимыми для жизни в обществе.</a:t>
            </a:r>
            <a:br>
              <a:rPr lang="ru-RU" sz="24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Мероприятия</a:t>
            </a:r>
            <a:endParaRPr lang="ru-RU" sz="27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68" y="31230"/>
            <a:ext cx="8507288" cy="202961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Художественно-эстетическое воспитание</a:t>
            </a:r>
            <a:br>
              <a:rPr lang="ru-RU" sz="36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u="sng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Цель:</a:t>
            </a:r>
            <a: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Развивать умение видеть и ценить красоту, формировать потребности, способы, установки культурного человека.</a:t>
            </a:r>
            <a:b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4E67C8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i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7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3453393"/>
            <a:ext cx="7236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504" y="1484784"/>
            <a:ext cx="914501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982435"/>
            <a:ext cx="8640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60040" y="2348880"/>
            <a:ext cx="82809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конкурсах рисунков и плакатов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Золотая осень. Мероприятие. Ярмарка.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конкурсе «Альтернативная елка»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новогоднем конкурсе «Бой хоров»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школьном концерте, посвященному празднику 8 марта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Участие в творческом конкурсе художественного слова «Есть такая профессия –родину защищать»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3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794</Words>
  <Application>Microsoft Office PowerPoint</Application>
  <PresentationFormat>Экран (4:3)</PresentationFormat>
  <Paragraphs>392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ВОСПИТАТЕЛЬНАЯ СИСТЕМА 3 «б» КЛАССА   </vt:lpstr>
      <vt:lpstr>Основные воспитательные моменты:</vt:lpstr>
      <vt:lpstr>Цель воспитательной системы –</vt:lpstr>
      <vt:lpstr> Задачи:  </vt:lpstr>
      <vt:lpstr>Девиз:  </vt:lpstr>
      <vt:lpstr> </vt:lpstr>
      <vt:lpstr>   Направления воспитательной работы:    </vt:lpstr>
      <vt:lpstr>   Духовно-нравственное воспитание Цель: Воспитывать человека, обладающего значимыми общечеловеческими нравственными качествами необходимыми для жизни в обществе.  Мероприятия</vt:lpstr>
      <vt:lpstr>   Художественно-эстетическое воспитание Цель: Развивать умение видеть и ценить красоту, формировать потребности, способы, установки культурного человека.   </vt:lpstr>
      <vt:lpstr> Эколого-краеведческое воспитание Цель: Воспитание экологической культуры, предполагающей ценностное отношение к природе, родному краю.  </vt:lpstr>
      <vt:lpstr>   Спортивно-оздоровительное Цель: Воспитывать у детей потребность в здоровье как жизненно важной ценности, ответственного отношения к своему здоровью и здоровью окружающих людей.  </vt:lpstr>
      <vt:lpstr>Патриотическое воспитание Цель: Воспитание у обучающихся чувства патриотизма и любви к Родине.</vt:lpstr>
      <vt:lpstr>Общеинтелектуальное  воспитание Цель: создавать учащимся  возможность проявлять свои интеллектуальные достижения в школе и за ее пределами</vt:lpstr>
      <vt:lpstr> Работа с родителями Цель: Активизация деятельности родительского коллектива в жизни класса и     школы; педагогическое просвещение родителей. </vt:lpstr>
      <vt:lpstr> Работа с одаренными учащимися </vt:lpstr>
      <vt:lpstr>Работа со слабоуспевающими учащимися </vt:lpstr>
      <vt:lpstr> Внеурочная деятельность: </vt:lpstr>
      <vt:lpstr>Презентация PowerPoint</vt:lpstr>
      <vt:lpstr>Наши достижения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ВОСПИТАТЕЛЬНАЯ СИСТЕМА 3 «б» КЛАССА</dc:title>
  <dc:creator>16062013</dc:creator>
  <cp:lastModifiedBy>Смирнова</cp:lastModifiedBy>
  <cp:revision>74</cp:revision>
  <dcterms:created xsi:type="dcterms:W3CDTF">2018-04-02T02:38:32Z</dcterms:created>
  <dcterms:modified xsi:type="dcterms:W3CDTF">2020-03-30T10:39:42Z</dcterms:modified>
</cp:coreProperties>
</file>