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57" r:id="rId3"/>
    <p:sldId id="266" r:id="rId4"/>
    <p:sldId id="268" r:id="rId5"/>
    <p:sldId id="267" r:id="rId6"/>
    <p:sldId id="269" r:id="rId7"/>
    <p:sldId id="271" r:id="rId8"/>
    <p:sldId id="270" r:id="rId9"/>
    <p:sldId id="272" r:id="rId10"/>
    <p:sldId id="273" r:id="rId11"/>
    <p:sldId id="274" r:id="rId12"/>
    <p:sldId id="30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916951"/>
    <a:srgbClr val="505A2C"/>
    <a:srgbClr val="663300"/>
    <a:srgbClr val="4C3B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25" autoAdjust="0"/>
  </p:normalViewPr>
  <p:slideViewPr>
    <p:cSldViewPr>
      <p:cViewPr>
        <p:scale>
          <a:sx n="74" d="100"/>
          <a:sy n="74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428D3-F128-4AAE-9528-6CA1567E268D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07CE4-0CF4-4501-B53A-0E255AD6C4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6766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63DCF-F018-48F1-81A0-104AED443CB7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E5203-3C68-486C-9205-71528505A3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47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перехода к определённому туру – нажмите на выбранную кнопку с названием. Очерёдность любая, выбирают дети.</a:t>
            </a:r>
          </a:p>
          <a:p>
            <a:r>
              <a:rPr lang="ru-RU" dirty="0" smtClean="0"/>
              <a:t>В правом верхнем углу две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уропаляющие</a:t>
            </a:r>
            <a:r>
              <a:rPr lang="ru-RU" baseline="0" dirty="0" smtClean="0"/>
              <a:t> кнопки</a:t>
            </a:r>
          </a:p>
          <a:p>
            <a:r>
              <a:rPr lang="ru-RU" baseline="0" dirty="0" smtClean="0"/>
              <a:t>1 – источники материалов (в процессе проведения игры информацию можно не демонстрировать</a:t>
            </a:r>
          </a:p>
          <a:p>
            <a:r>
              <a:rPr lang="ru-RU" baseline="0" dirty="0" smtClean="0"/>
              <a:t>2 – завершение мероприятия.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вопроса необходимо нажать на прямоугольник, Для визуализации правильного ответа необходимо нажать на этот же прямоугольник.</a:t>
            </a:r>
          </a:p>
          <a:p>
            <a:r>
              <a:rPr lang="ru-RU" baseline="0" dirty="0" smtClean="0"/>
              <a:t>Настроены триггеры, поэтому последовательность выбора прямоугольников произвольная. </a:t>
            </a:r>
          </a:p>
          <a:p>
            <a:r>
              <a:rPr lang="ru-RU" baseline="0" dirty="0" smtClean="0"/>
              <a:t>Для перехода к выбору следующего вопроса необходимо нажать на прямоугольник в левом верхнем углу с цифрой «3».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вопроса необходимо нажать на прямоугольник, Для визуализации правильного ответа необходимо нажать на этот же прямоугольник.</a:t>
            </a:r>
          </a:p>
          <a:p>
            <a:r>
              <a:rPr lang="ru-RU" baseline="0" dirty="0" smtClean="0"/>
              <a:t>Настроены триггеры, поэтому последовательность выбора прямоугольников произвольная. </a:t>
            </a:r>
          </a:p>
          <a:p>
            <a:r>
              <a:rPr lang="ru-RU" baseline="0" dirty="0" smtClean="0"/>
              <a:t>Для перехода к выбору следующего вопроса необходимо нажать на прямоугольник в левом верхнем углу с цифрой «4».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Кнопка «Догоняй-ка» – переход на слайд МЕНЮ игры – к выбору</a:t>
            </a:r>
            <a:r>
              <a:rPr lang="ru-RU" baseline="0" dirty="0" smtClean="0"/>
              <a:t> тура</a:t>
            </a:r>
          </a:p>
          <a:p>
            <a:endParaRPr lang="ru-RU" baseline="0" dirty="0" smtClean="0"/>
          </a:p>
          <a:p>
            <a:r>
              <a:rPr lang="ru-RU" baseline="0" dirty="0" smtClean="0"/>
              <a:t>Кнопки 1, 2, 3, 4 – переход к группам вопросов, каждая группа содержит 5 вопросов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Запускаем таймер нажатием</a:t>
            </a:r>
            <a:r>
              <a:rPr lang="ru-RU" baseline="0" dirty="0" smtClean="0"/>
              <a:t> на цифру 10 (обратный отсчёт) в улитке За время таймера необходимо ответить на все вопросы.</a:t>
            </a:r>
          </a:p>
          <a:p>
            <a:r>
              <a:rPr lang="ru-RU" baseline="0" dirty="0" smtClean="0"/>
              <a:t>Алгоритм действий: на каждый прямоугольник необходимо нажать дважды. 1 – визуализация вопроса, 2 – визуализация ответа.</a:t>
            </a:r>
          </a:p>
          <a:p>
            <a:r>
              <a:rPr lang="ru-RU" baseline="0" dirty="0" smtClean="0"/>
              <a:t>Для возврата к выбору группы вопросов нажимаем на прямоугольник в верхнем левом углу с цифрой «1»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Запускаем таймер нажатием</a:t>
            </a:r>
            <a:r>
              <a:rPr lang="ru-RU" baseline="0" dirty="0" smtClean="0"/>
              <a:t> на цифру 10 (обратный отсчёт) в улитке За время таймера необходимо ответить на все вопросы.</a:t>
            </a:r>
          </a:p>
          <a:p>
            <a:r>
              <a:rPr lang="ru-RU" baseline="0" dirty="0" smtClean="0"/>
              <a:t>Алгоритм действий: на каждый прямоугольник необходимо нажать дважды. 1 – визуализация вопроса, 2 – визуализация ответа.</a:t>
            </a:r>
          </a:p>
          <a:p>
            <a:r>
              <a:rPr lang="ru-RU" baseline="0" dirty="0" smtClean="0"/>
              <a:t>Для возврата к выбору группы вопросов нажимаем на прямоугольник в верхнем левом углу с цифрой «2»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Запускаем таймер нажатием</a:t>
            </a:r>
            <a:r>
              <a:rPr lang="ru-RU" baseline="0" dirty="0" smtClean="0"/>
              <a:t> на цифру 10 (обратный отсчёт) в улитке За время таймера необходимо ответить на все вопросы.</a:t>
            </a:r>
          </a:p>
          <a:p>
            <a:r>
              <a:rPr lang="ru-RU" baseline="0" dirty="0" smtClean="0"/>
              <a:t>Алгоритм действий: на каждый прямоугольник необходимо нажать дважды. 1 – визуализация вопроса, 2 – визуализация ответа.</a:t>
            </a:r>
          </a:p>
          <a:p>
            <a:r>
              <a:rPr lang="ru-RU" baseline="0" dirty="0" smtClean="0"/>
              <a:t>Для возврата к выбору группы вопросов нажимаем на прямоугольник в верхнем левом углу с цифрой «3»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Запускаем таймер нажатием</a:t>
            </a:r>
            <a:r>
              <a:rPr lang="ru-RU" baseline="0" dirty="0" smtClean="0"/>
              <a:t> на цифру 10 (обратный отсчёт) в улитке За время таймера необходимо ответить на все вопросы.</a:t>
            </a:r>
          </a:p>
          <a:p>
            <a:r>
              <a:rPr lang="ru-RU" baseline="0" dirty="0" smtClean="0"/>
              <a:t>Алгоритм действий: на каждый прямоугольник необходимо нажать дважды. 1 – визуализация вопроса, 2 – визуализация ответа.</a:t>
            </a:r>
          </a:p>
          <a:p>
            <a:r>
              <a:rPr lang="ru-RU" baseline="0" dirty="0" smtClean="0"/>
              <a:t>Для возврата к выбору группы вопросов нажимаем на прямоугольник в верхнем левом углу с цифрой «4»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Кнопка «Сосчитай-ка» – переход на слайд МЕНЮ игры – к выбору</a:t>
            </a:r>
            <a:r>
              <a:rPr lang="ru-RU" baseline="0" dirty="0" smtClean="0"/>
              <a:t> тура</a:t>
            </a:r>
          </a:p>
          <a:p>
            <a:endParaRPr lang="ru-RU" baseline="0" dirty="0" smtClean="0"/>
          </a:p>
          <a:p>
            <a:r>
              <a:rPr lang="ru-RU" baseline="0" dirty="0" smtClean="0"/>
              <a:t>Кнопки 1, 2, 3, 4, 5, 6, 7, 8 – переход к группам вопросов, каждая группа содержит 2 вопроса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вопроса необходимо нажать на прямоугольник, Для визуализации правильного ответа необходимо нажать на этот же прямоугольник.</a:t>
            </a:r>
          </a:p>
          <a:p>
            <a:r>
              <a:rPr lang="ru-RU" baseline="0" dirty="0" smtClean="0"/>
              <a:t>Настроены триггеры, поэтому последовательность выбора прямоугольников произвольная. </a:t>
            </a:r>
          </a:p>
          <a:p>
            <a:r>
              <a:rPr lang="ru-RU" baseline="0" dirty="0" smtClean="0"/>
              <a:t>Для перехода к выбору следующего вопроса необходимо нажать на прямоугольник в левом верхнем углу с цифрой «1».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вопроса необходимо нажать на прямоугольник, Для визуализации правильного ответа необходимо нажать на этот же прямоугольник.</a:t>
            </a:r>
          </a:p>
          <a:p>
            <a:r>
              <a:rPr lang="ru-RU" baseline="0" dirty="0" smtClean="0"/>
              <a:t>Настроены триггеры, поэтому последовательность выбора прямоугольников произвольная. </a:t>
            </a:r>
          </a:p>
          <a:p>
            <a:r>
              <a:rPr lang="ru-RU" baseline="0" dirty="0" smtClean="0"/>
              <a:t>Для перехода к выбору следующего вопроса необходимо нажать на прямоугольник в левом верхнем углу с цифрой «2».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E5203-3C68-486C-9205-71528505A38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0-tub-ru.yandex.net/i?id=3174290575d0436d2e097e3bec2bd3fd-sr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784976" cy="6237334"/>
          </a:xfrm>
          <a:prstGeom prst="rect">
            <a:avLst/>
          </a:prstGeom>
          <a:noFill/>
        </p:spPr>
      </p:pic>
      <p:pic>
        <p:nvPicPr>
          <p:cNvPr id="9" name="Picture 6" descr="https://ya-webdesign.com/images/nerd-transparent-clip-art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2627" y="3556140"/>
            <a:ext cx="1603263" cy="2662310"/>
          </a:xfrm>
          <a:prstGeom prst="rect">
            <a:avLst/>
          </a:prstGeom>
          <a:noFill/>
        </p:spPr>
      </p:pic>
      <p:pic>
        <p:nvPicPr>
          <p:cNvPr id="10" name="Picture 2" descr="http://clipart-library.com/img1/3258599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3392" y="3501008"/>
            <a:ext cx="1756320" cy="2736305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 userDrawn="1"/>
        </p:nvGrpSpPr>
        <p:grpSpPr>
          <a:xfrm>
            <a:off x="1691680" y="3090304"/>
            <a:ext cx="1728192" cy="3163467"/>
            <a:chOff x="1763688" y="3356992"/>
            <a:chExt cx="1584176" cy="2896779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 rot="20318484">
              <a:off x="2751594" y="4840459"/>
              <a:ext cx="302221" cy="34146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2670037">
              <a:off x="2324111" y="4875400"/>
              <a:ext cx="270155" cy="27136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2699792" y="594928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2051720" y="6021288"/>
              <a:ext cx="432048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195736" y="3789040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2" descr="https://im0-tub-ru.yandex.net/i?id=d3dce63b1eff836ae279024da8c635a7-l&amp;n=1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DFFFC"/>
                </a:clrFrom>
                <a:clrTo>
                  <a:srgbClr val="FDFF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3356992"/>
              <a:ext cx="1584176" cy="2896779"/>
            </a:xfrm>
            <a:prstGeom prst="rect">
              <a:avLst/>
            </a:prstGeom>
            <a:noFill/>
          </p:spPr>
        </p:pic>
      </p:grpSp>
      <p:grpSp>
        <p:nvGrpSpPr>
          <p:cNvPr id="18" name="Группа 17"/>
          <p:cNvGrpSpPr/>
          <p:nvPr userDrawn="1"/>
        </p:nvGrpSpPr>
        <p:grpSpPr>
          <a:xfrm>
            <a:off x="5580112" y="3894380"/>
            <a:ext cx="1872208" cy="2414940"/>
            <a:chOff x="5436096" y="3669027"/>
            <a:chExt cx="1872208" cy="2496277"/>
          </a:xfrm>
        </p:grpSpPr>
        <p:sp>
          <p:nvSpPr>
            <p:cNvPr id="19" name="Овал 18"/>
            <p:cNvSpPr/>
            <p:nvPr/>
          </p:nvSpPr>
          <p:spPr>
            <a:xfrm>
              <a:off x="5940152" y="4221088"/>
              <a:ext cx="648072" cy="864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6300192" y="4293096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660232" y="5157192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6588224" y="5013176"/>
              <a:ext cx="648072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516216" y="5517232"/>
              <a:ext cx="504056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 rot="419751">
              <a:off x="6586845" y="5109369"/>
              <a:ext cx="458092" cy="434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 rot="18350124">
              <a:off x="6673172" y="5690408"/>
              <a:ext cx="360040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868144" y="5229200"/>
              <a:ext cx="266328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 rot="20032312">
              <a:off x="5861806" y="5413463"/>
              <a:ext cx="266328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Picture 4" descr="https://im0-tub-ru.yandex.net/i?id=7f06e36ed81f0eb711eecb7cdba05d65-l&amp;n=13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436096" y="3669027"/>
              <a:ext cx="1872208" cy="2496277"/>
            </a:xfrm>
            <a:prstGeom prst="rect">
              <a:avLst/>
            </a:prstGeom>
            <a:noFill/>
          </p:spPr>
        </p:pic>
      </p:grpSp>
      <p:sp>
        <p:nvSpPr>
          <p:cNvPr id="29" name="TextBox 28"/>
          <p:cNvSpPr txBox="1"/>
          <p:nvPr userDrawn="1"/>
        </p:nvSpPr>
        <p:spPr>
          <a:xfrm>
            <a:off x="0" y="6519446"/>
            <a:ext cx="947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Каратанова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Марина Николаевна, МКОУ СОШ №256 ГО ЗАТО г.Фокино Приморский </a:t>
            </a:r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кр</a:t>
            </a:r>
            <a:r>
              <a:rPr lang="ru-RU" sz="1600" b="1" dirty="0" smtClean="0">
                <a:latin typeface="Comic Sans MS" pitchFamily="66" charset="0"/>
              </a:rPr>
              <a:t>.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 userDrawn="1"/>
        </p:nvSpPr>
        <p:spPr>
          <a:xfrm>
            <a:off x="611560" y="692696"/>
            <a:ext cx="801693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ЗАНИМАТЕЛЬНАЯ</a:t>
            </a:r>
          </a:p>
          <a:p>
            <a:pPr algn="ctr"/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МАТЕМАТИКА</a:t>
            </a:r>
            <a:endParaRPr lang="ru-RU" sz="6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Прямоугольник 30"/>
          <p:cNvSpPr/>
          <p:nvPr userDrawn="1"/>
        </p:nvSpPr>
        <p:spPr>
          <a:xfrm>
            <a:off x="3491880" y="4437112"/>
            <a:ext cx="20697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5 – 6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класс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im0-tub-ru.yandex.net/i?id=6ee373c4f4e790c73e4236b711523129-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251520" y="260648"/>
            <a:ext cx="8712968" cy="640871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0-tub-ru.yandex.net/i?id=950c37f7874e85b3358f5c354be5ace1-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рапеция 3"/>
          <p:cNvSpPr/>
          <p:nvPr userDrawn="1"/>
        </p:nvSpPr>
        <p:spPr>
          <a:xfrm>
            <a:off x="-612576" y="1268760"/>
            <a:ext cx="5184576" cy="5589240"/>
          </a:xfrm>
          <a:prstGeom prst="trapezoid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0" descr="https://prikolnye-kartinki.ru/img/picture/Oct/06/65e8555c64b2553e69b07e7abba28eb3/4.jpg"/>
          <p:cNvPicPr>
            <a:picLocks noChangeAspect="1" noChangeArrowheads="1" noCrop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4258759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0-tub-ru.yandex.net/i?id=950c37f7874e85b3358f5c354be5ace1-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 userDrawn="1"/>
        </p:nvSpPr>
        <p:spPr>
          <a:xfrm>
            <a:off x="251520" y="260648"/>
            <a:ext cx="8712968" cy="640871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3174290575d0436d2e097e3bec2bd3fd-sr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784976" cy="62373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5508104" y="1268760"/>
            <a:ext cx="3635896" cy="5589240"/>
            <a:chOff x="5508104" y="1268760"/>
            <a:chExt cx="3635896" cy="5589240"/>
          </a:xfrm>
        </p:grpSpPr>
        <p:sp>
          <p:nvSpPr>
            <p:cNvPr id="12" name="Овал 11"/>
            <p:cNvSpPr/>
            <p:nvPr/>
          </p:nvSpPr>
          <p:spPr>
            <a:xfrm>
              <a:off x="6516216" y="2924944"/>
              <a:ext cx="1152128" cy="57606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9847333">
              <a:off x="6796329" y="4203609"/>
              <a:ext cx="107269" cy="8807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6588224" y="4221088"/>
              <a:ext cx="72008" cy="1943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5" name="Группа 15"/>
            <p:cNvGrpSpPr/>
            <p:nvPr/>
          </p:nvGrpSpPr>
          <p:grpSpPr>
            <a:xfrm>
              <a:off x="5508104" y="1268760"/>
              <a:ext cx="3635896" cy="5589240"/>
              <a:chOff x="4572000" y="0"/>
              <a:chExt cx="4320480" cy="6356262"/>
            </a:xfrm>
          </p:grpSpPr>
          <p:pic>
            <p:nvPicPr>
              <p:cNvPr id="16" name="Picture 4" descr="https://im0-tub-ru.yandex.net/i?id=36ada03cd310fe86e1130a1204880e8c-l&amp;n=13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16016" y="0"/>
                <a:ext cx="4176464" cy="6356262"/>
              </a:xfrm>
              <a:prstGeom prst="rect">
                <a:avLst/>
              </a:prstGeom>
              <a:noFill/>
            </p:spPr>
          </p:pic>
          <p:pic>
            <p:nvPicPr>
              <p:cNvPr id="17" name="Picture 4" descr="https://im0-tub-ru.yandex.net/i?id=36ada03cd310fe86e1130a1204880e8c-l&amp;n=13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572000" y="1268760"/>
                <a:ext cx="216024" cy="252028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gri7.ru/_sf/77/51201156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6301" cy="6858000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683568" y="3356992"/>
            <a:ext cx="3384376" cy="3501008"/>
            <a:chOff x="683568" y="3356992"/>
            <a:chExt cx="3384376" cy="3501008"/>
          </a:xfrm>
        </p:grpSpPr>
        <p:sp>
          <p:nvSpPr>
            <p:cNvPr id="9" name="Овал 8"/>
            <p:cNvSpPr/>
            <p:nvPr/>
          </p:nvSpPr>
          <p:spPr>
            <a:xfrm>
              <a:off x="1403648" y="4005064"/>
              <a:ext cx="1440160" cy="7920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691680" y="5013176"/>
              <a:ext cx="720080" cy="1152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691680" y="6641976"/>
              <a:ext cx="360040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 rot="18444296">
              <a:off x="2366647" y="4786024"/>
              <a:ext cx="360040" cy="1152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771800" y="5157192"/>
              <a:ext cx="720080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854551">
              <a:off x="2513667" y="5197055"/>
              <a:ext cx="360040" cy="2880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6" descr="https://im0-tub-ru.yandex.net/i?id=adf99b63ac11d69735d0014a8f3c3182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568" y="3356992"/>
              <a:ext cx="3384376" cy="35010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gri7.ru/_sf/77/51201156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6301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 userDrawn="1"/>
        </p:nvSpPr>
        <p:spPr>
          <a:xfrm>
            <a:off x="251520" y="260648"/>
            <a:ext cx="8712968" cy="640871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 userDrawn="1"/>
        </p:nvGrpSpPr>
        <p:grpSpPr>
          <a:xfrm>
            <a:off x="683568" y="3356992"/>
            <a:ext cx="3384376" cy="3501008"/>
            <a:chOff x="683568" y="3356992"/>
            <a:chExt cx="3384376" cy="3501008"/>
          </a:xfrm>
        </p:grpSpPr>
        <p:sp>
          <p:nvSpPr>
            <p:cNvPr id="11" name="Овал 10"/>
            <p:cNvSpPr/>
            <p:nvPr/>
          </p:nvSpPr>
          <p:spPr>
            <a:xfrm>
              <a:off x="1403648" y="4005064"/>
              <a:ext cx="1440160" cy="7920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1691680" y="5013176"/>
              <a:ext cx="720080" cy="1152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691680" y="6641976"/>
              <a:ext cx="360040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 rot="18444296">
              <a:off x="2366647" y="4786024"/>
              <a:ext cx="360040" cy="1152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2771800" y="5157192"/>
              <a:ext cx="720080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 rot="854551">
              <a:off x="2513667" y="5197055"/>
              <a:ext cx="360040" cy="2880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6" descr="https://im0-tub-ru.yandex.net/i?id=adf99b63ac11d69735d0014a8f3c3182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568" y="3356992"/>
              <a:ext cx="3384376" cy="35010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m0-tub-ru.yandex.net/i?id=6ee373c4f4e790c73e4236b711523129-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1" name="Picture 6" descr="http://simfchildlibrary.ru/admin/edit/images/745-cf4d75c1c06c42554e9ba537ea232733.png"/>
          <p:cNvPicPr>
            <a:picLocks noChangeAspect="1" noChangeArrowheads="1"/>
          </p:cNvPicPr>
          <p:nvPr userDrawn="1"/>
        </p:nvPicPr>
        <p:blipFill>
          <a:blip r:embed="rId3" cstate="email"/>
          <a:srcRect l="17268" t="8022" r="5756"/>
          <a:stretch>
            <a:fillRect/>
          </a:stretch>
        </p:blipFill>
        <p:spPr bwMode="auto">
          <a:xfrm flipH="1">
            <a:off x="5292080" y="764704"/>
            <a:ext cx="3851920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 descr="https://im0-tub-ru.yandex.net/i?id=65b5bd879573b07cc175022a5ff04950-sr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8262" cy="6858000"/>
          </a:xfrm>
          <a:prstGeom prst="rect">
            <a:avLst/>
          </a:prstGeom>
          <a:noFill/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79512" y="3645024"/>
            <a:ext cx="8717979" cy="3030860"/>
            <a:chOff x="179512" y="3645024"/>
            <a:chExt cx="8717979" cy="3030860"/>
          </a:xfrm>
        </p:grpSpPr>
        <p:sp>
          <p:nvSpPr>
            <p:cNvPr id="8" name="Овал 7"/>
            <p:cNvSpPr/>
            <p:nvPr/>
          </p:nvSpPr>
          <p:spPr>
            <a:xfrm>
              <a:off x="7452320" y="4005064"/>
              <a:ext cx="720080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5868144" y="4149080"/>
              <a:ext cx="720080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211960" y="4365104"/>
              <a:ext cx="720080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339752" y="4077072"/>
              <a:ext cx="720080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827584" y="4005064"/>
              <a:ext cx="720080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300192" y="6237312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331640" y="6093296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2699792" y="6165304"/>
              <a:ext cx="360040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5220072" y="5733256"/>
              <a:ext cx="216024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619672" y="5661248"/>
              <a:ext cx="216024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179512" y="5877272"/>
              <a:ext cx="216024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3563888" y="6165304"/>
              <a:ext cx="216024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 rot="1714391">
              <a:off x="4915757" y="6127416"/>
              <a:ext cx="216024" cy="2880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Picture 2" descr="https://im0-tub-ru.yandex.net/i?id=774ad57e77d6c148014c0f343bbe76b6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512" y="3645024"/>
              <a:ext cx="8717979" cy="30308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im0-tub-ru.yandex.net/i?id=65b5bd879573b07cc175022a5ff04950-sr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8262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51520" y="260648"/>
            <a:ext cx="8712968" cy="640871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s://im0-tub-ru.yandex.net/i?id=9f460456e09fb028bb45db5d72c1b910-sr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220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 userDrawn="1"/>
        </p:nvSpPr>
        <p:spPr>
          <a:xfrm>
            <a:off x="251520" y="260648"/>
            <a:ext cx="8712968" cy="640871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7740352" y="6669360"/>
            <a:ext cx="1080120" cy="188640"/>
          </a:xfrm>
          <a:prstGeom prst="rect">
            <a:avLst/>
          </a:prstGeom>
          <a:solidFill>
            <a:srgbClr val="9169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skshi-ri.ru/images/0_6fae1_e8823b77_XL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00464" y="5239538"/>
            <a:ext cx="3443536" cy="161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0-tub-ru.yandex.net/i?id=9f460456e09fb028bb45db5d72c1b910-srl&amp;n=1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2209" cy="6858000"/>
          </a:xfrm>
          <a:prstGeom prst="rect">
            <a:avLst/>
          </a:prstGeom>
          <a:noFill/>
        </p:spPr>
      </p:pic>
      <p:pic>
        <p:nvPicPr>
          <p:cNvPr id="9" name="Picture 4" descr="https://ya-webdesign.com/images/reading-vector-pile-book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156176" y="3861048"/>
            <a:ext cx="2210926" cy="3140968"/>
          </a:xfrm>
          <a:prstGeom prst="rect">
            <a:avLst/>
          </a:prstGeom>
          <a:noFill/>
        </p:spPr>
      </p:pic>
      <p:pic>
        <p:nvPicPr>
          <p:cNvPr id="10" name="Picture 2" descr="https://ds12-kolomna.edumsko.ru/uploads/35800/35704/section/778090/gramota.png?1536779780450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3284984"/>
            <a:ext cx="4392488" cy="2567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E19D8-3FAA-45F1-A9AB-4720968ECE8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855C8-AE95-4316-B33F-6D034D451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slide" Target="slide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3" action="ppaction://hlinksldjump" highlightClick="1"/>
          </p:cNvPr>
          <p:cNvSpPr/>
          <p:nvPr/>
        </p:nvSpPr>
        <p:spPr>
          <a:xfrm>
            <a:off x="827584" y="764704"/>
            <a:ext cx="4680520" cy="936104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Догоняй-ка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Управляющая кнопка: настраиваемая 11">
            <a:hlinkClick r:id="rId4" action="ppaction://hlinksldjump" highlightClick="1"/>
          </p:cNvPr>
          <p:cNvSpPr/>
          <p:nvPr/>
        </p:nvSpPr>
        <p:spPr>
          <a:xfrm>
            <a:off x="827584" y="1844824"/>
            <a:ext cx="4680520" cy="936104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Сосчитай-ка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Управляющая кнопка: сведения 15">
            <a:hlinkClick r:id="" action="ppaction://hlinkshowjump?jump=lastslide" highlightClick="1"/>
          </p:cNvPr>
          <p:cNvSpPr/>
          <p:nvPr/>
        </p:nvSpPr>
        <p:spPr>
          <a:xfrm>
            <a:off x="8100392" y="548680"/>
            <a:ext cx="576064" cy="394344"/>
          </a:xfrm>
          <a:prstGeom prst="actionButtonInformation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в конец 16">
            <a:hlinkClick r:id="rId5" action="ppaction://hlinksldjump" highlightClick="1"/>
          </p:cNvPr>
          <p:cNvSpPr/>
          <p:nvPr/>
        </p:nvSpPr>
        <p:spPr>
          <a:xfrm>
            <a:off x="8101584" y="980728"/>
            <a:ext cx="574872" cy="432048"/>
          </a:xfrm>
          <a:prstGeom prst="actionButtonEn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31640" y="332656"/>
            <a:ext cx="7560840" cy="1368152"/>
          </a:xfrm>
          <a:prstGeom prst="rect">
            <a:avLst/>
          </a:prstGeom>
          <a:solidFill>
            <a:srgbClr val="50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Расставьте в примерах знаки и,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если нужно, скобки таким образом,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чтобы равенства были верны:</a:t>
            </a:r>
            <a:r>
              <a:rPr lang="ru-RU" sz="2800" dirty="0" smtClean="0"/>
              <a:t> </a:t>
            </a:r>
          </a:p>
        </p:txBody>
      </p:sp>
      <p:sp>
        <p:nvSpPr>
          <p:cNvPr id="25" name="Управляющая кнопка: настраиваемая 24">
            <a:hlinkClick r:id="rId3" action="ppaction://hlinksldjump" highlightClick="1"/>
          </p:cNvPr>
          <p:cNvSpPr/>
          <p:nvPr/>
        </p:nvSpPr>
        <p:spPr>
          <a:xfrm>
            <a:off x="395536" y="548680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3995936" y="206084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1·2·3-4=2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3995936" y="206084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2 3 4 = 2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4067944" y="213285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995936" y="2060848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6·6-(6+6)=24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 6 6 6 = 24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4067944" y="429309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995936" y="4149080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3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31640" y="332656"/>
            <a:ext cx="7560840" cy="1368152"/>
          </a:xfrm>
          <a:prstGeom prst="rect">
            <a:avLst/>
          </a:prstGeom>
          <a:solidFill>
            <a:srgbClr val="50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Расставьте в примерах знаки и,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если нужно, скобки таким образом,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чтобы равенства были верны:</a:t>
            </a:r>
            <a:r>
              <a:rPr lang="ru-RU" sz="2800" dirty="0" smtClean="0"/>
              <a:t> </a:t>
            </a:r>
          </a:p>
        </p:txBody>
      </p:sp>
      <p:sp>
        <p:nvSpPr>
          <p:cNvPr id="25" name="Управляющая кнопка: настраиваемая 24">
            <a:hlinkClick r:id="rId3" action="ppaction://hlinksldjump" highlightClick="1"/>
          </p:cNvPr>
          <p:cNvSpPr/>
          <p:nvPr/>
        </p:nvSpPr>
        <p:spPr>
          <a:xfrm>
            <a:off x="395536" y="548680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3851920" y="2060848"/>
            <a:ext cx="5040560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(1+23):4+5+6-7-8=2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3851920" y="2060848"/>
            <a:ext cx="5040560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2 3 4 5 6 7 8 = 2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3995936" y="2132856"/>
            <a:ext cx="4824536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51920" y="2060848"/>
            <a:ext cx="511256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(6+6):6+6=8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 6 6 6 = 8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4067944" y="429309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067944" y="4221088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3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15251">
            <a:off x="767847" y="1995287"/>
            <a:ext cx="4887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Все молодцы!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365104"/>
            <a:ext cx="59137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Успехов в дальнейшем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изучении математики!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827584" y="1124744"/>
            <a:ext cx="4680520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Догоняй-ка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Управляющая кнопка: настраиваемая 7">
            <a:hlinkClick r:id="rId4" action="ppaction://hlinksldjump" highlightClick="1"/>
          </p:cNvPr>
          <p:cNvSpPr/>
          <p:nvPr/>
        </p:nvSpPr>
        <p:spPr>
          <a:xfrm>
            <a:off x="1115616" y="2348880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2195736" y="2348880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Управляющая кнопка: настраиваемая 9">
            <a:hlinkClick r:id="rId6" action="ppaction://hlinksldjump" highlightClick="1"/>
          </p:cNvPr>
          <p:cNvSpPr/>
          <p:nvPr/>
        </p:nvSpPr>
        <p:spPr>
          <a:xfrm>
            <a:off x="3275856" y="2348880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3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Управляющая кнопка: настраиваемая 10">
            <a:hlinkClick r:id="rId7" action="ppaction://hlinksldjump" highlightClick="1"/>
          </p:cNvPr>
          <p:cNvSpPr/>
          <p:nvPr/>
        </p:nvSpPr>
        <p:spPr>
          <a:xfrm>
            <a:off x="4355976" y="2348880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7504" y="5301208"/>
            <a:ext cx="1919394" cy="1440160"/>
            <a:chOff x="107504" y="5301208"/>
            <a:chExt cx="1919394" cy="1440160"/>
          </a:xfrm>
        </p:grpSpPr>
        <p:sp>
          <p:nvSpPr>
            <p:cNvPr id="11" name="Овал 10"/>
            <p:cNvSpPr/>
            <p:nvPr/>
          </p:nvSpPr>
          <p:spPr>
            <a:xfrm rot="20161796">
              <a:off x="361667" y="5571688"/>
              <a:ext cx="311743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 rot="21130624">
              <a:off x="678491" y="5600857"/>
              <a:ext cx="212297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530" name="Picture 2" descr="https://im0-tub-ru.yandex.net/i?id=5043de8cdf8c1f624700e4863f87ff91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7504" y="5301208"/>
              <a:ext cx="1919394" cy="1440160"/>
            </a:xfrm>
            <a:prstGeom prst="rect">
              <a:avLst/>
            </a:prstGeom>
            <a:noFill/>
          </p:spPr>
        </p:pic>
      </p:grpSp>
      <p:sp>
        <p:nvSpPr>
          <p:cNvPr id="10" name="Овал 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9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7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5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accent3">
              <a:lumMod val="20000"/>
              <a:lumOff val="80000"/>
            </a:schemeClr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КРУГ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4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3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1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0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Управляющая кнопка: настраиваемая 13">
            <a:hlinkClick r:id="rId4" action="ppaction://hlinksldjump" highlightClick="1"/>
          </p:cNvPr>
          <p:cNvSpPr/>
          <p:nvPr/>
        </p:nvSpPr>
        <p:spPr>
          <a:xfrm>
            <a:off x="107504" y="116632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Какая фигура не имеет углов?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accent3">
              <a:lumMod val="20000"/>
              <a:lumOff val="80000"/>
            </a:schemeClr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15 минут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Чему равна четверть часа?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accent3">
              <a:lumMod val="20000"/>
              <a:lumOff val="80000"/>
            </a:schemeClr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1%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Сотая часть числа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75656" y="548680"/>
            <a:ext cx="705678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404664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75656" y="1556792"/>
            <a:ext cx="705678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475656" y="2564904"/>
            <a:ext cx="705678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87624" y="2348880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1340768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accent3">
              <a:lumMod val="20000"/>
              <a:lumOff val="80000"/>
            </a:schemeClr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Азбука Морзе (точка и тире)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6" name="Управляющая кнопка: настраиваемая 35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Какая азбука состоит из двух знаков?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75656" y="3573016"/>
            <a:ext cx="705678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187624" y="3429000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настраиваемая 38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accent3">
              <a:lumMod val="20000"/>
              <a:lumOff val="80000"/>
            </a:schemeClr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Аллея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Управляющая кнопка: настраиваемая 39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Шоссе длиннее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аллеи,что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из них короче?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75656" y="4581128"/>
            <a:ext cx="705678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259632" y="4437112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2" grpId="0" animBg="1"/>
      <p:bldP spid="31" grpId="0" animBg="1"/>
      <p:bldP spid="30" grpId="0" animBg="1"/>
      <p:bldP spid="16" grpId="0" animBg="1"/>
      <p:bldP spid="9" grpId="0" animBg="1"/>
      <p:bldP spid="8" grpId="0" animBg="1"/>
      <p:bldP spid="7" grpId="0" animBg="1"/>
      <p:bldP spid="6" grpId="0" animBg="1"/>
      <p:bldP spid="5" grpId="0" animBg="1"/>
      <p:bldP spid="15" grpId="0" animBg="1"/>
      <p:bldP spid="18" grpId="0" animBg="1"/>
      <p:bldP spid="19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/>
          <p:nvPr/>
        </p:nvGrpSpPr>
        <p:grpSpPr>
          <a:xfrm>
            <a:off x="107504" y="5301208"/>
            <a:ext cx="1919394" cy="1440160"/>
            <a:chOff x="107504" y="5301208"/>
            <a:chExt cx="1919394" cy="1440160"/>
          </a:xfrm>
        </p:grpSpPr>
        <p:sp>
          <p:nvSpPr>
            <p:cNvPr id="11" name="Овал 10"/>
            <p:cNvSpPr/>
            <p:nvPr/>
          </p:nvSpPr>
          <p:spPr>
            <a:xfrm rot="20161796">
              <a:off x="361667" y="5571688"/>
              <a:ext cx="311743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 rot="21130624">
              <a:off x="678491" y="5600857"/>
              <a:ext cx="212297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530" name="Picture 2" descr="https://im0-tub-ru.yandex.net/i?id=5043de8cdf8c1f624700e4863f87ff91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7504" y="5301208"/>
              <a:ext cx="1919394" cy="1440160"/>
            </a:xfrm>
            <a:prstGeom prst="rect">
              <a:avLst/>
            </a:prstGeom>
            <a:noFill/>
          </p:spPr>
        </p:pic>
      </p:grpSp>
      <p:sp>
        <p:nvSpPr>
          <p:cNvPr id="10" name="Овал 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9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7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5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СУММА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4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3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1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0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Управляющая кнопка: настраиваемая 13">
            <a:hlinkClick r:id="rId4" action="ppaction://hlinksldjump" highlightClick="1"/>
          </p:cNvPr>
          <p:cNvSpPr/>
          <p:nvPr/>
        </p:nvSpPr>
        <p:spPr>
          <a:xfrm>
            <a:off x="107504" y="116632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663300"/>
                </a:solidFill>
                <a:latin typeface="Comic Sans MS" pitchFamily="66" charset="0"/>
              </a:rPr>
              <a:t>2</a:t>
            </a:r>
            <a:endParaRPr lang="ru-RU" sz="48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Результат при сложении?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1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3300"/>
                </a:solidFill>
                <a:latin typeface="Comic Sans MS" pitchFamily="66" charset="0"/>
              </a:rPr>
              <a:t>Чему равна дробь шесть шестых?</a:t>
            </a:r>
            <a:endParaRPr lang="ru-RU" sz="28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ЧИСЛИТЕЛЬ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663300"/>
                </a:solidFill>
                <a:latin typeface="Comic Sans MS" pitchFamily="66" charset="0"/>
              </a:rPr>
              <a:t>Число в обыкновенной дроби над чертой?</a:t>
            </a:r>
            <a:endParaRPr lang="ru-RU" sz="24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75656" y="548680"/>
            <a:ext cx="7056784" cy="5040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331640" y="404664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75656" y="1556792"/>
            <a:ext cx="7056784" cy="5040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475656" y="2564904"/>
            <a:ext cx="7056784" cy="5040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259632" y="2420888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331640" y="1412776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ТРАНСПОРТИР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36" name="Управляющая кнопка: настраиваемая 35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3300"/>
                </a:solidFill>
                <a:latin typeface="Comic Sans MS" pitchFamily="66" charset="0"/>
              </a:rPr>
              <a:t>Инструмент для измерения углов?</a:t>
            </a:r>
            <a:endParaRPr lang="ru-RU" sz="28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75656" y="3573016"/>
            <a:ext cx="7056784" cy="5040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187624" y="3429000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настраиваемая 38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3600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40" name="Управляющая кнопка: настраиваемая 39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  <a:latin typeface="Comic Sans MS" pitchFamily="66" charset="0"/>
              </a:rPr>
              <a:t>Сколько в одном часе секунд?</a:t>
            </a:r>
            <a:endParaRPr lang="ru-RU" sz="3200" b="1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75656" y="4581128"/>
            <a:ext cx="7056784" cy="5040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259632" y="4365104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2" grpId="0" animBg="1"/>
      <p:bldP spid="31" grpId="0" animBg="1"/>
      <p:bldP spid="30" grpId="0" animBg="1"/>
      <p:bldP spid="16" grpId="0" animBg="1"/>
      <p:bldP spid="9" grpId="0" animBg="1"/>
      <p:bldP spid="8" grpId="0" animBg="1"/>
      <p:bldP spid="7" grpId="0" animBg="1"/>
      <p:bldP spid="6" grpId="0" animBg="1"/>
      <p:bldP spid="5" grpId="0" animBg="1"/>
      <p:bldP spid="15" grpId="0" animBg="1"/>
      <p:bldP spid="18" grpId="0" animBg="1"/>
      <p:bldP spid="19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/>
          <p:nvPr/>
        </p:nvGrpSpPr>
        <p:grpSpPr>
          <a:xfrm>
            <a:off x="107504" y="5301208"/>
            <a:ext cx="1919394" cy="1440160"/>
            <a:chOff x="107504" y="5301208"/>
            <a:chExt cx="1919394" cy="1440160"/>
          </a:xfrm>
        </p:grpSpPr>
        <p:sp>
          <p:nvSpPr>
            <p:cNvPr id="11" name="Овал 10"/>
            <p:cNvSpPr/>
            <p:nvPr/>
          </p:nvSpPr>
          <p:spPr>
            <a:xfrm rot="20161796">
              <a:off x="361667" y="5571688"/>
              <a:ext cx="311743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 rot="21130624">
              <a:off x="678491" y="5600857"/>
              <a:ext cx="212297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530" name="Picture 2" descr="https://im0-tub-ru.yandex.net/i?id=5043de8cdf8c1f624700e4863f87ff91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7504" y="5301208"/>
              <a:ext cx="1919394" cy="1440160"/>
            </a:xfrm>
            <a:prstGeom prst="rect">
              <a:avLst/>
            </a:prstGeom>
            <a:noFill/>
          </p:spPr>
        </p:pic>
      </p:grpSp>
      <p:sp>
        <p:nvSpPr>
          <p:cNvPr id="10" name="Овал 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9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7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5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ГОД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4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3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1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0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Управляющая кнопка: настраиваемая 13">
            <a:hlinkClick r:id="rId4" action="ppaction://hlinksldjump" highlightClick="1"/>
          </p:cNvPr>
          <p:cNvSpPr/>
          <p:nvPr/>
        </p:nvSpPr>
        <p:spPr>
          <a:xfrm>
            <a:off x="107504" y="116632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3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Что составляет вместе 12 месяцев?</a:t>
            </a:r>
            <a:endParaRPr lang="ru-RU" sz="30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НУЛЮ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Чему равно произведение всех чисел?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ЗНАМЕНАТЕЛЬ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Число в обыкновенной дроби под чертой?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75656" y="548680"/>
            <a:ext cx="7056784" cy="504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259632" y="332656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75656" y="1556792"/>
            <a:ext cx="7056784" cy="504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475656" y="2564904"/>
            <a:ext cx="7056784" cy="504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87624" y="2420888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1412776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ЛИНЕЙКА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6" name="Управляющая кнопка: настраиваемая 35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Инструмент для измерения отрезков?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75656" y="3573016"/>
            <a:ext cx="7056784" cy="504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259632" y="3429000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настраиваемая 38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60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Управляющая кнопка: настраиваемая 39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Сколько секунд в минуте?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75656" y="4581128"/>
            <a:ext cx="7056784" cy="504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259632" y="4437112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2" grpId="0" animBg="1"/>
      <p:bldP spid="31" grpId="0" animBg="1"/>
      <p:bldP spid="30" grpId="0" animBg="1"/>
      <p:bldP spid="16" grpId="0" animBg="1"/>
      <p:bldP spid="9" grpId="0" animBg="1"/>
      <p:bldP spid="8" grpId="0" animBg="1"/>
      <p:bldP spid="7" grpId="0" animBg="1"/>
      <p:bldP spid="6" grpId="0" animBg="1"/>
      <p:bldP spid="5" grpId="0" animBg="1"/>
      <p:bldP spid="15" grpId="0" animBg="1"/>
      <p:bldP spid="18" grpId="0" animBg="1"/>
      <p:bldP spid="19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/>
          <p:nvPr/>
        </p:nvGrpSpPr>
        <p:grpSpPr>
          <a:xfrm>
            <a:off x="107504" y="5301208"/>
            <a:ext cx="1919394" cy="1440160"/>
            <a:chOff x="107504" y="5301208"/>
            <a:chExt cx="1919394" cy="1440160"/>
          </a:xfrm>
        </p:grpSpPr>
        <p:sp>
          <p:nvSpPr>
            <p:cNvPr id="11" name="Овал 10"/>
            <p:cNvSpPr/>
            <p:nvPr/>
          </p:nvSpPr>
          <p:spPr>
            <a:xfrm rot="20161796">
              <a:off x="361667" y="5571688"/>
              <a:ext cx="311743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 rot="21130624">
              <a:off x="678491" y="5600857"/>
              <a:ext cx="212297" cy="608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530" name="Picture 2" descr="https://im0-tub-ru.yandex.net/i?id=5043de8cdf8c1f624700e4863f87ff91-l&amp;n=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7504" y="5301208"/>
              <a:ext cx="1919394" cy="1440160"/>
            </a:xfrm>
            <a:prstGeom prst="rect">
              <a:avLst/>
            </a:prstGeom>
            <a:noFill/>
          </p:spPr>
        </p:pic>
      </p:grpSp>
      <p:sp>
        <p:nvSpPr>
          <p:cNvPr id="10" name="Овал 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10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9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7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6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5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ЧАСТНОЕ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4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3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1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551723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0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Управляющая кнопка: настраиваемая 13">
            <a:hlinkClick r:id="rId4" action="ppaction://hlinksldjump" highlightClick="1"/>
          </p:cNvPr>
          <p:cNvSpPr/>
          <p:nvPr/>
        </p:nvSpPr>
        <p:spPr>
          <a:xfrm>
            <a:off x="107504" y="116632"/>
            <a:ext cx="864096" cy="1008112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1259632" y="404664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Как называют результат деления?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ШЕСТ + Ь = ШЕСТЬ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1259632" y="1412776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Как спортивный шест превратить в число?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УЗЕЛ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1259632" y="2420888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Единица скорости на море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75656" y="548680"/>
            <a:ext cx="70567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331640" y="404664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75656" y="1556792"/>
            <a:ext cx="70567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475656" y="2564904"/>
            <a:ext cx="70567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87624" y="2420888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1412776"/>
            <a:ext cx="7488832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ГРАММ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6" name="Управляющая кнопка: настраиваемая 35">
            <a:hlinkClick r:id="" action="ppaction://noaction" highlightClick="1"/>
          </p:cNvPr>
          <p:cNvSpPr/>
          <p:nvPr/>
        </p:nvSpPr>
        <p:spPr>
          <a:xfrm>
            <a:off x="1259632" y="3429000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Тысячная доля килограмма - …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75656" y="3573016"/>
            <a:ext cx="70567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259632" y="3429000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настраиваемая 38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100 (СТО)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Управляющая кнопка: настраиваемая 39">
            <a:hlinkClick r:id="" action="ppaction://noaction" highlightClick="1"/>
          </p:cNvPr>
          <p:cNvSpPr/>
          <p:nvPr/>
        </p:nvSpPr>
        <p:spPr>
          <a:xfrm>
            <a:off x="1259632" y="4437112"/>
            <a:ext cx="7488832" cy="816091"/>
          </a:xfrm>
          <a:prstGeom prst="actionButtonBlank">
            <a:avLst/>
          </a:prstGeom>
          <a:solidFill>
            <a:schemeClr val="bg1"/>
          </a:solidFill>
          <a:ln w="127000" cmpd="thickThin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каком числе столько же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букв,сколько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цифр?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75656" y="4581128"/>
            <a:ext cx="70567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259632" y="4437112"/>
            <a:ext cx="7560840" cy="8640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xit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2" grpId="0" animBg="1"/>
      <p:bldP spid="31" grpId="0" animBg="1"/>
      <p:bldP spid="30" grpId="0" animBg="1"/>
      <p:bldP spid="16" grpId="0" animBg="1"/>
      <p:bldP spid="9" grpId="0" animBg="1"/>
      <p:bldP spid="8" grpId="0" animBg="1"/>
      <p:bldP spid="7" grpId="0" animBg="1"/>
      <p:bldP spid="6" grpId="0" animBg="1"/>
      <p:bldP spid="5" grpId="0" animBg="1"/>
      <p:bldP spid="15" grpId="0" animBg="1"/>
      <p:bldP spid="18" grpId="0" animBg="1"/>
      <p:bldP spid="19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rId3" action="ppaction://hlinksldjump" highlightClick="1"/>
          </p:cNvPr>
          <p:cNvSpPr/>
          <p:nvPr/>
        </p:nvSpPr>
        <p:spPr>
          <a:xfrm>
            <a:off x="755576" y="2060848"/>
            <a:ext cx="4680520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Сосчитай-ка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Управляющая кнопка: настраиваемая 2">
            <a:hlinkClick r:id="rId4" action="ppaction://hlinksldjump" highlightClick="1"/>
          </p:cNvPr>
          <p:cNvSpPr/>
          <p:nvPr/>
        </p:nvSpPr>
        <p:spPr>
          <a:xfrm>
            <a:off x="1331640" y="764704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1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настраиваемая 3">
            <a:hlinkClick r:id="rId5" action="ppaction://hlinksldjump" highlightClick="1"/>
          </p:cNvPr>
          <p:cNvSpPr/>
          <p:nvPr/>
        </p:nvSpPr>
        <p:spPr>
          <a:xfrm>
            <a:off x="2267744" y="764704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Управляющая кнопка: настраиваемая 4">
            <a:hlinkClick r:id="rId6" action="ppaction://hlinksldjump" highlightClick="1"/>
          </p:cNvPr>
          <p:cNvSpPr/>
          <p:nvPr/>
        </p:nvSpPr>
        <p:spPr>
          <a:xfrm>
            <a:off x="3203848" y="764704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3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настраиваемая 5">
            <a:hlinkClick r:id="rId7" action="ppaction://hlinksldjump" highlightClick="1"/>
          </p:cNvPr>
          <p:cNvSpPr/>
          <p:nvPr/>
        </p:nvSpPr>
        <p:spPr>
          <a:xfrm>
            <a:off x="4139952" y="764704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31640" y="332656"/>
            <a:ext cx="7560840" cy="1368152"/>
          </a:xfrm>
          <a:prstGeom prst="rect">
            <a:avLst/>
          </a:prstGeom>
          <a:solidFill>
            <a:srgbClr val="50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Расставьте в примерах знаки и,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если нужно, скобки таким образом,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чтобы равенства были верны:</a:t>
            </a:r>
            <a:r>
              <a:rPr lang="ru-RU" sz="2800" dirty="0" smtClean="0"/>
              <a:t> </a:t>
            </a:r>
          </a:p>
        </p:txBody>
      </p:sp>
      <p:sp>
        <p:nvSpPr>
          <p:cNvPr id="25" name="Управляющая кнопка: настраиваемая 24">
            <a:hlinkClick r:id="rId3" action="ppaction://hlinksldjump" highlightClick="1"/>
          </p:cNvPr>
          <p:cNvSpPr/>
          <p:nvPr/>
        </p:nvSpPr>
        <p:spPr>
          <a:xfrm>
            <a:off x="395536" y="548680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3995936" y="206084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(1+2)·3+4-5-6=2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3995936" y="206084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2 3 4 5 6 = 2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4067944" y="213285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923928" y="2060848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(6·6-6):6=5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 6 6 6 = 5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4067944" y="429309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995936" y="4221088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3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31640" y="332656"/>
            <a:ext cx="7560840" cy="1368152"/>
          </a:xfrm>
          <a:prstGeom prst="rect">
            <a:avLst/>
          </a:prstGeom>
          <a:solidFill>
            <a:srgbClr val="50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Расставьте в примерах знаки и,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если нужно, скобки таким образом,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чтобы равенства были верны:</a:t>
            </a:r>
            <a:r>
              <a:rPr lang="ru-RU" sz="2800" dirty="0" smtClean="0"/>
              <a:t> </a:t>
            </a:r>
          </a:p>
        </p:txBody>
      </p:sp>
      <p:sp>
        <p:nvSpPr>
          <p:cNvPr id="25" name="Управляющая кнопка: настраиваемая 24">
            <a:hlinkClick r:id="rId3" action="ppaction://hlinksldjump" highlightClick="1"/>
          </p:cNvPr>
          <p:cNvSpPr/>
          <p:nvPr/>
        </p:nvSpPr>
        <p:spPr>
          <a:xfrm>
            <a:off x="395536" y="548680"/>
            <a:ext cx="792088" cy="1008112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3995936" y="206084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(1·2·3+4):5=2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3995936" y="206084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2 3 4 5 = 2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4067944" y="213285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995936" y="2060848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(6-6)·6+6=6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995936" y="4221088"/>
            <a:ext cx="4896544" cy="792088"/>
          </a:xfrm>
          <a:prstGeom prst="flowChartProcess">
            <a:avLst/>
          </a:prstGeom>
          <a:solidFill>
            <a:schemeClr val="bg1"/>
          </a:solidFill>
          <a:ln w="101600" cmpd="thickThin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6 6 6 6 = 6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4067944" y="4293096"/>
            <a:ext cx="4752528" cy="64807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995936" y="4221088"/>
            <a:ext cx="4896544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2.5E-6 0.14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33" grpId="0" animBg="1"/>
      <p:bldP spid="3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</TotalTime>
  <Words>933</Words>
  <Application>Microsoft Office PowerPoint</Application>
  <PresentationFormat>Экран (4:3)</PresentationFormat>
  <Paragraphs>181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KarMaN</dc:creator>
  <cp:lastModifiedBy>Школа-4</cp:lastModifiedBy>
  <cp:revision>201</cp:revision>
  <dcterms:created xsi:type="dcterms:W3CDTF">2019-03-09T02:18:55Z</dcterms:created>
  <dcterms:modified xsi:type="dcterms:W3CDTF">2020-03-30T12:31:21Z</dcterms:modified>
</cp:coreProperties>
</file>