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63" r:id="rId4"/>
    <p:sldId id="264" r:id="rId5"/>
    <p:sldId id="258" r:id="rId6"/>
    <p:sldId id="259" r:id="rId7"/>
    <p:sldId id="265" r:id="rId8"/>
    <p:sldId id="260" r:id="rId9"/>
    <p:sldId id="267" r:id="rId10"/>
    <p:sldId id="268" r:id="rId11"/>
    <p:sldId id="271" r:id="rId12"/>
    <p:sldId id="269" r:id="rId13"/>
    <p:sldId id="270" r:id="rId14"/>
    <p:sldId id="261" r:id="rId15"/>
    <p:sldId id="262" r:id="rId16"/>
    <p:sldId id="266" r:id="rId17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3" d="100"/>
          <a:sy n="113" d="100"/>
        </p:scale>
        <p:origin x="-138" y="16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15.03.2019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15.03.2019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2010" TargetMode="External"/><Relationship Id="rId13" Type="http://schemas.openxmlformats.org/officeDocument/2006/relationships/hyperlink" Target="http://bibliopskov.ru/html2/k_bodyk.html" TargetMode="External"/><Relationship Id="rId18" Type="http://schemas.openxmlformats.org/officeDocument/2006/relationships/hyperlink" Target="https://www.votpusk.ru/country/dostoprim_info.asp?ID=11382" TargetMode="External"/><Relationship Id="rId3" Type="http://schemas.openxmlformats.org/officeDocument/2006/relationships/hyperlink" Target="https://ru.wikipedia.org/wiki/%D0%94%D0%B5%D0%BD%D1%8C_%D0%9F%D0%BE%D0%B1%D0%B5%D0%B4%D1%8B" TargetMode="External"/><Relationship Id="rId21" Type="http://schemas.openxmlformats.org/officeDocument/2006/relationships/hyperlink" Target="http://www.pamyatniki-kharkov.com.ua/" TargetMode="External"/><Relationship Id="rId7" Type="http://schemas.openxmlformats.org/officeDocument/2006/relationships/hyperlink" Target="https://ru.wikipedia.org/wiki/%D0%9C%D0%BE%D1%81%D0%BA%D0%BE%D0%B2%D1%81%D0%BA%D0%B8%D0%B9_%D0%B3%D1%83%D0%BC%D0%B0%D0%BD%D0%B8%D1%82%D0%B0%D1%80%D0%BD%D1%8B%D0%B9_%D1%83%D0%BD%D0%B8%D0%B2%D0%B5%D1%80%D1%81%D0%B8%D1%82%D0%B5%D1%82" TargetMode="External"/><Relationship Id="rId12" Type="http://schemas.openxmlformats.org/officeDocument/2006/relationships/hyperlink" Target="https://www.votpusk.ru/country/dostoprim_info.asp?ID=10626" TargetMode="External"/><Relationship Id="rId17" Type="http://schemas.openxmlformats.org/officeDocument/2006/relationships/hyperlink" Target="http://tigrissoul.blogspot.com/2014/03/blog-post_8.html" TargetMode="External"/><Relationship Id="rId2" Type="http://schemas.openxmlformats.org/officeDocument/2006/relationships/hyperlink" Target="http://ec-dejavu.net/m-2/Monument.html" TargetMode="External"/><Relationship Id="rId16" Type="http://schemas.openxmlformats.org/officeDocument/2006/relationships/hyperlink" Target="https://um.mos.ru/monuments/pamyatnik_korovevu_i_begemotu/" TargetMode="External"/><Relationship Id="rId20" Type="http://schemas.openxmlformats.org/officeDocument/2006/relationships/hyperlink" Target="https://www.votpusk.ru/country/dostoprim_info.asp?ID=1724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C%D0%BE%D1%81%D0%BA%D0%B2%D0%B0" TargetMode="External"/><Relationship Id="rId11" Type="http://schemas.openxmlformats.org/officeDocument/2006/relationships/hyperlink" Target="https://ru.wikipedia.org/wiki/%D0%9F%D0%B0%D0%BC%D1%8F%D1%82%D0%BD%D0%B8%D0%BA" TargetMode="External"/><Relationship Id="rId5" Type="http://schemas.openxmlformats.org/officeDocument/2006/relationships/hyperlink" Target="http://www.mosgu.ru/nauchnaya/ifpi/CV/Ruchkin/" TargetMode="External"/><Relationship Id="rId15" Type="http://schemas.openxmlformats.org/officeDocument/2006/relationships/hyperlink" Target="https://24smi.org/person/4620-malchish-kibalchish.html" TargetMode="External"/><Relationship Id="rId23" Type="http://schemas.openxmlformats.org/officeDocument/2006/relationships/hyperlink" Target="https://parmaday.ru/starinnye-goroda/perm/pamjatnik-pushkinu" TargetMode="External"/><Relationship Id="rId10" Type="http://schemas.openxmlformats.org/officeDocument/2006/relationships/hyperlink" Target="https://slovar.cc/rus/ushakov/426456.html" TargetMode="External"/><Relationship Id="rId19" Type="http://schemas.openxmlformats.org/officeDocument/2006/relationships/hyperlink" Target="http://zhzh.info/news/2007-09-10-1676" TargetMode="External"/><Relationship Id="rId4" Type="http://schemas.openxmlformats.org/officeDocument/2006/relationships/hyperlink" Target="https://ru.wikipedia.org/wiki/%D0%92%D0%B5%D0%BB%D0%B8%D0%BA%D0%B0%D1%8F_%D0%9E%D1%82%D0%B5%D1%87%D0%B5%D1%81%D1%82%D0%B2%D0%B5%D0%BD%D0%BD%D0%B0%D1%8F_%D0%B2%D0%BE%D0%B9%D0%BD%D0%B0" TargetMode="External"/><Relationship Id="rId9" Type="http://schemas.openxmlformats.org/officeDocument/2006/relationships/hyperlink" Target="https://ru.wikipedia.org/wiki/%D0%A1%D0%BB%D1%83%D0%B6%D0%B5%D0%B1%D0%BD%D0%B0%D1%8F:%D0%98%D1%81%D1%82%D0%BE%D1%87%D0%BD%D0%B8%D0%BA%D0%B8_%D0%BA%D0%BD%D0%B8%D0%B3/9785980796129" TargetMode="External"/><Relationship Id="rId14" Type="http://schemas.openxmlformats.org/officeDocument/2006/relationships/hyperlink" Target="https://www.vipgeo.ru/countries/russia_showpl/dostoprimechatelnosti/pamyatnik_levshe_taganrog.html" TargetMode="External"/><Relationship Id="rId22" Type="http://schemas.openxmlformats.org/officeDocument/2006/relationships/hyperlink" Target="http://chuslib.ru/85-novosti/2013-g/292-04-11-2013-v-chusovom-otkryt-skver-geroev-detskikh-proizvedenij-viktora-astafeva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1300" dirty="0"/>
              <a:t> 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r>
              <a:rPr lang="ru-RU" sz="1300" dirty="0"/>
              <a:t>                           </a:t>
            </a: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/>
              <a:t> 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                                          </a:t>
            </a:r>
            <a:endParaRPr lang="ru-RU" sz="13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32656"/>
            <a:ext cx="9001000" cy="5688632"/>
          </a:xfrm>
        </p:spPr>
        <p:txBody>
          <a:bodyPr>
            <a:normAutofit fontScale="62500" lnSpcReduction="20000"/>
          </a:bodyPr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Министерство образования РФ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                   Муниципальное общеобразовательное учреждение 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                       «Средняя общеобразовательная школа №62</a:t>
            </a:r>
            <a:r>
              <a:rPr lang="ru-RU" dirty="0" smtClean="0">
                <a:solidFill>
                  <a:schemeClr val="tx1"/>
                </a:solidFill>
              </a:rPr>
              <a:t>»</a:t>
            </a:r>
          </a:p>
          <a:p>
            <a:pPr algn="ctr"/>
            <a:endParaRPr lang="ru-RU" sz="1300" dirty="0" smtClean="0"/>
          </a:p>
          <a:p>
            <a:pPr algn="ctr"/>
            <a:endParaRPr lang="ru-RU" sz="1300" dirty="0" smtClean="0"/>
          </a:p>
          <a:p>
            <a:pPr algn="ctr"/>
            <a:endParaRPr lang="ru-RU" sz="1300" dirty="0" smtClean="0"/>
          </a:p>
          <a:p>
            <a:pPr algn="ctr"/>
            <a:endParaRPr lang="ru-RU" sz="1300" dirty="0" smtClean="0"/>
          </a:p>
          <a:p>
            <a:pPr algn="ctr"/>
            <a:endParaRPr lang="ru-RU" sz="1300" dirty="0" smtClean="0"/>
          </a:p>
          <a:p>
            <a:pPr algn="ctr"/>
            <a:endParaRPr lang="ru-RU" sz="1300" dirty="0" smtClean="0"/>
          </a:p>
          <a:p>
            <a:pPr algn="ctr"/>
            <a:endParaRPr lang="ru-RU" sz="1300" dirty="0" smtClean="0"/>
          </a:p>
          <a:p>
            <a:pPr algn="ctr"/>
            <a:endParaRPr lang="ru-RU" sz="1300" dirty="0" smtClean="0"/>
          </a:p>
          <a:p>
            <a:pPr algn="ctr"/>
            <a:endParaRPr lang="ru-RU" sz="1300" dirty="0" smtClean="0">
              <a:solidFill>
                <a:schemeClr val="tx1"/>
              </a:solidFill>
            </a:endParaRPr>
          </a:p>
          <a:p>
            <a:pPr algn="ctr"/>
            <a:endParaRPr lang="ru-RU" sz="1300" dirty="0" smtClean="0"/>
          </a:p>
          <a:p>
            <a:pPr algn="ctr"/>
            <a:endParaRPr lang="ru-RU" sz="1300" dirty="0" smtClean="0">
              <a:solidFill>
                <a:schemeClr val="tx1"/>
              </a:solidFill>
            </a:endParaRPr>
          </a:p>
          <a:p>
            <a:endParaRPr lang="ru-RU" sz="1400" dirty="0" smtClean="0">
              <a:solidFill>
                <a:schemeClr val="tx1"/>
              </a:solidFill>
            </a:endParaRPr>
          </a:p>
          <a:p>
            <a:endParaRPr lang="ru-RU" sz="1400" dirty="0"/>
          </a:p>
          <a:p>
            <a:endParaRPr lang="ru-RU" sz="4100" dirty="0" smtClean="0">
              <a:solidFill>
                <a:schemeClr val="tx1"/>
              </a:solidFill>
            </a:endParaRPr>
          </a:p>
          <a:p>
            <a:r>
              <a:rPr lang="ru-RU" sz="4100" dirty="0" smtClean="0">
                <a:solidFill>
                  <a:schemeClr val="tx1"/>
                </a:solidFill>
              </a:rPr>
              <a:t>Информационно-познавательный </a:t>
            </a:r>
            <a:r>
              <a:rPr lang="ru-RU" sz="4100" dirty="0">
                <a:solidFill>
                  <a:schemeClr val="tx1"/>
                </a:solidFill>
              </a:rPr>
              <a:t>проект </a:t>
            </a:r>
            <a:r>
              <a:rPr lang="ru-RU" sz="4100" dirty="0" smtClean="0">
                <a:solidFill>
                  <a:schemeClr val="tx1"/>
                </a:solidFill>
              </a:rPr>
              <a:t> по </a:t>
            </a:r>
            <a:r>
              <a:rPr lang="ru-RU" sz="4100" dirty="0">
                <a:solidFill>
                  <a:schemeClr val="tx1"/>
                </a:solidFill>
              </a:rPr>
              <a:t>теме:</a:t>
            </a:r>
            <a:br>
              <a:rPr lang="ru-RU" sz="4100" dirty="0">
                <a:solidFill>
                  <a:schemeClr val="tx1"/>
                </a:solidFill>
              </a:rPr>
            </a:br>
            <a:r>
              <a:rPr lang="ru-RU" sz="4100" dirty="0">
                <a:solidFill>
                  <a:schemeClr val="tx1"/>
                </a:solidFill>
              </a:rPr>
              <a:t>                                   «Памятники литературным героям</a:t>
            </a:r>
            <a:r>
              <a:rPr lang="ru-RU" sz="4100" dirty="0" smtClean="0">
                <a:solidFill>
                  <a:schemeClr val="tx1"/>
                </a:solidFill>
              </a:rPr>
              <a:t>»</a:t>
            </a:r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r>
              <a:rPr lang="ru-RU" sz="1400" dirty="0" smtClean="0"/>
              <a:t> </a:t>
            </a:r>
          </a:p>
          <a:p>
            <a:endParaRPr lang="ru-RU" sz="1400" dirty="0"/>
          </a:p>
          <a:p>
            <a:pPr algn="r"/>
            <a:r>
              <a:rPr lang="ru-RU" sz="3200" dirty="0" smtClean="0"/>
              <a:t>Выполнил</a:t>
            </a:r>
            <a:r>
              <a:rPr lang="ru-RU" sz="3200" dirty="0"/>
              <a:t>: ученик 7 «А» класса</a:t>
            </a:r>
            <a:br>
              <a:rPr lang="ru-RU" sz="3200" dirty="0"/>
            </a:br>
            <a:r>
              <a:rPr lang="ru-RU" sz="3200" dirty="0"/>
              <a:t>                                                        </a:t>
            </a:r>
            <a:r>
              <a:rPr lang="ru-RU" sz="3200" dirty="0" err="1"/>
              <a:t>Ёлкин</a:t>
            </a:r>
            <a:r>
              <a:rPr lang="ru-RU" sz="3200" dirty="0"/>
              <a:t> Данил Сергеевич</a:t>
            </a:r>
            <a:br>
              <a:rPr lang="ru-RU" sz="3200" dirty="0"/>
            </a:br>
            <a:r>
              <a:rPr lang="ru-RU" sz="3200" dirty="0"/>
              <a:t>                            Наставник: учитель русского языка и литературы</a:t>
            </a:r>
            <a:br>
              <a:rPr lang="ru-RU" sz="3200" dirty="0"/>
            </a:br>
            <a:r>
              <a:rPr lang="ru-RU" sz="3200" dirty="0"/>
              <a:t>                                                     Шолохова Ольга Владимировна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37712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60648"/>
            <a:ext cx="5122912" cy="12527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Скульптура «Человек в футляре» в Таганроге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5" name="Рисунок 4" descr="человек в футляре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1484784"/>
            <a:ext cx="2257425" cy="1905000"/>
          </a:xfrm>
          <a:prstGeom prst="rect">
            <a:avLst/>
          </a:prstGeom>
        </p:spPr>
      </p:pic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5220072" y="260648"/>
            <a:ext cx="288032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Памятник двум капитанам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11960" y="4581128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В Пскове, в самом его центре, рядом с Областной библиотекой для детей и юношества стоит памятник литературным героям романа В. А. Каверина «Два капитана».</a:t>
            </a:r>
          </a:p>
        </p:txBody>
      </p:sp>
      <p:pic>
        <p:nvPicPr>
          <p:cNvPr id="10" name="Рисунок 9" descr="памятник 2 капитанам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36096" y="1052736"/>
            <a:ext cx="2381250" cy="317182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67544" y="3717032"/>
            <a:ext cx="32403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Скульптура изображает чеховского персонажа - учителя гимназии Беликова из рассказа "Человек в футляре".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Мальчиш</a:t>
            </a:r>
            <a:r>
              <a:rPr lang="ru-RU" dirty="0"/>
              <a:t> - </a:t>
            </a:r>
            <a:r>
              <a:rPr lang="ru-RU" dirty="0" err="1"/>
              <a:t>Кибальчиш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836712"/>
            <a:ext cx="3816424" cy="5472648"/>
          </a:xfrm>
        </p:spPr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pPr algn="just"/>
            <a:r>
              <a:rPr lang="ru-RU" dirty="0" smtClean="0"/>
              <a:t>Памятник </a:t>
            </a:r>
            <a:r>
              <a:rPr lang="ru-RU" dirty="0" err="1"/>
              <a:t>Мальчишу</a:t>
            </a:r>
            <a:r>
              <a:rPr lang="ru-RU" dirty="0"/>
              <a:t> – </a:t>
            </a:r>
            <a:r>
              <a:rPr lang="ru-RU" dirty="0" err="1"/>
              <a:t>Кибальчишу</a:t>
            </a:r>
            <a:r>
              <a:rPr lang="ru-RU" dirty="0"/>
              <a:t> (герою сказки Аркадия Гайдара «Сказка о Военной тайне, о </a:t>
            </a:r>
            <a:r>
              <a:rPr lang="ru-RU" dirty="0" err="1"/>
              <a:t>Мальчише</a:t>
            </a:r>
            <a:r>
              <a:rPr lang="ru-RU" dirty="0"/>
              <a:t> - </a:t>
            </a:r>
            <a:r>
              <a:rPr lang="ru-RU" dirty="0" err="1"/>
              <a:t>Кибальчише</a:t>
            </a:r>
            <a:r>
              <a:rPr lang="ru-RU" dirty="0"/>
              <a:t> и его твердом слове») </a:t>
            </a:r>
            <a:r>
              <a:rPr lang="ru-RU" dirty="0" smtClean="0"/>
              <a:t>открыт </a:t>
            </a:r>
            <a:r>
              <a:rPr lang="ru-RU" dirty="0"/>
              <a:t>у главного входа в Московский городской Дворец пионеров на Ленинских горах. 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5893" y="1556792"/>
            <a:ext cx="3011682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8036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 </a:t>
            </a:r>
            <a:r>
              <a:rPr lang="ru-RU" dirty="0" err="1" smtClean="0"/>
              <a:t>Чусовом</a:t>
            </a:r>
            <a:r>
              <a:rPr lang="ru-RU" dirty="0" smtClean="0"/>
              <a:t> открылся сквер литературных героев Виктора Астафьева.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астафьев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27784" y="2204864"/>
            <a:ext cx="5201355" cy="3456384"/>
          </a:xfrm>
        </p:spPr>
      </p:pic>
      <p:sp>
        <p:nvSpPr>
          <p:cNvPr id="5" name="TextBox 4"/>
          <p:cNvSpPr txBox="1"/>
          <p:nvPr/>
        </p:nvSpPr>
        <p:spPr>
          <a:xfrm>
            <a:off x="179512" y="5877272"/>
            <a:ext cx="8496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Мальчик и собака из произведений «</a:t>
            </a:r>
            <a:r>
              <a:rPr lang="ru-RU" dirty="0" err="1" smtClean="0"/>
              <a:t>Васюткино</a:t>
            </a:r>
            <a:r>
              <a:rPr lang="ru-RU" dirty="0" smtClean="0"/>
              <a:t> озеро» и «Ангел-хранитель».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Памятник Золотой рыбке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золотая рыбк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124744"/>
            <a:ext cx="3028950" cy="4572000"/>
          </a:xfrm>
        </p:spPr>
      </p:pic>
      <p:sp>
        <p:nvSpPr>
          <p:cNvPr id="5" name="TextBox 4"/>
          <p:cNvSpPr txBox="1"/>
          <p:nvPr/>
        </p:nvSpPr>
        <p:spPr>
          <a:xfrm>
            <a:off x="4499992" y="1412776"/>
            <a:ext cx="331236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/>
              <a:t>В Астрахани установлен памятник одному из самых известных в нашей стране сказочных персонажей - Золотой рыбке из сказки А.С.Пушкина.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075240" cy="4525963"/>
          </a:xfrm>
        </p:spPr>
        <p:txBody>
          <a:bodyPr>
            <a:normAutofit fontScale="77500" lnSpcReduction="20000"/>
          </a:bodyPr>
          <a:lstStyle/>
          <a:p>
            <a:r>
              <a:rPr lang="ru-RU" sz="1100" dirty="0" smtClean="0"/>
              <a:t> </a:t>
            </a:r>
            <a:endParaRPr lang="ru-RU" sz="4000" dirty="0" smtClean="0"/>
          </a:p>
          <a:p>
            <a:pPr algn="just"/>
            <a:r>
              <a:rPr lang="ru-RU" sz="4000" dirty="0" smtClean="0"/>
              <a:t>        Объектом изучения стали памятники героям книг. Подсчитать, сколько их всего установлено, невозможно. Не обо всех памятниках литературным персонажам удалось рассказать. А сколько ещё замечательных памятников существует, и нам о них практически ничего неизвестно. История каждого памятника уникальна и заслуживает того, чтобы продолжить исследование.  </a:t>
            </a:r>
          </a:p>
          <a:p>
            <a:endParaRPr lang="ru-RU" sz="1100" dirty="0"/>
          </a:p>
        </p:txBody>
      </p:sp>
    </p:spTree>
    <p:extLst>
      <p:ext uri="{BB962C8B-B14F-4D97-AF65-F5344CB8AC3E}">
        <p14:creationId xmlns:p14="http://schemas.microsoft.com/office/powerpoint/2010/main" val="369305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Список литературы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184616"/>
          </a:xfrm>
        </p:spPr>
        <p:txBody>
          <a:bodyPr>
            <a:normAutofit fontScale="25000" lnSpcReduction="20000"/>
          </a:bodyPr>
          <a:lstStyle/>
          <a:p>
            <a:pPr lvl="0"/>
            <a:r>
              <a:rPr lang="ru-RU" sz="5600" dirty="0" smtClean="0"/>
              <a:t>Толковый словарь Ушакова</a:t>
            </a:r>
          </a:p>
          <a:p>
            <a:pPr lvl="0"/>
            <a:r>
              <a:rPr lang="ru-RU" sz="5600" dirty="0" smtClean="0">
                <a:hlinkClick r:id="rId2"/>
              </a:rPr>
              <a:t>Любовь </a:t>
            </a:r>
            <a:r>
              <a:rPr lang="ru-RU" sz="5600" dirty="0" err="1" smtClean="0">
                <a:hlinkClick r:id="rId2"/>
              </a:rPr>
              <a:t>Гольбурт</a:t>
            </a:r>
            <a:r>
              <a:rPr lang="ru-RU" sz="5600" dirty="0" smtClean="0">
                <a:hlinkClick r:id="rId2"/>
              </a:rPr>
              <a:t>. О чём свидетельствуют памятники?</a:t>
            </a:r>
            <a:r>
              <a:rPr lang="ru-RU" sz="5600" dirty="0" smtClean="0"/>
              <a:t> // История и повествование: Сб. статей. — М.: НЛО, 2006, с. 51—68</a:t>
            </a:r>
          </a:p>
          <a:p>
            <a:pPr lvl="0"/>
            <a:r>
              <a:rPr lang="ru-RU" sz="5600" dirty="0" smtClean="0"/>
              <a:t>Памятники героям-комсомольцам: иллюстрированное справочное издание, посвященное 65-летию </a:t>
            </a:r>
            <a:r>
              <a:rPr lang="ru-RU" sz="5600" dirty="0" smtClean="0">
                <a:hlinkClick r:id="rId3" tooltip="День Победы"/>
              </a:rPr>
              <a:t>Победы</a:t>
            </a:r>
            <a:r>
              <a:rPr lang="ru-RU" sz="5600" dirty="0" smtClean="0"/>
              <a:t> в </a:t>
            </a:r>
            <a:r>
              <a:rPr lang="ru-RU" sz="5600" dirty="0" smtClean="0">
                <a:hlinkClick r:id="rId4" tooltip="Великая Отечественная война"/>
              </a:rPr>
              <a:t>Великой Отечественной войне</a:t>
            </a:r>
            <a:r>
              <a:rPr lang="ru-RU" sz="5600" dirty="0" smtClean="0"/>
              <a:t> / рук. авт. колл.: </a:t>
            </a:r>
            <a:r>
              <a:rPr lang="ru-RU" sz="5600" dirty="0" smtClean="0">
                <a:hlinkClick r:id="rId5"/>
              </a:rPr>
              <a:t>Б. А. Ручкин</a:t>
            </a:r>
            <a:r>
              <a:rPr lang="ru-RU" sz="5600" dirty="0" smtClean="0"/>
              <a:t>; сост. В. И. Десятерик, Б. А. Ручкин, В. Б. Арсентьев; отв. ред. В. И. Десятерик. — </a:t>
            </a:r>
            <a:r>
              <a:rPr lang="ru-RU" sz="5600" dirty="0" smtClean="0">
                <a:hlinkClick r:id="rId6" tooltip="Москва"/>
              </a:rPr>
              <a:t>М.</a:t>
            </a:r>
            <a:r>
              <a:rPr lang="ru-RU" sz="5600" dirty="0" smtClean="0"/>
              <a:t>: Изд-во </a:t>
            </a:r>
            <a:r>
              <a:rPr lang="ru-RU" sz="5600" dirty="0" err="1" smtClean="0">
                <a:hlinkClick r:id="rId7" tooltip="Московский гуманитарный университет"/>
              </a:rPr>
              <a:t>Моск</a:t>
            </a:r>
            <a:r>
              <a:rPr lang="ru-RU" sz="5600" dirty="0" smtClean="0">
                <a:hlinkClick r:id="rId7" tooltip="Московский гуманитарный университет"/>
              </a:rPr>
              <a:t>. </a:t>
            </a:r>
            <a:r>
              <a:rPr lang="ru-RU" sz="5600" dirty="0" err="1" smtClean="0">
                <a:hlinkClick r:id="rId7" tooltip="Московский гуманитарный университет"/>
              </a:rPr>
              <a:t>гуманит</a:t>
            </a:r>
            <a:r>
              <a:rPr lang="ru-RU" sz="5600" dirty="0" smtClean="0">
                <a:hlinkClick r:id="rId7" tooltip="Московский гуманитарный университет"/>
              </a:rPr>
              <a:t>. ун-та</a:t>
            </a:r>
            <a:r>
              <a:rPr lang="ru-RU" sz="5600" dirty="0" smtClean="0"/>
              <a:t>, </a:t>
            </a:r>
            <a:r>
              <a:rPr lang="ru-RU" sz="5600" dirty="0" smtClean="0">
                <a:hlinkClick r:id="rId8" tooltip="2010"/>
              </a:rPr>
              <a:t>2010</a:t>
            </a:r>
            <a:r>
              <a:rPr lang="ru-RU" sz="5600" dirty="0" smtClean="0"/>
              <a:t>. — 188 с. — 200 экз. — </a:t>
            </a:r>
            <a:r>
              <a:rPr lang="ru-RU" sz="5600" dirty="0" smtClean="0">
                <a:hlinkClick r:id="rId9"/>
              </a:rPr>
              <a:t>ISBN 978-5-98079-612-9</a:t>
            </a:r>
            <a:r>
              <a:rPr lang="ru-RU" sz="5600" dirty="0" smtClean="0"/>
              <a:t>.</a:t>
            </a:r>
          </a:p>
          <a:p>
            <a:r>
              <a:rPr lang="ru-RU" sz="5600" b="1" dirty="0" smtClean="0"/>
              <a:t>Интернет – ссылки:</a:t>
            </a:r>
            <a:endParaRPr lang="ru-RU" sz="5600" dirty="0" smtClean="0"/>
          </a:p>
          <a:p>
            <a:r>
              <a:rPr lang="ru-RU" sz="5600" dirty="0" smtClean="0"/>
              <a:t>[1] </a:t>
            </a:r>
            <a:r>
              <a:rPr lang="ru-RU" sz="5600" u="sng" dirty="0" smtClean="0">
                <a:hlinkClick r:id="rId10"/>
              </a:rPr>
              <a:t>https://slovar.cc/rus/ushakov/426456.html</a:t>
            </a:r>
            <a:endParaRPr lang="ru-RU" sz="5600" dirty="0" smtClean="0"/>
          </a:p>
          <a:p>
            <a:r>
              <a:rPr lang="ru-RU" sz="5600" dirty="0" smtClean="0"/>
              <a:t>[2]</a:t>
            </a:r>
            <a:r>
              <a:rPr lang="ru-RU" sz="5600" u="sng" dirty="0" smtClean="0">
                <a:hlinkClick r:id="rId11"/>
              </a:rPr>
              <a:t>https://ru.wikipedia.org/wiki/%D0%9F%D0%B0%D0%BC%D1%8F%D1%82%D0%BD%D0%B8%D0%BA</a:t>
            </a:r>
            <a:endParaRPr lang="ru-RU" sz="5600" dirty="0" smtClean="0"/>
          </a:p>
          <a:p>
            <a:r>
              <a:rPr lang="ru-RU" sz="5600" dirty="0" smtClean="0"/>
              <a:t>[3] </a:t>
            </a:r>
            <a:r>
              <a:rPr lang="ru-RU" sz="5600" u="sng" dirty="0" smtClean="0">
                <a:hlinkClick r:id="rId12"/>
              </a:rPr>
              <a:t>https://www.votpusk.ru/country/dostoprim_info.asp?ID=10626</a:t>
            </a:r>
            <a:endParaRPr lang="ru-RU" sz="5600" dirty="0" smtClean="0"/>
          </a:p>
          <a:p>
            <a:r>
              <a:rPr lang="ru-RU" sz="5600" dirty="0" smtClean="0"/>
              <a:t>[4] </a:t>
            </a:r>
            <a:r>
              <a:rPr lang="ru-RU" sz="5600" u="sng" dirty="0" smtClean="0">
                <a:hlinkClick r:id="rId13"/>
              </a:rPr>
              <a:t>http://bibliopskov.ru/html2/k_bodyk.html</a:t>
            </a:r>
            <a:endParaRPr lang="ru-RU" sz="5600" dirty="0" smtClean="0"/>
          </a:p>
          <a:p>
            <a:r>
              <a:rPr lang="ru-RU" sz="5600" dirty="0" smtClean="0"/>
              <a:t>[5]</a:t>
            </a:r>
            <a:r>
              <a:rPr lang="ru-RU" sz="5600" u="sng" dirty="0" smtClean="0">
                <a:hlinkClick r:id="rId14"/>
              </a:rPr>
              <a:t>https://www.vipgeo.ru/countries/russia_showpl/dostoprimechatelnosti/pamyatnik_levshe_taganrog.html</a:t>
            </a:r>
            <a:endParaRPr lang="ru-RU" sz="5600" dirty="0" smtClean="0"/>
          </a:p>
          <a:p>
            <a:r>
              <a:rPr lang="ru-RU" sz="5600" dirty="0" smtClean="0"/>
              <a:t>[6] </a:t>
            </a:r>
            <a:r>
              <a:rPr lang="ru-RU" sz="5600" u="sng" dirty="0" smtClean="0">
                <a:hlinkClick r:id="rId15"/>
              </a:rPr>
              <a:t>https://24smi.org/person/4620-malchish-kibalchish.html</a:t>
            </a:r>
            <a:endParaRPr lang="ru-RU" sz="5600" dirty="0" smtClean="0"/>
          </a:p>
          <a:p>
            <a:r>
              <a:rPr lang="ru-RU" sz="5600" dirty="0" smtClean="0"/>
              <a:t>[7] </a:t>
            </a:r>
            <a:r>
              <a:rPr lang="ru-RU" sz="5600" u="sng" dirty="0" smtClean="0">
                <a:hlinkClick r:id="rId16"/>
              </a:rPr>
              <a:t>https://um.mos.ru/monuments/pamyatnik_korovevu_i_begemotu/</a:t>
            </a:r>
            <a:endParaRPr lang="ru-RU" sz="5600" dirty="0" smtClean="0"/>
          </a:p>
          <a:p>
            <a:r>
              <a:rPr lang="ru-RU" sz="5600" dirty="0" smtClean="0"/>
              <a:t>[8] </a:t>
            </a:r>
            <a:r>
              <a:rPr lang="ru-RU" sz="5600" u="sng" dirty="0" smtClean="0">
                <a:hlinkClick r:id="rId17"/>
              </a:rPr>
              <a:t>http://tigrissoul.blogspot.com/2014/03/blog-post_8.html</a:t>
            </a:r>
            <a:endParaRPr lang="ru-RU" sz="5600" dirty="0" smtClean="0"/>
          </a:p>
          <a:p>
            <a:r>
              <a:rPr lang="ru-RU" sz="5600" dirty="0" smtClean="0"/>
              <a:t>[9] </a:t>
            </a:r>
            <a:r>
              <a:rPr lang="ru-RU" sz="5600" u="sng" dirty="0" smtClean="0">
                <a:hlinkClick r:id="rId18"/>
              </a:rPr>
              <a:t>https://www.votpusk.ru/country/dostoprim_info.asp?ID=11382</a:t>
            </a:r>
            <a:endParaRPr lang="ru-RU" sz="5600" dirty="0" smtClean="0"/>
          </a:p>
          <a:p>
            <a:r>
              <a:rPr lang="ru-RU" sz="5600" dirty="0" smtClean="0"/>
              <a:t>[10] </a:t>
            </a:r>
            <a:r>
              <a:rPr lang="ru-RU" sz="5600" u="sng" dirty="0" smtClean="0">
                <a:hlinkClick r:id="rId19"/>
              </a:rPr>
              <a:t>http://zhzh.info/news/2007-09-10-1676</a:t>
            </a:r>
            <a:endParaRPr lang="ru-RU" sz="5600" dirty="0" smtClean="0"/>
          </a:p>
          <a:p>
            <a:r>
              <a:rPr lang="ru-RU" sz="5600" dirty="0" smtClean="0"/>
              <a:t>[11] </a:t>
            </a:r>
            <a:r>
              <a:rPr lang="ru-RU" sz="5600" u="sng" dirty="0" smtClean="0">
                <a:hlinkClick r:id="rId20"/>
              </a:rPr>
              <a:t>https://www.votpusk.ru/country/dostoprim_info.asp?ID=17240</a:t>
            </a:r>
            <a:endParaRPr lang="ru-RU" sz="5600" dirty="0" smtClean="0"/>
          </a:p>
          <a:p>
            <a:r>
              <a:rPr lang="ru-RU" sz="5600" dirty="0" smtClean="0"/>
              <a:t>[12] </a:t>
            </a:r>
            <a:r>
              <a:rPr lang="ru-RU" sz="5600" u="sng" dirty="0" smtClean="0">
                <a:hlinkClick r:id="rId21"/>
              </a:rPr>
              <a:t>http://www.pamyatniki-kharkov.com.ua/</a:t>
            </a:r>
            <a:endParaRPr lang="ru-RU" sz="5600" dirty="0" smtClean="0"/>
          </a:p>
          <a:p>
            <a:r>
              <a:rPr lang="ru-RU" sz="5600" dirty="0" smtClean="0"/>
              <a:t>[13]</a:t>
            </a:r>
            <a:r>
              <a:rPr lang="ru-RU" sz="5600" u="sng" dirty="0" smtClean="0">
                <a:hlinkClick r:id="rId22"/>
              </a:rPr>
              <a:t>http://chuslib.ru/85-novosti/2013-g/292-04-11-2013-v-chusovom-otkryt-skver-geroev-detskikh-proizvedenij-viktora-astafeva</a:t>
            </a:r>
            <a:endParaRPr lang="ru-RU" sz="5600" dirty="0" smtClean="0"/>
          </a:p>
          <a:p>
            <a:r>
              <a:rPr lang="ru-RU" sz="5600" dirty="0" smtClean="0"/>
              <a:t>[14] </a:t>
            </a:r>
            <a:r>
              <a:rPr lang="ru-RU" sz="5600" u="sng" dirty="0" smtClean="0">
                <a:hlinkClick r:id="rId23"/>
              </a:rPr>
              <a:t>https://parmaday.ru/starinnye-goroda/perm/pamjatnik-pushkinu</a:t>
            </a:r>
            <a:endParaRPr lang="ru-RU" sz="5600" dirty="0" smtClean="0"/>
          </a:p>
          <a:p>
            <a:r>
              <a:rPr lang="ru-RU" sz="5600" dirty="0" smtClean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7073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1300" dirty="0"/>
              <a:t> 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r>
              <a:rPr lang="ru-RU" sz="1300" dirty="0"/>
              <a:t>                           </a:t>
            </a: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/>
              <a:t> 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                                          </a:t>
            </a:r>
            <a:endParaRPr lang="ru-RU" sz="13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32656"/>
            <a:ext cx="9001000" cy="5688632"/>
          </a:xfrm>
        </p:spPr>
        <p:txBody>
          <a:bodyPr>
            <a:normAutofit fontScale="62500" lnSpcReduction="20000"/>
          </a:bodyPr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Министерство образования РФ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                   Муниципальное общеобразовательное учреждение 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                       «Средняя общеобразовательная школа №62</a:t>
            </a:r>
            <a:r>
              <a:rPr lang="ru-RU" dirty="0" smtClean="0">
                <a:solidFill>
                  <a:schemeClr val="tx1"/>
                </a:solidFill>
              </a:rPr>
              <a:t>»</a:t>
            </a:r>
          </a:p>
          <a:p>
            <a:pPr algn="ctr"/>
            <a:endParaRPr lang="ru-RU" sz="1300" dirty="0" smtClean="0"/>
          </a:p>
          <a:p>
            <a:pPr algn="ctr"/>
            <a:endParaRPr lang="ru-RU" sz="1300" dirty="0" smtClean="0"/>
          </a:p>
          <a:p>
            <a:pPr algn="ctr"/>
            <a:endParaRPr lang="ru-RU" sz="1300" dirty="0" smtClean="0"/>
          </a:p>
          <a:p>
            <a:pPr algn="ctr"/>
            <a:endParaRPr lang="ru-RU" sz="1300" dirty="0" smtClean="0"/>
          </a:p>
          <a:p>
            <a:pPr algn="ctr"/>
            <a:endParaRPr lang="ru-RU" sz="1300" dirty="0" smtClean="0"/>
          </a:p>
          <a:p>
            <a:pPr algn="ctr"/>
            <a:endParaRPr lang="ru-RU" sz="1300" dirty="0" smtClean="0"/>
          </a:p>
          <a:p>
            <a:pPr algn="ctr"/>
            <a:endParaRPr lang="ru-RU" sz="1300" dirty="0" smtClean="0"/>
          </a:p>
          <a:p>
            <a:pPr algn="ctr"/>
            <a:endParaRPr lang="ru-RU" sz="1300" dirty="0" smtClean="0"/>
          </a:p>
          <a:p>
            <a:pPr algn="ctr"/>
            <a:endParaRPr lang="ru-RU" sz="1300" dirty="0" smtClean="0">
              <a:solidFill>
                <a:schemeClr val="tx1"/>
              </a:solidFill>
            </a:endParaRPr>
          </a:p>
          <a:p>
            <a:pPr algn="ctr"/>
            <a:endParaRPr lang="ru-RU" sz="1300" dirty="0" smtClean="0"/>
          </a:p>
          <a:p>
            <a:pPr algn="ctr"/>
            <a:endParaRPr lang="ru-RU" sz="1300" dirty="0" smtClean="0">
              <a:solidFill>
                <a:schemeClr val="tx1"/>
              </a:solidFill>
            </a:endParaRPr>
          </a:p>
          <a:p>
            <a:endParaRPr lang="ru-RU" sz="1400" dirty="0" smtClean="0">
              <a:solidFill>
                <a:schemeClr val="tx1"/>
              </a:solidFill>
            </a:endParaRPr>
          </a:p>
          <a:p>
            <a:endParaRPr lang="ru-RU" sz="1400" dirty="0"/>
          </a:p>
          <a:p>
            <a:endParaRPr lang="ru-RU" sz="4100" dirty="0" smtClean="0">
              <a:solidFill>
                <a:schemeClr val="tx1"/>
              </a:solidFill>
            </a:endParaRPr>
          </a:p>
          <a:p>
            <a:r>
              <a:rPr lang="ru-RU" sz="4100" dirty="0" smtClean="0">
                <a:solidFill>
                  <a:schemeClr val="tx1"/>
                </a:solidFill>
              </a:rPr>
              <a:t>Информационно-познавательный </a:t>
            </a:r>
            <a:r>
              <a:rPr lang="ru-RU" sz="4100" dirty="0">
                <a:solidFill>
                  <a:schemeClr val="tx1"/>
                </a:solidFill>
              </a:rPr>
              <a:t>проект </a:t>
            </a:r>
            <a:r>
              <a:rPr lang="ru-RU" sz="4100" dirty="0" smtClean="0">
                <a:solidFill>
                  <a:schemeClr val="tx1"/>
                </a:solidFill>
              </a:rPr>
              <a:t> по </a:t>
            </a:r>
            <a:r>
              <a:rPr lang="ru-RU" sz="4100" dirty="0">
                <a:solidFill>
                  <a:schemeClr val="tx1"/>
                </a:solidFill>
              </a:rPr>
              <a:t>теме:</a:t>
            </a:r>
            <a:br>
              <a:rPr lang="ru-RU" sz="4100" dirty="0">
                <a:solidFill>
                  <a:schemeClr val="tx1"/>
                </a:solidFill>
              </a:rPr>
            </a:br>
            <a:r>
              <a:rPr lang="ru-RU" sz="4100" dirty="0">
                <a:solidFill>
                  <a:schemeClr val="tx1"/>
                </a:solidFill>
              </a:rPr>
              <a:t>                                   «Памятники литературным героям</a:t>
            </a:r>
            <a:r>
              <a:rPr lang="ru-RU" sz="4100" dirty="0" smtClean="0">
                <a:solidFill>
                  <a:schemeClr val="tx1"/>
                </a:solidFill>
              </a:rPr>
              <a:t>»</a:t>
            </a:r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r>
              <a:rPr lang="ru-RU" sz="1400" dirty="0" smtClean="0"/>
              <a:t> </a:t>
            </a:r>
          </a:p>
          <a:p>
            <a:endParaRPr lang="ru-RU" sz="1400" dirty="0"/>
          </a:p>
          <a:p>
            <a:pPr algn="r"/>
            <a:r>
              <a:rPr lang="ru-RU" sz="3200" dirty="0" smtClean="0"/>
              <a:t>Выполнил</a:t>
            </a:r>
            <a:r>
              <a:rPr lang="ru-RU" sz="3200" dirty="0"/>
              <a:t>: ученик 7 «А» класса</a:t>
            </a:r>
            <a:br>
              <a:rPr lang="ru-RU" sz="3200" dirty="0"/>
            </a:br>
            <a:r>
              <a:rPr lang="ru-RU" sz="3200" dirty="0"/>
              <a:t>                                                        </a:t>
            </a:r>
            <a:r>
              <a:rPr lang="ru-RU" sz="3200" dirty="0" err="1"/>
              <a:t>Ёлкин</a:t>
            </a:r>
            <a:r>
              <a:rPr lang="ru-RU" sz="3200" dirty="0"/>
              <a:t> Данил Сергеевич</a:t>
            </a:r>
            <a:br>
              <a:rPr lang="ru-RU" sz="3200" dirty="0"/>
            </a:br>
            <a:r>
              <a:rPr lang="ru-RU" sz="3200" dirty="0"/>
              <a:t>                            Наставник: учитель русского языка и литературы</a:t>
            </a:r>
            <a:br>
              <a:rPr lang="ru-RU" sz="3200" dirty="0"/>
            </a:br>
            <a:r>
              <a:rPr lang="ru-RU" sz="3200" dirty="0"/>
              <a:t>                                                     Шолохова Ольга Владимировна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3771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467544" y="1196752"/>
            <a:ext cx="8219256" cy="5112608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/>
              <a:t>Открытие памятника литературному персонажу – знаменательное событие, так как люди отдают дань уважения своим любимым героям. Для литературных героев поистине не существует границ ни во времени, ни в пространстве. Читать и помнить литературных героев, учиться жизни, мудрости. Это очень ценно для воспитания подрастающего поколения.</a:t>
            </a:r>
          </a:p>
          <a:p>
            <a:pPr algn="just"/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Проблема: </a:t>
            </a:r>
            <a:r>
              <a:rPr lang="ru-RU" dirty="0" smtClean="0"/>
              <a:t>современные школьники практически не читают книги и поэтому не знают, что существуют памятники литературным героям.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32612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Цель проекта: </a:t>
            </a:r>
            <a:r>
              <a:rPr lang="ru-RU" dirty="0" smtClean="0"/>
              <a:t>создать и выпустить книгу, посвященную памятникам литературных героев.</a:t>
            </a:r>
          </a:p>
          <a:p>
            <a:pPr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Задачи проекта:</a:t>
            </a:r>
          </a:p>
          <a:p>
            <a:r>
              <a:rPr lang="ru-RU" dirty="0" smtClean="0"/>
              <a:t>1. Собрать информацию по данной теме</a:t>
            </a:r>
          </a:p>
          <a:p>
            <a:r>
              <a:rPr lang="ru-RU" dirty="0" smtClean="0"/>
              <a:t>2. Изучить памятники литературным героям России: какому литературному герою, где, за что поставлен памятник, в чём его необычность</a:t>
            </a:r>
          </a:p>
          <a:p>
            <a:r>
              <a:rPr lang="ru-RU" dirty="0" smtClean="0"/>
              <a:t>3. Систематизировать созданный материал</a:t>
            </a:r>
          </a:p>
          <a:p>
            <a:r>
              <a:rPr lang="ru-RU" dirty="0" smtClean="0"/>
              <a:t>4. Создать брошюру «Памятники литературным героям»</a:t>
            </a:r>
          </a:p>
          <a:p>
            <a:pPr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Продукт: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брошюра «Памятники литературным героям»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Обоснование необходимости проекта.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/>
              <a:t>Ознакомить учащихся с памятниками литературным героям и тем самым заинтересовать чтением книг.</a:t>
            </a:r>
          </a:p>
          <a:p>
            <a:pPr algn="just"/>
            <a:r>
              <a:rPr lang="ru-RU" dirty="0" smtClean="0"/>
              <a:t>Помощь учителю литературы в проведении уроков.</a:t>
            </a:r>
          </a:p>
          <a:p>
            <a:pPr algn="just"/>
            <a:r>
              <a:rPr lang="ru-RU" dirty="0" smtClean="0"/>
              <a:t>Дополнительный материал для проведения уроков литературы.</a:t>
            </a:r>
          </a:p>
          <a:p>
            <a:pPr algn="just"/>
            <a:r>
              <a:rPr lang="ru-RU" dirty="0" smtClean="0"/>
              <a:t>Данная работа поможет мне для участия в интеллектуальных играх и олимпиадах.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работы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/>
              <a:t>Вводный этап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сбор информации по теме: «Памятники литературным героям русских писателей»</a:t>
            </a:r>
          </a:p>
          <a:p>
            <a:r>
              <a:rPr lang="ru-RU" b="1" dirty="0" err="1" smtClean="0"/>
              <a:t>Поисково</a:t>
            </a:r>
            <a:r>
              <a:rPr lang="ru-RU" b="1" dirty="0" smtClean="0"/>
              <a:t> – обобщающий этап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- систематизировать собранный материал;</a:t>
            </a:r>
          </a:p>
          <a:p>
            <a:pPr>
              <a:buNone/>
            </a:pPr>
            <a:r>
              <a:rPr lang="ru-RU" dirty="0" smtClean="0"/>
              <a:t>- создать дизайн книги.</a:t>
            </a:r>
          </a:p>
          <a:p>
            <a:r>
              <a:rPr lang="ru-RU" b="1" dirty="0" smtClean="0"/>
              <a:t>Заключительный этап: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- защитить проект на школьном конкурсе</a:t>
            </a:r>
          </a:p>
          <a:p>
            <a:pPr>
              <a:buNone/>
            </a:pPr>
            <a:r>
              <a:rPr lang="ru-RU" b="1" dirty="0" smtClean="0"/>
              <a:t>Ожидаемые результаты</a:t>
            </a:r>
            <a:r>
              <a:rPr lang="ru-RU" dirty="0" smtClean="0"/>
              <a:t>: интересная и полезная книга о памятниках литературным героям.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67388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Памятник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12608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ru-RU" sz="3800" dirty="0" smtClean="0">
                <a:solidFill>
                  <a:schemeClr val="bg1"/>
                </a:solidFill>
              </a:rPr>
              <a:t>       </a:t>
            </a:r>
          </a:p>
          <a:p>
            <a:pPr algn="just">
              <a:buNone/>
            </a:pPr>
            <a:endParaRPr lang="ru-RU" sz="3800" dirty="0" smtClean="0">
              <a:solidFill>
                <a:schemeClr val="bg1"/>
              </a:solidFill>
            </a:endParaRPr>
          </a:p>
          <a:p>
            <a:pPr algn="just">
              <a:buNone/>
            </a:pPr>
            <a:endParaRPr lang="ru-RU" sz="3800" dirty="0" smtClean="0">
              <a:solidFill>
                <a:schemeClr val="bg1"/>
              </a:solidFill>
            </a:endParaRPr>
          </a:p>
          <a:p>
            <a:pPr algn="just">
              <a:buNone/>
            </a:pPr>
            <a:r>
              <a:rPr lang="ru-RU" sz="3800" dirty="0" smtClean="0">
                <a:solidFill>
                  <a:schemeClr val="bg1"/>
                </a:solidFill>
              </a:rPr>
              <a:t>               ПАМЯТНИК - архитектурное </a:t>
            </a:r>
            <a:r>
              <a:rPr lang="ru-RU" sz="3800" dirty="0">
                <a:solidFill>
                  <a:schemeClr val="bg1"/>
                </a:solidFill>
              </a:rPr>
              <a:t>или скульптурное сооружение </a:t>
            </a:r>
            <a:r>
              <a:rPr lang="ru-RU" sz="3800" dirty="0" smtClean="0">
                <a:solidFill>
                  <a:schemeClr val="bg1"/>
                </a:solidFill>
              </a:rPr>
              <a:t>в память </a:t>
            </a:r>
            <a:r>
              <a:rPr lang="ru-RU" sz="3800" dirty="0">
                <a:solidFill>
                  <a:schemeClr val="bg1"/>
                </a:solidFill>
              </a:rPr>
              <a:t>или в честь какого-нибудь лица или </a:t>
            </a:r>
            <a:r>
              <a:rPr lang="ru-RU" sz="3800" dirty="0" smtClean="0">
                <a:solidFill>
                  <a:schemeClr val="bg1"/>
                </a:solidFill>
              </a:rPr>
              <a:t>события. </a:t>
            </a:r>
            <a:r>
              <a:rPr lang="ru-RU" sz="3800" dirty="0" smtClean="0"/>
              <a:t>                 </a:t>
            </a:r>
          </a:p>
          <a:p>
            <a:pPr lvl="0" algn="just">
              <a:buNone/>
            </a:pPr>
            <a:r>
              <a:rPr lang="ru-RU" sz="3800" dirty="0" smtClean="0">
                <a:solidFill>
                  <a:schemeClr val="bg1"/>
                </a:solidFill>
              </a:rPr>
              <a:t>             В конце XX — начале XXI века распространение получили небольшие,«камерные» памятники-статуи. Часто они выполнены в натуральную величину и установлены не на постаменте, а прямо на уровне улицы.  Вот о таких памятниках я и рассказал в своем проекте.</a:t>
            </a:r>
          </a:p>
          <a:p>
            <a:endParaRPr lang="ru-RU" dirty="0"/>
          </a:p>
        </p:txBody>
      </p:sp>
      <p:pic>
        <p:nvPicPr>
          <p:cNvPr id="4" name="Рисунок 3" descr="47b7ae0fee74aa3e935ecafd69b089d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620688"/>
            <a:ext cx="2483768" cy="1613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440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Поисково</a:t>
            </a:r>
            <a:r>
              <a:rPr lang="ru-RU" dirty="0" smtClean="0"/>
              <a:t> – обобщающий этап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/>
              <a:t>            На площадях и улицах, в парках и скверах многих городов мира стоят памятники выдающимся героям литературы. Эти герои известны благодаря своей находчивости или смелости, оптимизму или необычным поступкам, чувству юмора или глупости. У каждого памятника, как и у каждого человека, своя судьба.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Памятники литературным героям русских писателей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0" y="4005064"/>
            <a:ext cx="2699792" cy="2016224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34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       Памятник </a:t>
            </a:r>
            <a:r>
              <a:rPr lang="ru-RU" sz="3400" dirty="0" smtClean="0">
                <a:ea typeface="SimSun" pitchFamily="2" charset="-122"/>
                <a:cs typeface="Times New Roman" pitchFamily="18" charset="0"/>
              </a:rPr>
              <a:t>преданной собаке —герою повести Г. </a:t>
            </a:r>
            <a:r>
              <a:rPr lang="ru-RU" sz="3400" dirty="0" err="1" smtClean="0">
                <a:ea typeface="SimSun" pitchFamily="2" charset="-122"/>
                <a:cs typeface="Times New Roman" pitchFamily="18" charset="0"/>
              </a:rPr>
              <a:t>Троепольского</a:t>
            </a:r>
            <a:r>
              <a:rPr lang="ru-RU" sz="3400" dirty="0" smtClean="0">
                <a:ea typeface="SimSun" pitchFamily="2" charset="-122"/>
                <a:cs typeface="Times New Roman" pitchFamily="18" charset="0"/>
              </a:rPr>
              <a:t> «Белый </a:t>
            </a:r>
            <a:r>
              <a:rPr lang="ru-RU" sz="3400" dirty="0" err="1" smtClean="0">
                <a:ea typeface="SimSun" pitchFamily="2" charset="-122"/>
                <a:cs typeface="Times New Roman" pitchFamily="18" charset="0"/>
              </a:rPr>
              <a:t>Бим</a:t>
            </a:r>
            <a:r>
              <a:rPr lang="ru-RU" sz="3400" dirty="0" smtClean="0">
                <a:ea typeface="SimSun" pitchFamily="2" charset="-122"/>
                <a:cs typeface="Times New Roman" pitchFamily="18" charset="0"/>
              </a:rPr>
              <a:t> Черное Ухо»</a:t>
            </a:r>
            <a:r>
              <a:rPr lang="ru-RU" sz="3400" dirty="0" smtClean="0">
                <a:cs typeface="Arial" pitchFamily="34" charset="0"/>
              </a:rPr>
              <a:t>, расположен в городе Воронеже</a:t>
            </a:r>
          </a:p>
          <a:p>
            <a:pPr lvl="0"/>
            <a:endParaRPr lang="ru-RU" dirty="0"/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556792"/>
            <a:ext cx="1923810" cy="25619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038" y="1484784"/>
            <a:ext cx="1781175" cy="242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3275856" y="4293096"/>
            <a:ext cx="24482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Памятник Левше (из знаменитого "Сказа о тульском косом левше и о стальной блохе" Николая Лескова), сумевшему подковать блоху, торжественно открыли в Туле. 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6156176" y="4149080"/>
            <a:ext cx="23762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Памятник знаменитой собаке </a:t>
            </a:r>
            <a:r>
              <a:rPr lang="ru-RU" dirty="0" err="1" smtClean="0"/>
              <a:t>Му-му</a:t>
            </a:r>
            <a:r>
              <a:rPr lang="ru-RU" dirty="0" smtClean="0"/>
              <a:t> расположен на площади Тургенева в Туле у центрального входа в клуб-кафе с одноименным названием </a:t>
            </a:r>
            <a:r>
              <a:rPr lang="ru-RU" dirty="0" err="1" smtClean="0"/>
              <a:t>Му-му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8434" name="Picture 2" descr="Памятник Му-му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1556792"/>
            <a:ext cx="1666875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13646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-180528" y="2900644"/>
            <a:ext cx="3384376" cy="340867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           </a:t>
            </a:r>
            <a:endParaRPr lang="ru-RU" dirty="0"/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3383360" y="260648"/>
            <a:ext cx="5760640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Скульптура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Коровьеву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и коту Бегемоту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Рисунок 9" descr="кот бегемот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3968" y="599202"/>
            <a:ext cx="2926080" cy="2194560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3980243" y="2900561"/>
            <a:ext cx="46805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Знаменитая парочка из романа Михаила Булгакова "Мастер и Маргарита" живет на большой скамейке в тени деревьев одного из дворов города Москвы.</a:t>
            </a:r>
            <a:endParaRPr lang="ru-RU" dirty="0"/>
          </a:p>
        </p:txBody>
      </p:sp>
      <p:pic>
        <p:nvPicPr>
          <p:cNvPr id="4099" name="Picture 3" descr="Лариосик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1" y="4420167"/>
            <a:ext cx="2047875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2048768" y="4065067"/>
            <a:ext cx="709228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Вечный студент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Лариосик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из «Белой гвардии»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Михаила Булгакова.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588224" y="5085184"/>
            <a:ext cx="25557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Установлен в центре Житомира возле кинотеатра «Украина»</a:t>
            </a:r>
            <a:endParaRPr lang="ru-RU" dirty="0"/>
          </a:p>
        </p:txBody>
      </p:sp>
      <p:pic>
        <p:nvPicPr>
          <p:cNvPr id="17" name="Рисунок 16" descr="харьков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15616" y="671404"/>
            <a:ext cx="1800200" cy="2229240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>
            <a:off x="467544" y="332656"/>
            <a:ext cx="25723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Памятник  в Харькове</a:t>
            </a:r>
            <a:endParaRPr lang="ru-RU" sz="16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79512" y="2996952"/>
            <a:ext cx="338437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Памятники профессору Преображенскому и Полиграфу </a:t>
            </a:r>
            <a:r>
              <a:rPr lang="ru-RU" dirty="0" err="1" smtClean="0"/>
              <a:t>Шарикову</a:t>
            </a:r>
            <a:r>
              <a:rPr lang="ru-RU" dirty="0" smtClean="0"/>
              <a:t> были установлены в Харькове в 2009 году возле входа в ресторан "</a:t>
            </a:r>
            <a:r>
              <a:rPr lang="ru-RU" dirty="0" err="1" smtClean="0"/>
              <a:t>Шарикоff</a:t>
            </a:r>
            <a:r>
              <a:rPr lang="ru-RU" dirty="0" smtClean="0"/>
              <a:t>" и посвящены героям повести Михаила Афанасьевича Булгакова "Собачье сердце".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206</TotalTime>
  <Words>666</Words>
  <Application>Microsoft Office PowerPoint</Application>
  <PresentationFormat>Экран (4:3)</PresentationFormat>
  <Paragraphs>130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Апекс</vt:lpstr>
      <vt:lpstr>                                                                                                </vt:lpstr>
      <vt:lpstr>Актуальность</vt:lpstr>
      <vt:lpstr>Презентация PowerPoint</vt:lpstr>
      <vt:lpstr>Обоснование необходимости проекта.  </vt:lpstr>
      <vt:lpstr>План работы</vt:lpstr>
      <vt:lpstr>Памятник</vt:lpstr>
      <vt:lpstr>Поисково – обобщающий этап </vt:lpstr>
      <vt:lpstr>Памятники литературным героям русских писателей</vt:lpstr>
      <vt:lpstr>Презентация PowerPoint</vt:lpstr>
      <vt:lpstr>Презентация PowerPoint</vt:lpstr>
      <vt:lpstr>Мальчиш - Кибальчиш</vt:lpstr>
      <vt:lpstr>  В Чусовом открылся сквер литературных героев Виктора Астафьева. </vt:lpstr>
      <vt:lpstr>Памятник Золотой рыбке </vt:lpstr>
      <vt:lpstr>Заключение</vt:lpstr>
      <vt:lpstr>Список литературы</vt:lpstr>
      <vt:lpstr>                                                                                            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                                                                                              </dc:title>
  <dc:creator>Учитель</dc:creator>
  <cp:lastModifiedBy>Пользователь</cp:lastModifiedBy>
  <cp:revision>25</cp:revision>
  <cp:lastPrinted>2019-03-06T12:44:55Z</cp:lastPrinted>
  <dcterms:created xsi:type="dcterms:W3CDTF">2019-03-05T04:22:43Z</dcterms:created>
  <dcterms:modified xsi:type="dcterms:W3CDTF">2019-03-15T04:07:20Z</dcterms:modified>
</cp:coreProperties>
</file>