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3" r:id="rId6"/>
    <p:sldId id="263" r:id="rId7"/>
    <p:sldId id="262" r:id="rId8"/>
    <p:sldId id="272" r:id="rId9"/>
    <p:sldId id="266" r:id="rId10"/>
    <p:sldId id="260" r:id="rId11"/>
    <p:sldId id="264" r:id="rId12"/>
    <p:sldId id="268" r:id="rId13"/>
    <p:sldId id="269" r:id="rId14"/>
    <p:sldId id="26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59BE38-46C8-4BB4-BF36-A5D362D7087E}" type="datetimeFigureOut">
              <a:rPr lang="ru-RU" smtClean="0"/>
              <a:pPr/>
              <a:t>10/03/19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99F7C5-00FE-425A-BDC9-47DC4FA4C2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materials/177835/romanticheskaya-perepiska-pushkina" TargetMode="External"/><Relationship Id="rId2" Type="http://schemas.openxmlformats.org/officeDocument/2006/relationships/hyperlink" Target="http://www.aif.ru/dontknows/file/1036156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nsportal.ru/shkola/russkiy-yazyk/library/2013/10/06/yazyk-sms-soobshcheniy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29600" cy="2376264"/>
          </a:xfrm>
          <a:noFill/>
        </p:spPr>
        <p:txBody>
          <a:bodyPr>
            <a:normAutofit fontScale="90000"/>
          </a:bodyPr>
          <a:lstStyle/>
          <a:p>
            <a:r>
              <a:rPr lang="ru-RU" sz="1600" dirty="0">
                <a:effectLst/>
              </a:rPr>
              <a:t> </a:t>
            </a:r>
            <a:br>
              <a:rPr lang="ru-RU" sz="1600" dirty="0">
                <a:effectLst/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  <a:t>Исследовательский проект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  <a:t>по теме: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«Особенности 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  <a:t>современного языка смс-сообщений»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700" dirty="0">
                <a:solidFill>
                  <a:schemeClr val="accent6">
                    <a:lumMod val="75000"/>
                  </a:schemeClr>
                </a:solidFill>
                <a:effectLst/>
              </a:rPr>
              <a:t> </a:t>
            </a:r>
            <a:br>
              <a:rPr lang="ru-RU" sz="2700" dirty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1600" dirty="0">
                <a:effectLst/>
              </a:rPr>
              <a:t> </a:t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1872208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Выполнила : ученица 7 «А» класса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Сивоконь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Анастасия Эдуардовна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Наставник: учитель русского языка и литературы  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Шолохова Ольга Владимировна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90145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10091354"/>
              </p:ext>
            </p:extLst>
          </p:nvPr>
        </p:nvGraphicFramePr>
        <p:xfrm>
          <a:off x="1043608" y="836712"/>
          <a:ext cx="6852041" cy="53412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0965"/>
                <a:gridCol w="1163865"/>
                <a:gridCol w="1429586"/>
                <a:gridCol w="1142527"/>
                <a:gridCol w="982549"/>
                <a:gridCol w="982549"/>
              </a:tblGrid>
              <a:tr h="22322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Возраст</a:t>
                      </a:r>
                      <a:r>
                        <a:rPr lang="ru-RU" sz="12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:</a:t>
                      </a:r>
                      <a:endParaRPr lang="ru-RU" sz="12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Пользуются СМС-сообщениями</a:t>
                      </a:r>
                      <a:endParaRPr lang="ru-RU" sz="18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Чаще пишут в СМС-сообщениях</a:t>
                      </a:r>
                      <a:endParaRPr lang="ru-RU" sz="14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Сокращают слова</a:t>
                      </a:r>
                      <a:endParaRPr lang="ru-RU" sz="14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Считают что в СМС-сокращениях больше плюсов  +</a:t>
                      </a:r>
                      <a:endParaRPr lang="ru-RU" sz="14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Считают что в СМС-сокращениях больше минусов -</a:t>
                      </a:r>
                      <a:endParaRPr lang="ru-RU" sz="14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Подросток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12-15 лет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Да: 17/25</a:t>
                      </a:r>
                      <a:endParaRPr lang="ru-RU" sz="18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Вопрос: 10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Да: 9/25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6 человек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7 человек</a:t>
                      </a:r>
                      <a:endParaRPr lang="ru-RU" sz="160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Студент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16-25 лет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Иногда: 6/25</a:t>
                      </a:r>
                      <a:endParaRPr lang="ru-RU" sz="18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Просьба: 5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Иногда: 11/25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7 человек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1 человек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Работник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30-55 лет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Нет: 2/25</a:t>
                      </a:r>
                      <a:endParaRPr lang="ru-RU" sz="18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Поздравление: 7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Нет: 5/25</a:t>
                      </a:r>
                      <a:endParaRPr lang="ru-RU" sz="160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4 человек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3 человека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  <a:tr h="65273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Свой ответ: 9</a:t>
                      </a:r>
                      <a:endParaRPr lang="ru-RU" sz="16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1529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30562323"/>
              </p:ext>
            </p:extLst>
          </p:nvPr>
        </p:nvGraphicFramePr>
        <p:xfrm>
          <a:off x="467545" y="476672"/>
          <a:ext cx="8352927" cy="5577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951719"/>
                <a:gridCol w="4401208"/>
              </a:tblGrid>
              <a:tr h="606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Плюсы языка СМС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Минусы языка СМС</a:t>
                      </a:r>
                      <a:endParaRPr lang="ru-RU" sz="20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231902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Быстрая передача информации.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Могут не узнать отправителя.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Можно написать в любом месте.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Не нужно разговаривать вживую.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Имеется связь с близкими.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Можно спросить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дз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Можно общаться с людьми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на расстоянии</a:t>
                      </a:r>
                    </a:p>
                    <a:p>
                      <a:pPr marL="342900" indent="-342900" algn="just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Можно редактировать не отправленное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смс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сообщение;</a:t>
                      </a:r>
                    </a:p>
                    <a:p>
                      <a:pPr marL="342900" indent="-342900" algn="just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Можно сохранять отправленное сообщение.</a:t>
                      </a:r>
                    </a:p>
                    <a:p>
                      <a:pPr marL="34290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ru-RU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Некоторые собеседники не могут найти смысл в сказанном ранее.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Большая стоимость одного платного сообщения.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Зрение портится.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Иногда действует ограничение слов.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Не видишь эмоции и настроение человека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Пренебрежение правилами грамматики и орфографии приводит к снижению грамотности.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Невозможность написать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смс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при отсутствии сотовой связи</a:t>
                      </a:r>
                      <a:endParaRPr lang="ru-RU" sz="1600" dirty="0" smtClean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55750" y="2308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235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>
                <a:solidFill>
                  <a:srgbClr val="7030A0"/>
                </a:solidFill>
                <a:effectLst/>
                <a:cs typeface="Andalus" panose="02020603050405020304" pitchFamily="18" charset="-78"/>
              </a:rPr>
              <a:t>Цели и задачи нашего проекта мы считаем достигнутыми, так как мы выявили множество особенностей языка СМС-сообщений, изучили историю их появления, а так же провели опрос, в результате которого выявили характерные особенности языка SMS:</a:t>
            </a:r>
            <a:br>
              <a:rPr lang="ru-RU" sz="2400" dirty="0">
                <a:solidFill>
                  <a:srgbClr val="7030A0"/>
                </a:solidFill>
                <a:effectLst/>
                <a:cs typeface="Andalus" panose="02020603050405020304" pitchFamily="18" charset="-78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cs typeface="Andalus" panose="02020603050405020304" pitchFamily="18" charset="-78"/>
              </a:rPr>
              <a:t/>
            </a:r>
            <a:br>
              <a:rPr lang="ru-RU" sz="2400" dirty="0" smtClean="0">
                <a:solidFill>
                  <a:srgbClr val="7030A0"/>
                </a:solidFill>
                <a:effectLst/>
                <a:cs typeface="Andalus" panose="02020603050405020304" pitchFamily="18" charset="-78"/>
              </a:rPr>
            </a:br>
            <a:r>
              <a:rPr lang="ru-RU" sz="2400" dirty="0" smtClean="0">
                <a:solidFill>
                  <a:srgbClr val="7030A0"/>
                </a:solidFill>
                <a:effectLst/>
                <a:cs typeface="Andalus" panose="02020603050405020304" pitchFamily="18" charset="-78"/>
              </a:rPr>
              <a:t/>
            </a:r>
            <a:br>
              <a:rPr lang="ru-RU" sz="2400" dirty="0" smtClean="0">
                <a:solidFill>
                  <a:srgbClr val="7030A0"/>
                </a:solidFill>
                <a:effectLst/>
                <a:cs typeface="Andalus" panose="02020603050405020304" pitchFamily="18" charset="-78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</a:rPr>
              <a:t>•</a:t>
            </a:r>
            <a:r>
              <a:rPr lang="ru-RU" sz="2400" i="1" dirty="0">
                <a:solidFill>
                  <a:srgbClr val="002060"/>
                </a:solidFill>
                <a:effectLst/>
              </a:rPr>
              <a:t>	использование просторечной и жаргонной лексики;</a:t>
            </a:r>
            <a:br>
              <a:rPr lang="ru-RU" sz="2400" i="1" dirty="0">
                <a:solidFill>
                  <a:srgbClr val="002060"/>
                </a:solidFill>
                <a:effectLst/>
              </a:rPr>
            </a:br>
            <a:r>
              <a:rPr lang="ru-RU" sz="2400" i="1" dirty="0">
                <a:solidFill>
                  <a:srgbClr val="002060"/>
                </a:solidFill>
                <a:effectLst/>
              </a:rPr>
              <a:t>•	искажённое написание слов;</a:t>
            </a:r>
            <a:br>
              <a:rPr lang="ru-RU" sz="2400" i="1" dirty="0">
                <a:solidFill>
                  <a:srgbClr val="002060"/>
                </a:solidFill>
                <a:effectLst/>
              </a:rPr>
            </a:br>
            <a:r>
              <a:rPr lang="ru-RU" sz="2400" i="1" dirty="0">
                <a:solidFill>
                  <a:srgbClr val="002060"/>
                </a:solidFill>
                <a:effectLst/>
              </a:rPr>
              <a:t>•	многочисленное количество орфографических, пунктуационных и грамматических ошибок;</a:t>
            </a:r>
            <a:br>
              <a:rPr lang="ru-RU" sz="2400" i="1" dirty="0">
                <a:solidFill>
                  <a:srgbClr val="002060"/>
                </a:solidFill>
                <a:effectLst/>
              </a:rPr>
            </a:br>
            <a:r>
              <a:rPr lang="ru-RU" sz="2400" i="1" dirty="0">
                <a:solidFill>
                  <a:srgbClr val="002060"/>
                </a:solidFill>
                <a:effectLst/>
              </a:rPr>
              <a:t>•	использование сокращений.</a:t>
            </a:r>
            <a:br>
              <a:rPr lang="ru-RU" sz="2400" i="1" dirty="0">
                <a:solidFill>
                  <a:srgbClr val="002060"/>
                </a:solidFill>
                <a:effectLst/>
              </a:rPr>
            </a:b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5085184"/>
            <a:ext cx="2962275" cy="15430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84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29600" cy="57606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Заключение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628800"/>
            <a:ext cx="7344816" cy="4608512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bg1"/>
                </a:solidFill>
              </a:rPr>
              <a:t> Так как огромное количество людей используют смс – сообщения с сокращениями в целях экономии времени, людям стало тяжелее понимать </a:t>
            </a:r>
            <a:r>
              <a:rPr lang="ru-RU" b="1" i="1" dirty="0" smtClean="0">
                <a:solidFill>
                  <a:schemeClr val="bg1"/>
                </a:solidFill>
              </a:rPr>
              <a:t>написанное. </a:t>
            </a:r>
            <a:r>
              <a:rPr lang="ru-RU" b="1" i="1" dirty="0">
                <a:solidFill>
                  <a:schemeClr val="bg1"/>
                </a:solidFill>
              </a:rPr>
              <a:t>Для них мы создали словарь СМС - сокращений.  Но использовать сообщения  нужно с умом, соблюдая правила русского языка, это поможет избежать сленговых слов в речи и ошибок на письме. </a:t>
            </a:r>
          </a:p>
        </p:txBody>
      </p:sp>
      <p:pic>
        <p:nvPicPr>
          <p:cNvPr id="4" name="Рисунок 3" descr="aktivnyiy-slovar-russkogo-yazyi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116632"/>
            <a:ext cx="2438400" cy="16268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3472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3100" i="1" dirty="0">
                <a:solidFill>
                  <a:srgbClr val="0070C0"/>
                </a:solidFill>
                <a:cs typeface="Aharoni" panose="02010803020104030203" pitchFamily="2" charset="-79"/>
              </a:rPr>
              <a:t>Список </a:t>
            </a:r>
            <a:r>
              <a:rPr lang="ru-RU" sz="3600" i="1" dirty="0">
                <a:solidFill>
                  <a:srgbClr val="0070C0"/>
                </a:solidFill>
                <a:cs typeface="Aharoni" panose="02010803020104030203" pitchFamily="2" charset="-79"/>
              </a:rPr>
              <a:t>используемой</a:t>
            </a:r>
            <a:r>
              <a:rPr lang="ru-RU" sz="3100" i="1" dirty="0">
                <a:solidFill>
                  <a:srgbClr val="0070C0"/>
                </a:solidFill>
                <a:cs typeface="Aharoni" panose="02010803020104030203" pitchFamily="2" charset="-79"/>
              </a:rPr>
              <a:t> литературы</a:t>
            </a:r>
            <a:r>
              <a:rPr lang="ru-RU" i="1" dirty="0">
                <a:solidFill>
                  <a:srgbClr val="0070C0"/>
                </a:solidFill>
                <a:cs typeface="Aharoni" panose="02010803020104030203" pitchFamily="2" charset="-79"/>
              </a:rPr>
              <a:t>:</a:t>
            </a:r>
            <a:br>
              <a:rPr lang="ru-RU" i="1" dirty="0">
                <a:solidFill>
                  <a:srgbClr val="0070C0"/>
                </a:solidFill>
                <a:cs typeface="Aharoni" panose="02010803020104030203" pitchFamily="2" charset="-79"/>
              </a:rPr>
            </a:br>
            <a:endParaRPr lang="ru-RU" i="1" dirty="0">
              <a:solidFill>
                <a:srgbClr val="0070C0"/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124744"/>
            <a:ext cx="7776864" cy="5328592"/>
          </a:xfrm>
        </p:spPr>
        <p:txBody>
          <a:bodyPr>
            <a:normAutofit fontScale="92500"/>
          </a:bodyPr>
          <a:lstStyle/>
          <a:p>
            <a:pPr lvl="0" algn="l"/>
            <a:r>
              <a:rPr lang="ru-RU" sz="2600" dirty="0" err="1" smtClean="0">
                <a:solidFill>
                  <a:srgbClr val="002060"/>
                </a:solidFill>
              </a:rPr>
              <a:t>Ле-Бодик</a:t>
            </a:r>
            <a:r>
              <a:rPr lang="ru-RU" sz="2600" dirty="0" smtClean="0">
                <a:solidFill>
                  <a:srgbClr val="002060"/>
                </a:solidFill>
              </a:rPr>
              <a:t> </a:t>
            </a:r>
            <a:r>
              <a:rPr lang="ru-RU" sz="2600" dirty="0">
                <a:solidFill>
                  <a:srgbClr val="002060"/>
                </a:solidFill>
              </a:rPr>
              <a:t>Г. Мобильные сообщения: службы и технологии SMS, EMS и MMS / Пер. с англ.— М.: КУДИЦ-ОБРАЗ, 2005. —448 с. — ISBN 5-9579-0057-5.</a:t>
            </a:r>
          </a:p>
          <a:p>
            <a:pPr lvl="0" algn="l"/>
            <a:r>
              <a:rPr lang="ru-RU" sz="2600" dirty="0" err="1" smtClean="0">
                <a:solidFill>
                  <a:srgbClr val="002060"/>
                </a:solidFill>
              </a:rPr>
              <a:t>Кулинич</a:t>
            </a:r>
            <a:r>
              <a:rPr lang="ru-RU" sz="2600" dirty="0" smtClean="0">
                <a:solidFill>
                  <a:srgbClr val="002060"/>
                </a:solidFill>
              </a:rPr>
              <a:t> </a:t>
            </a:r>
            <a:r>
              <a:rPr lang="ru-RU" sz="2600" dirty="0">
                <a:solidFill>
                  <a:srgbClr val="002060"/>
                </a:solidFill>
              </a:rPr>
              <a:t>М. От письма к SMS –сообщению.// Русский язык в школе и дома. – 2008. – № 6. </a:t>
            </a:r>
          </a:p>
          <a:p>
            <a:pPr lvl="0" algn="l"/>
            <a:r>
              <a:rPr lang="ru-RU" sz="2600" dirty="0" err="1">
                <a:solidFill>
                  <a:srgbClr val="002060"/>
                </a:solidFill>
              </a:rPr>
              <a:t>Торчилин</a:t>
            </a:r>
            <a:r>
              <a:rPr lang="ru-RU" sz="2600" dirty="0">
                <a:solidFill>
                  <a:srgbClr val="002060"/>
                </a:solidFill>
              </a:rPr>
              <a:t> В. Гибель письменной речи </a:t>
            </a:r>
          </a:p>
          <a:p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sz="3500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Интернет </a:t>
            </a:r>
            <a:r>
              <a:rPr lang="ru-RU" sz="3500" dirty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ссылки:</a:t>
            </a:r>
          </a:p>
          <a:p>
            <a:pPr algn="l"/>
            <a:r>
              <a:rPr lang="ru-RU" dirty="0">
                <a:solidFill>
                  <a:srgbClr val="002060"/>
                </a:solidFill>
              </a:rPr>
              <a:t>[1]  </a:t>
            </a:r>
            <a:r>
              <a:rPr lang="ru-RU" u="sng" dirty="0">
                <a:solidFill>
                  <a:srgbClr val="002060"/>
                </a:solidFill>
                <a:hlinkClick r:id="rId2"/>
              </a:rPr>
              <a:t>http://www.aif.ru/dontknows/file/1036156</a:t>
            </a:r>
            <a:endParaRPr lang="ru-RU" dirty="0">
              <a:solidFill>
                <a:srgbClr val="002060"/>
              </a:solidFill>
            </a:endParaRPr>
          </a:p>
          <a:p>
            <a:pPr algn="l"/>
            <a:r>
              <a:rPr lang="ru-RU" dirty="0">
                <a:solidFill>
                  <a:srgbClr val="002060"/>
                </a:solidFill>
              </a:rPr>
              <a:t>[</a:t>
            </a:r>
            <a:r>
              <a:rPr lang="ru-RU" dirty="0" smtClean="0">
                <a:solidFill>
                  <a:srgbClr val="002060"/>
                </a:solidFill>
              </a:rPr>
              <a:t>2]</a:t>
            </a:r>
            <a:r>
              <a:rPr lang="ru-RU" u="sng" dirty="0" smtClean="0">
                <a:solidFill>
                  <a:srgbClr val="002060"/>
                </a:solidFill>
                <a:hlinkClick r:id="rId3"/>
              </a:rPr>
              <a:t>https</a:t>
            </a:r>
            <a:r>
              <a:rPr lang="ru-RU" u="sng" dirty="0">
                <a:solidFill>
                  <a:srgbClr val="002060"/>
                </a:solidFill>
                <a:hlinkClick r:id="rId3"/>
              </a:rPr>
              <a:t>://www.culture.ru/materials/177835/romanticheskaya-perepiska-pushkina</a:t>
            </a:r>
            <a:endParaRPr lang="ru-RU" dirty="0">
              <a:solidFill>
                <a:srgbClr val="002060"/>
              </a:solidFill>
            </a:endParaRPr>
          </a:p>
          <a:p>
            <a:pPr algn="l"/>
            <a:r>
              <a:rPr lang="ru-RU" dirty="0">
                <a:solidFill>
                  <a:srgbClr val="002060"/>
                </a:solidFill>
              </a:rPr>
              <a:t>[3]  </a:t>
            </a:r>
            <a:r>
              <a:rPr lang="ru-RU" u="sng" dirty="0">
                <a:solidFill>
                  <a:srgbClr val="002060"/>
                </a:solidFill>
                <a:hlinkClick r:id="rId4"/>
              </a:rPr>
              <a:t>https://nsportal.ru/shkola/russkiy-yazyk/library/2013/10/06/yazyk-sms-soobshcheniy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571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29600" cy="2376264"/>
          </a:xfrm>
          <a:noFill/>
        </p:spPr>
        <p:txBody>
          <a:bodyPr>
            <a:normAutofit fontScale="90000"/>
          </a:bodyPr>
          <a:lstStyle/>
          <a:p>
            <a:r>
              <a:rPr lang="ru-RU" sz="1600" dirty="0">
                <a:effectLst/>
              </a:rPr>
              <a:t> </a:t>
            </a:r>
            <a:br>
              <a:rPr lang="ru-RU" sz="1600" dirty="0">
                <a:effectLst/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  <a:t>Исследовательский проект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  <a:t>по теме: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«Особенности 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  <a:t>современного языка смс-сообщений»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700" dirty="0">
                <a:solidFill>
                  <a:schemeClr val="accent6">
                    <a:lumMod val="75000"/>
                  </a:schemeClr>
                </a:solidFill>
                <a:effectLst/>
              </a:rPr>
              <a:t> </a:t>
            </a:r>
            <a:br>
              <a:rPr lang="ru-RU" sz="2700" dirty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1600" dirty="0">
                <a:effectLst/>
              </a:rPr>
              <a:t> </a:t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1872208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Выполнила : ученица 7 «А» класса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Сивоконь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Анастасия Эдуардовна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Наставник: учитель русского языка и литературы  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Шолохова Ольга Владимировна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357964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1224136"/>
          </a:xfrm>
        </p:spPr>
        <p:txBody>
          <a:bodyPr>
            <a:normAutofit/>
          </a:bodyPr>
          <a:lstStyle/>
          <a:p>
            <a:r>
              <a:rPr lang="ru-RU" sz="2800" b="0" i="1" dirty="0" smtClean="0">
                <a:solidFill>
                  <a:srgbClr val="002060"/>
                </a:solidFill>
                <a:effectLst/>
              </a:rPr>
              <a:t>Актуальность</a:t>
            </a:r>
            <a:r>
              <a:rPr lang="ru-RU" sz="3600" i="1" dirty="0">
                <a:effectLst/>
              </a:rPr>
              <a:t/>
            </a:r>
            <a:br>
              <a:rPr lang="ru-RU" sz="3600" i="1" dirty="0">
                <a:effectLst/>
              </a:rPr>
            </a:br>
            <a:r>
              <a:rPr lang="ru-RU" sz="2000" dirty="0">
                <a:effectLst/>
              </a:rPr>
              <a:t> 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280920" cy="49685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Современный мир просто невозможно представить без таких средств связи, как звонки и смс-сообщения. Л</a:t>
            </a:r>
            <a:r>
              <a:rPr lang="ru-RU" b="1" i="1" dirty="0" smtClean="0">
                <a:solidFill>
                  <a:schemeClr val="bg1"/>
                </a:solidFill>
              </a:rPr>
              <a:t>юди </a:t>
            </a:r>
            <a:r>
              <a:rPr lang="ru-RU" b="1" i="1" dirty="0">
                <a:solidFill>
                  <a:schemeClr val="bg1"/>
                </a:solidFill>
              </a:rPr>
              <a:t>начали перезваниваться друг с другом еще в прошлом веке, а</a:t>
            </a:r>
            <a:r>
              <a:rPr lang="ru-RU" b="1" i="1" dirty="0" smtClean="0">
                <a:solidFill>
                  <a:schemeClr val="bg1"/>
                </a:solidFill>
              </a:rPr>
              <a:t> смс появилось </a:t>
            </a:r>
            <a:r>
              <a:rPr lang="ru-RU" b="1" i="1" dirty="0">
                <a:solidFill>
                  <a:schemeClr val="bg1"/>
                </a:solidFill>
              </a:rPr>
              <a:t>относительно </a:t>
            </a:r>
            <a:r>
              <a:rPr lang="ru-RU" b="1" i="1" dirty="0" smtClean="0">
                <a:solidFill>
                  <a:schemeClr val="bg1"/>
                </a:solidFill>
              </a:rPr>
              <a:t>недавно. Это </a:t>
            </a:r>
            <a:r>
              <a:rPr lang="ru-RU" b="1" i="1" dirty="0">
                <a:solidFill>
                  <a:schemeClr val="bg1"/>
                </a:solidFill>
              </a:rPr>
              <a:t>очень удобный способ для быстрой передачи различной информации. Со временем 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начали сокращать слова в целях экономии времени. 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И</a:t>
            </a:r>
            <a:r>
              <a:rPr lang="ru-RU" b="1" i="1" dirty="0" smtClean="0">
                <a:solidFill>
                  <a:schemeClr val="bg1"/>
                </a:solidFill>
              </a:rPr>
              <a:t>зменилось </a:t>
            </a:r>
            <a:r>
              <a:rPr lang="ru-RU" b="1" i="1" dirty="0">
                <a:solidFill>
                  <a:schemeClr val="bg1"/>
                </a:solidFill>
              </a:rPr>
              <a:t>правописание, появились различные сокращения, сленг и прочее. Мы заинтересовались, какие особенности имеет язык смс сообщений и как они влияют на письменную и устную </a:t>
            </a:r>
            <a:r>
              <a:rPr lang="ru-RU" b="1" i="1" dirty="0" smtClean="0">
                <a:solidFill>
                  <a:schemeClr val="bg1"/>
                </a:solidFill>
              </a:rPr>
              <a:t>речь.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212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04664"/>
            <a:ext cx="8507288" cy="612068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600" dirty="0" smtClean="0"/>
              <a:t>Цель: исследовать язык </a:t>
            </a:r>
            <a:r>
              <a:rPr lang="ru-RU" sz="3600" dirty="0" err="1" smtClean="0"/>
              <a:t>смс-сообщений</a:t>
            </a:r>
            <a:r>
              <a:rPr lang="ru-RU" sz="3600" dirty="0" smtClean="0"/>
              <a:t> в русском языке.</a:t>
            </a:r>
          </a:p>
          <a:p>
            <a:pPr algn="ctr"/>
            <a:endParaRPr lang="ru-RU" sz="3600" dirty="0"/>
          </a:p>
          <a:p>
            <a:pPr lvl="0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Задачи: 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Раскрыть </a:t>
            </a:r>
            <a:r>
              <a:rPr lang="ru-RU" sz="2400" dirty="0">
                <a:solidFill>
                  <a:srgbClr val="002060"/>
                </a:solidFill>
              </a:rPr>
              <a:t>особенности языка сообщений;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О</a:t>
            </a:r>
            <a:r>
              <a:rPr lang="ru-RU" sz="2400" dirty="0" smtClean="0">
                <a:solidFill>
                  <a:srgbClr val="002060"/>
                </a:solidFill>
              </a:rPr>
              <a:t>пределить </a:t>
            </a:r>
            <a:r>
              <a:rPr lang="ru-RU" sz="2400" dirty="0">
                <a:solidFill>
                  <a:srgbClr val="002060"/>
                </a:solidFill>
              </a:rPr>
              <a:t>типичные нарушения языковых норм в данных сообщений;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П</a:t>
            </a:r>
            <a:r>
              <a:rPr lang="ru-RU" sz="2400" dirty="0" smtClean="0">
                <a:solidFill>
                  <a:srgbClr val="002060"/>
                </a:solidFill>
              </a:rPr>
              <a:t>ровести </a:t>
            </a:r>
            <a:r>
              <a:rPr lang="ru-RU" sz="2400" dirty="0">
                <a:solidFill>
                  <a:srgbClr val="002060"/>
                </a:solidFill>
              </a:rPr>
              <a:t>анкетирование,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Р</a:t>
            </a:r>
            <a:r>
              <a:rPr lang="ru-RU" sz="2400" dirty="0" smtClean="0">
                <a:solidFill>
                  <a:srgbClr val="002060"/>
                </a:solidFill>
              </a:rPr>
              <a:t>ассмотреть </a:t>
            </a:r>
            <a:r>
              <a:rPr lang="ru-RU" sz="2400" dirty="0">
                <a:solidFill>
                  <a:srgbClr val="002060"/>
                </a:solidFill>
              </a:rPr>
              <a:t>сокращение и искаженное написание слов;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О</a:t>
            </a:r>
            <a:r>
              <a:rPr lang="ru-RU" sz="2400" dirty="0" smtClean="0">
                <a:solidFill>
                  <a:srgbClr val="002060"/>
                </a:solidFill>
              </a:rPr>
              <a:t>пределить </a:t>
            </a:r>
            <a:r>
              <a:rPr lang="ru-RU" sz="2400" dirty="0">
                <a:solidFill>
                  <a:srgbClr val="002060"/>
                </a:solidFill>
              </a:rPr>
              <a:t>плюсы и минусы использования SMS-сообщений в языке. 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С</a:t>
            </a:r>
            <a:r>
              <a:rPr lang="ru-RU" sz="2400" dirty="0" smtClean="0">
                <a:solidFill>
                  <a:srgbClr val="002060"/>
                </a:solidFill>
              </a:rPr>
              <a:t>оздать </a:t>
            </a:r>
            <a:r>
              <a:rPr lang="ru-RU" sz="2400" dirty="0">
                <a:solidFill>
                  <a:srgbClr val="002060"/>
                </a:solidFill>
              </a:rPr>
              <a:t>словарь с сокращениями для желающих пользоваться смс-сообщениями.</a:t>
            </a:r>
          </a:p>
          <a:p>
            <a:endParaRPr lang="ru-RU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Продукт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: словарь СМС - сокращений.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067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125659"/>
            <a:ext cx="8229600" cy="367240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Придумал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SMS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 Нейл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Папуорт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 – инженер фирмы 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Vodafon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.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Он же отправил первую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SMS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-ку. П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од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Рождество в 1992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году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Однако после об этой новой технологии забыли. Лишь в 2000 году сотовые компании ввели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услугу. СМС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</a:rPr>
              <a:t>по-русски – это уже Служба Мобильных Сообщений.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36921"/>
            <a:ext cx="4465560" cy="29523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277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 descr="12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/>
          <a:stretch>
            <a:fillRect/>
          </a:stretch>
        </p:blipFill>
        <p:spPr bwMode="auto">
          <a:xfrm>
            <a:off x="4787900" y="0"/>
            <a:ext cx="4352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9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59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60350"/>
            <a:ext cx="8229600" cy="11398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</a:rPr>
              <a:t>ОТ ПИСЬМА    К      SMS-СООБЩЕНИЮ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endParaRPr lang="ru-RU" sz="3600" b="1" dirty="0" smtClean="0">
              <a:solidFill>
                <a:srgbClr val="FFFF00"/>
              </a:solidFill>
            </a:endParaRPr>
          </a:p>
        </p:txBody>
      </p:sp>
      <p:sp>
        <p:nvSpPr>
          <p:cNvPr id="354308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5425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200" b="1" dirty="0" smtClean="0">
                <a:solidFill>
                  <a:srgbClr val="FF0000"/>
                </a:solidFill>
              </a:rPr>
              <a:t>«Целую твои ручки, мой ангел, с надеждой на скорейшую встречу, твой Пушкин»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2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>
                <a:solidFill>
                  <a:srgbClr val="FF0000"/>
                </a:solidFill>
              </a:rPr>
              <a:t>ваше благородие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>
                <a:solidFill>
                  <a:srgbClr val="FF0000"/>
                </a:solidFill>
              </a:rPr>
              <a:t>ваша милость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>
                <a:solidFill>
                  <a:srgbClr val="FF0000"/>
                </a:solidFill>
              </a:rPr>
              <a:t>Ваше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200" b="1" i="1" dirty="0" smtClean="0">
                <a:solidFill>
                  <a:srgbClr val="FF0000"/>
                </a:solidFill>
              </a:rPr>
              <a:t>высокопревосходительство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>
                <a:solidFill>
                  <a:srgbClr val="FF0000"/>
                </a:solidFill>
              </a:rPr>
              <a:t> милостивый государь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>
                <a:solidFill>
                  <a:srgbClr val="FF0000"/>
                </a:solidFill>
              </a:rPr>
              <a:t> ваша честь  </a:t>
            </a:r>
          </a:p>
        </p:txBody>
      </p:sp>
      <p:sp>
        <p:nvSpPr>
          <p:cNvPr id="35430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716463" y="1628775"/>
            <a:ext cx="4033837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/>
              <a:t>Пока!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/>
              <a:t>Ну я те позже звякну!</a:t>
            </a:r>
            <a:r>
              <a:rPr lang="ru-RU" sz="2200" b="1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dirty="0" smtClean="0"/>
              <a:t>Б</a:t>
            </a:r>
            <a:r>
              <a:rPr lang="ru-RU" sz="2200" b="1" i="1" dirty="0" smtClean="0"/>
              <a:t>удет настроение, скинь </a:t>
            </a:r>
            <a:r>
              <a:rPr lang="ru-RU" sz="2200" b="1" i="1" dirty="0" err="1" smtClean="0"/>
              <a:t>смс</a:t>
            </a:r>
            <a:endParaRPr lang="ru-RU" sz="2200" b="1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200" b="1" i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/>
              <a:t>милая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/>
              <a:t> котёнок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/>
              <a:t> моя зайка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b="1" i="1" dirty="0" smtClean="0"/>
              <a:t> </a:t>
            </a:r>
            <a:r>
              <a:rPr lang="ru-RU" sz="2200" b="1" i="1" dirty="0" err="1" smtClean="0"/>
              <a:t>трампомпуличка</a:t>
            </a:r>
            <a:endParaRPr lang="ru-RU" sz="2200" b="1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54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54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54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54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54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54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54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54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354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54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54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54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4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4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4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4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4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4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4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4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4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4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43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43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54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4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4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4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4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4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54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4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43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543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543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43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l"/>
            <a:r>
              <a:rPr lang="ru-RU" sz="2800" b="0" dirty="0">
                <a:solidFill>
                  <a:srgbClr val="7030A0"/>
                </a:solidFill>
              </a:rPr>
              <a:t/>
            </a:r>
            <a:br>
              <a:rPr lang="ru-RU" sz="2800" b="0" dirty="0">
                <a:solidFill>
                  <a:srgbClr val="7030A0"/>
                </a:solidFill>
              </a:rPr>
            </a:br>
            <a:r>
              <a:rPr lang="ru-RU" sz="2800" b="0" dirty="0" smtClean="0">
                <a:solidFill>
                  <a:srgbClr val="7030A0"/>
                </a:solidFill>
              </a:rPr>
              <a:t/>
            </a:r>
            <a:br>
              <a:rPr lang="ru-RU" sz="2800" b="0" dirty="0" smtClean="0">
                <a:solidFill>
                  <a:srgbClr val="7030A0"/>
                </a:solidFill>
              </a:rPr>
            </a:br>
            <a:r>
              <a:rPr lang="ru-RU" sz="2800" b="0" dirty="0">
                <a:solidFill>
                  <a:srgbClr val="7030A0"/>
                </a:solidFill>
              </a:rPr>
              <a:t/>
            </a:r>
            <a:br>
              <a:rPr lang="ru-RU" sz="2800" b="0" dirty="0">
                <a:solidFill>
                  <a:srgbClr val="7030A0"/>
                </a:solidFill>
              </a:rPr>
            </a:br>
            <a:r>
              <a:rPr lang="ru-RU" sz="2800" b="0" dirty="0" smtClean="0">
                <a:solidFill>
                  <a:srgbClr val="7030A0"/>
                </a:solidFill>
              </a:rPr>
              <a:t/>
            </a:r>
            <a:br>
              <a:rPr lang="ru-RU" sz="2800" b="0" dirty="0" smtClean="0">
                <a:solidFill>
                  <a:srgbClr val="7030A0"/>
                </a:solidFill>
              </a:rPr>
            </a:br>
            <a:r>
              <a:rPr lang="ru-RU" sz="2800" b="0" dirty="0">
                <a:solidFill>
                  <a:srgbClr val="7030A0"/>
                </a:solidFill>
              </a:rPr>
              <a:t/>
            </a:r>
            <a:br>
              <a:rPr lang="ru-RU" sz="2800" b="0" dirty="0">
                <a:solidFill>
                  <a:srgbClr val="7030A0"/>
                </a:solidFill>
              </a:rPr>
            </a:br>
            <a:r>
              <a:rPr lang="ru-RU" sz="2800" b="0" dirty="0" smtClean="0">
                <a:solidFill>
                  <a:srgbClr val="7030A0"/>
                </a:solidFill>
              </a:rPr>
              <a:t/>
            </a:r>
            <a:br>
              <a:rPr lang="ru-RU" sz="2800" b="0" dirty="0" smtClean="0">
                <a:solidFill>
                  <a:srgbClr val="7030A0"/>
                </a:solidFill>
              </a:rPr>
            </a:br>
            <a:endParaRPr lang="ru-RU" sz="2800" b="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620688"/>
            <a:ext cx="64807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Любовные</a:t>
            </a: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>
              <a:solidFill>
                <a:srgbClr val="7030A0"/>
              </a:solidFill>
            </a:endParaRP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Бытовые</a:t>
            </a: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>
              <a:solidFill>
                <a:srgbClr val="7030A0"/>
              </a:solidFill>
            </a:endParaRP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Приколы</a:t>
            </a: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endParaRPr lang="ru-RU" sz="2800" dirty="0">
              <a:solidFill>
                <a:srgbClr val="7030A0"/>
              </a:solidFill>
            </a:endParaRP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r>
              <a:rPr lang="ru-RU" sz="2800" dirty="0" smtClean="0">
                <a:solidFill>
                  <a:srgbClr val="7030A0"/>
                </a:solidFill>
              </a:rPr>
              <a:t>Мудрость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941" y="5013176"/>
            <a:ext cx="2520280" cy="15841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941" y="116632"/>
            <a:ext cx="2520279" cy="16561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9" y="1844824"/>
            <a:ext cx="2520280" cy="13728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9" y="3356992"/>
            <a:ext cx="2520279" cy="14401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1"/>
            <a:ext cx="3131840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Тексты </a:t>
            </a:r>
            <a:r>
              <a:rPr lang="en-US" dirty="0" smtClean="0">
                <a:solidFill>
                  <a:schemeClr val="bg1"/>
                </a:solidFill>
              </a:rPr>
              <a:t>SMS</a:t>
            </a:r>
            <a:r>
              <a:rPr lang="ru-RU" dirty="0" smtClean="0">
                <a:solidFill>
                  <a:schemeClr val="bg1"/>
                </a:solidFill>
              </a:rPr>
              <a:t> отличаются жанровым своеобразием: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891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67544" y="476672"/>
            <a:ext cx="835292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4400" b="1" dirty="0"/>
              <a:t> </a:t>
            </a:r>
            <a:r>
              <a:rPr lang="ru-RU" sz="4400" b="1" dirty="0" smtClean="0"/>
              <a:t>        </a:t>
            </a:r>
            <a:r>
              <a:rPr lang="ru-RU" sz="4400" b="1" dirty="0" smtClean="0">
                <a:solidFill>
                  <a:srgbClr val="002060"/>
                </a:solidFill>
              </a:rPr>
              <a:t>Плюсы </a:t>
            </a:r>
            <a:r>
              <a:rPr lang="ru-RU" sz="4400" b="1" dirty="0">
                <a:solidFill>
                  <a:srgbClr val="002060"/>
                </a:solidFill>
              </a:rPr>
              <a:t>и минусы.</a:t>
            </a:r>
            <a:endParaRPr lang="ru-RU" sz="4400" dirty="0">
              <a:solidFill>
                <a:srgbClr val="002060"/>
              </a:solidFill>
            </a:endParaRPr>
          </a:p>
          <a:p>
            <a:pPr algn="just"/>
            <a:r>
              <a:rPr lang="ru-RU" sz="3200" dirty="0" smtClean="0">
                <a:solidFill>
                  <a:srgbClr val="002060"/>
                </a:solidFill>
              </a:rPr>
              <a:t>  </a:t>
            </a:r>
          </a:p>
          <a:p>
            <a:pPr algn="just"/>
            <a:r>
              <a:rPr lang="ru-RU" sz="3200" dirty="0" smtClean="0">
                <a:solidFill>
                  <a:srgbClr val="002060"/>
                </a:solidFill>
              </a:rPr>
              <a:t>      </a:t>
            </a:r>
            <a:r>
              <a:rPr lang="ru-RU" sz="2800" dirty="0" smtClean="0">
                <a:solidFill>
                  <a:srgbClr val="002060"/>
                </a:solidFill>
              </a:rPr>
              <a:t>СМС </a:t>
            </a:r>
            <a:r>
              <a:rPr lang="ru-RU" sz="2800" dirty="0">
                <a:solidFill>
                  <a:srgbClr val="002060"/>
                </a:solidFill>
              </a:rPr>
              <a:t>можно назвать языком, включив его в группу искусственных языков как специальных языков, которые в отличие от естественных конструируются целенаправленно и применяются для выполнения отдельных функций естественного языка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cs typeface="Aldhabi" panose="01000000000000000000" pitchFamily="2" charset="-78"/>
              </a:rPr>
              <a:t>       В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cs typeface="Aldhabi" panose="01000000000000000000" pitchFamily="2" charset="-78"/>
              </a:rPr>
              <a:t>ходе исследования учащихся нашей школы, преподавателей, родителей мы хотели выяснить причины, побуждающие людей разных возрастов,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cs typeface="Aldhabi" panose="01000000000000000000" pitchFamily="2" charset="-78"/>
              </a:rPr>
              <a:t>прибегать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cs typeface="Aldhabi" panose="01000000000000000000" pitchFamily="2" charset="-78"/>
              </a:rPr>
              <a:t>к общению через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SMS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cs typeface="Aldhabi" panose="01000000000000000000" pitchFamily="2" charset="-78"/>
              </a:rPr>
              <a:t>, плюсы и минусы данного средства связи.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5" y="404665"/>
            <a:ext cx="2016223" cy="13589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803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/>
              <a:t>Анкетирование</a:t>
            </a:r>
            <a:endParaRPr lang="ru-RU" sz="5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3256" y="1052736"/>
            <a:ext cx="7428338" cy="552794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/>
              <a:t> </a:t>
            </a:r>
            <a:r>
              <a:rPr lang="ru-RU" sz="8000" i="1" dirty="0" smtClean="0"/>
              <a:t>При создании опроса мы задавали следующие вопросы:</a:t>
            </a:r>
          </a:p>
          <a:p>
            <a:pPr>
              <a:buNone/>
            </a:pPr>
            <a:r>
              <a:rPr lang="ru-RU" sz="8000" dirty="0" smtClean="0"/>
              <a:t>Анкета</a:t>
            </a:r>
          </a:p>
          <a:p>
            <a:pPr>
              <a:buNone/>
            </a:pPr>
            <a:r>
              <a:rPr lang="ru-RU" sz="8000" dirty="0" smtClean="0"/>
              <a:t>1.Сколько вам лет?</a:t>
            </a:r>
          </a:p>
          <a:p>
            <a:pPr>
              <a:buNone/>
            </a:pPr>
            <a:r>
              <a:rPr lang="ru-RU" sz="8000" dirty="0" smtClean="0"/>
              <a:t>2. Пользуетесь ли вы SMS –сообщениями:</a:t>
            </a:r>
          </a:p>
          <a:p>
            <a:pPr>
              <a:buNone/>
            </a:pPr>
            <a:r>
              <a:rPr lang="ru-RU" sz="8000" dirty="0" smtClean="0"/>
              <a:t>а) да б) иногда в) нет</a:t>
            </a:r>
          </a:p>
          <a:p>
            <a:pPr>
              <a:buNone/>
            </a:pPr>
            <a:r>
              <a:rPr lang="ru-RU" sz="8000" dirty="0" smtClean="0"/>
              <a:t>3. Что чаще пишите в SMS –сообщениях:</a:t>
            </a:r>
          </a:p>
          <a:p>
            <a:pPr>
              <a:buNone/>
            </a:pPr>
            <a:r>
              <a:rPr lang="ru-RU" sz="8000" dirty="0" smtClean="0"/>
              <a:t>а) вопрос б) просьбу в) поздравление г) свой ответ</a:t>
            </a:r>
          </a:p>
          <a:p>
            <a:pPr>
              <a:buNone/>
            </a:pPr>
            <a:r>
              <a:rPr lang="ru-RU" sz="8000" dirty="0" smtClean="0"/>
              <a:t>4. Сокращаете ли вы слова в SMS –сообщениях:</a:t>
            </a:r>
          </a:p>
          <a:p>
            <a:pPr>
              <a:buNone/>
            </a:pPr>
            <a:r>
              <a:rPr lang="ru-RU" sz="8000" dirty="0" smtClean="0"/>
              <a:t>а) да б) иногда в) нет</a:t>
            </a:r>
          </a:p>
          <a:p>
            <a:pPr>
              <a:buNone/>
            </a:pPr>
            <a:r>
              <a:rPr lang="ru-RU" sz="8000" dirty="0" smtClean="0"/>
              <a:t>5. Если сокращаете слова, то какие используете сокращения,</a:t>
            </a:r>
          </a:p>
          <a:p>
            <a:pPr>
              <a:buNone/>
            </a:pPr>
            <a:r>
              <a:rPr lang="ru-RU" sz="8000" dirty="0" smtClean="0"/>
              <a:t>приведите примеры с расшифровкой</a:t>
            </a:r>
          </a:p>
          <a:p>
            <a:pPr>
              <a:buNone/>
            </a:pPr>
            <a:r>
              <a:rPr lang="ru-RU" sz="8000" dirty="0" smtClean="0"/>
              <a:t>6. В SMS –сообщениях, на ваш взгляд, больше плюсов или минусов</a:t>
            </a:r>
          </a:p>
          <a:p>
            <a:pPr>
              <a:buNone/>
            </a:pPr>
            <a:r>
              <a:rPr lang="ru-RU" sz="8000" dirty="0" smtClean="0"/>
              <a:t>7. В чем видите плюсы?</a:t>
            </a:r>
          </a:p>
          <a:p>
            <a:pPr>
              <a:buNone/>
            </a:pPr>
            <a:r>
              <a:rPr lang="ru-RU" sz="8000" dirty="0" smtClean="0"/>
              <a:t>8. В чем – минусы?</a:t>
            </a:r>
          </a:p>
          <a:p>
            <a:pPr>
              <a:buNone/>
            </a:pPr>
            <a:r>
              <a:rPr lang="ru-RU" sz="8000" dirty="0" smtClean="0"/>
              <a:t>9. Используете ли вы </a:t>
            </a:r>
            <a:r>
              <a:rPr lang="ru-RU" sz="8000" dirty="0" err="1" smtClean="0"/>
              <a:t>смайлы</a:t>
            </a:r>
            <a:r>
              <a:rPr lang="ru-RU" sz="8000" dirty="0" smtClean="0"/>
              <a:t>, символы? Приведите примеры.</a:t>
            </a:r>
          </a:p>
          <a:p>
            <a:pPr>
              <a:buNone/>
            </a:pPr>
            <a:r>
              <a:rPr lang="ru-RU" sz="8000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868195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561"/>
          </a:xfrm>
        </p:spPr>
        <p:txBody>
          <a:bodyPr>
            <a:normAutofit/>
          </a:bodyPr>
          <a:lstStyle/>
          <a:p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17708"/>
            <a:ext cx="2702295" cy="30734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823" y="3789040"/>
            <a:ext cx="3346378" cy="23740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761859"/>
            <a:ext cx="3778675" cy="2883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61476"/>
            <a:ext cx="3672408" cy="28343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1" y="3645025"/>
            <a:ext cx="2448272" cy="30962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559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192</TotalTime>
  <Words>813</Words>
  <Application>Microsoft Office PowerPoint</Application>
  <PresentationFormat>Экран (4:3)</PresentationFormat>
  <Paragraphs>135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  Исследовательский проект  по теме: «Особенности современного языка смс-сообщений»     </vt:lpstr>
      <vt:lpstr>Актуальность   </vt:lpstr>
      <vt:lpstr>Слайд 3</vt:lpstr>
      <vt:lpstr>Придумал SMS Нейл Папуорт – инженер фирмы  Vodafon. Он же отправил первую SMS-ку. Под Рождество в 1992 году Однако после об этой новой технологии забыли. Лишь в 2000 году сотовые компании ввели услугу. СМС по-русски – это уже Служба Мобильных Сообщений. </vt:lpstr>
      <vt:lpstr>ОТ ПИСЬМА    К      SMS-СООБЩЕНИЮ </vt:lpstr>
      <vt:lpstr>      </vt:lpstr>
      <vt:lpstr>Слайд 7</vt:lpstr>
      <vt:lpstr>Анкетирование</vt:lpstr>
      <vt:lpstr>Слайд 9</vt:lpstr>
      <vt:lpstr>Слайд 10</vt:lpstr>
      <vt:lpstr>Слайд 11</vt:lpstr>
      <vt:lpstr>Цели и задачи нашего проекта мы считаем достигнутыми, так как мы выявили множество особенностей языка СМС-сообщений, изучили историю их появления, а так же провели опрос, в результате которого выявили характерные особенности языка SMS:   • использование просторечной и жаргонной лексики; • искажённое написание слов; • многочисленное количество орфографических, пунктуационных и грамматических ошибок; • использование сокращений. </vt:lpstr>
      <vt:lpstr>Заключение</vt:lpstr>
      <vt:lpstr>Список используемой литературы: </vt:lpstr>
      <vt:lpstr>  Исследовательский проект  по теме: «Особенности современного языка смс-сообщений»  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 по теме: «Особенности современного языка смс-сообщений»</dc:title>
  <dc:creator>просто царь</dc:creator>
  <cp:lastModifiedBy>user</cp:lastModifiedBy>
  <cp:revision>20</cp:revision>
  <dcterms:created xsi:type="dcterms:W3CDTF">2019-03-09T10:19:21Z</dcterms:created>
  <dcterms:modified xsi:type="dcterms:W3CDTF">2019-03-10T07:30:16Z</dcterms:modified>
</cp:coreProperties>
</file>