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9" r:id="rId3"/>
    <p:sldId id="258" r:id="rId4"/>
    <p:sldId id="257" r:id="rId5"/>
    <p:sldId id="260" r:id="rId6"/>
    <p:sldId id="261" r:id="rId7"/>
    <p:sldId id="262" r:id="rId8"/>
    <p:sldId id="268" r:id="rId9"/>
    <p:sldId id="264" r:id="rId10"/>
    <p:sldId id="266" r:id="rId11"/>
    <p:sldId id="265" r:id="rId12"/>
    <p:sldId id="270"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62F030"/>
    <a:srgbClr val="6CE43C"/>
    <a:srgbClr val="7FE739"/>
    <a:srgbClr val="72EB35"/>
    <a:srgbClr val="73F42C"/>
    <a:srgbClr val="70F0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490963C-B991-4B42-84FB-605E1407A0AD}" type="datetimeFigureOut">
              <a:rPr lang="ru-RU" smtClean="0"/>
              <a:pPr/>
              <a:t>30.03.2020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32438340-172B-4983-B413-6663B27D34C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90963C-B991-4B42-84FB-605E1407A0AD}" type="datetimeFigureOut">
              <a:rPr lang="ru-RU" smtClean="0"/>
              <a:pPr/>
              <a:t>30.03.2020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38340-172B-4983-B413-6663B27D34C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90963C-B991-4B42-84FB-605E1407A0AD}" type="datetimeFigureOut">
              <a:rPr lang="ru-RU" smtClean="0"/>
              <a:pPr/>
              <a:t>30.03.2020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38340-172B-4983-B413-6663B27D34C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90963C-B991-4B42-84FB-605E1407A0AD}" type="datetimeFigureOut">
              <a:rPr lang="ru-RU" smtClean="0"/>
              <a:pPr/>
              <a:t>30.03.2020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38340-172B-4983-B413-6663B27D34C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90963C-B991-4B42-84FB-605E1407A0AD}" type="datetimeFigureOut">
              <a:rPr lang="ru-RU" smtClean="0"/>
              <a:pPr/>
              <a:t>30.03.2020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38340-172B-4983-B413-6663B27D34C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90963C-B991-4B42-84FB-605E1407A0AD}" type="datetimeFigureOut">
              <a:rPr lang="ru-RU" smtClean="0"/>
              <a:pPr/>
              <a:t>30.03.2020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438340-172B-4983-B413-6663B27D34C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90963C-B991-4B42-84FB-605E1407A0AD}" type="datetimeFigureOut">
              <a:rPr lang="ru-RU" smtClean="0"/>
              <a:pPr/>
              <a:t>30.03.2020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2438340-172B-4983-B413-6663B27D34C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90963C-B991-4B42-84FB-605E1407A0AD}" type="datetimeFigureOut">
              <a:rPr lang="ru-RU" smtClean="0"/>
              <a:pPr/>
              <a:t>30.03.2020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2438340-172B-4983-B413-6663B27D34C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90963C-B991-4B42-84FB-605E1407A0AD}" type="datetimeFigureOut">
              <a:rPr lang="ru-RU" smtClean="0"/>
              <a:pPr/>
              <a:t>30.03.2020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2438340-172B-4983-B413-6663B27D34C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90963C-B991-4B42-84FB-605E1407A0AD}" type="datetimeFigureOut">
              <a:rPr lang="ru-RU" smtClean="0"/>
              <a:pPr/>
              <a:t>30.03.2020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438340-172B-4983-B413-6663B27D34C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90963C-B991-4B42-84FB-605E1407A0AD}" type="datetimeFigureOut">
              <a:rPr lang="ru-RU" smtClean="0"/>
              <a:pPr/>
              <a:t>30.03.2020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32438340-172B-4983-B413-6663B27D34C2}"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9000">
              <a:srgbClr val="62F030">
                <a:alpha val="94000"/>
              </a:srgbClr>
            </a:gs>
            <a:gs pos="25000">
              <a:schemeClr val="bg2">
                <a:tint val="83000"/>
                <a:satMod val="320000"/>
              </a:schemeClr>
            </a:gs>
            <a:gs pos="100000">
              <a:schemeClr val="bg2">
                <a:shade val="15000"/>
                <a:satMod val="320000"/>
              </a:schemeClr>
            </a:gs>
          </a:gsLst>
          <a:path path="circle">
            <a:fillToRect l="10000" t="110000" r="10000" b="100000"/>
          </a:path>
          <a:tileRect/>
        </a:gra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90963C-B991-4B42-84FB-605E1407A0AD}" type="datetimeFigureOut">
              <a:rPr lang="ru-RU" smtClean="0"/>
              <a:pPr/>
              <a:t>30.03.2020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2438340-172B-4983-B413-6663B27D34C2}"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s://ds04.infourok.ru/uploads/ex/0ce2/000bccb1-eb0bb9ae/img28.jp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hyperlink" Target="https://ds04.infourok.ru/uploads/ex/0ce2/000bccb1-eb0bb9ae/img6.jpg" TargetMode="External"/><Relationship Id="rId13" Type="http://schemas.openxmlformats.org/officeDocument/2006/relationships/image" Target="../media/image11.jpeg"/><Relationship Id="rId3" Type="http://schemas.openxmlformats.org/officeDocument/2006/relationships/image" Target="../media/image5.jpeg"/><Relationship Id="rId7" Type="http://schemas.openxmlformats.org/officeDocument/2006/relationships/image" Target="../media/image7.jpeg"/><Relationship Id="rId12" Type="http://schemas.openxmlformats.org/officeDocument/2006/relationships/image" Target="../media/image10.jpeg"/><Relationship Id="rId2" Type="http://schemas.openxmlformats.org/officeDocument/2006/relationships/hyperlink" Target="https://ds04.infourok.ru/uploads/ex/0ce2/000bccb1-eb0bb9ae/img3.jpg" TargetMode="External"/><Relationship Id="rId1" Type="http://schemas.openxmlformats.org/officeDocument/2006/relationships/slideLayout" Target="../slideLayouts/slideLayout2.xml"/><Relationship Id="rId6" Type="http://schemas.openxmlformats.org/officeDocument/2006/relationships/hyperlink" Target="https://ds04.infourok.ru/uploads/ex/0ce2/000bccb1-eb0bb9ae/img5.jpg" TargetMode="External"/><Relationship Id="rId11" Type="http://schemas.openxmlformats.org/officeDocument/2006/relationships/image" Target="../media/image9.jpeg"/><Relationship Id="rId5" Type="http://schemas.openxmlformats.org/officeDocument/2006/relationships/image" Target="../media/image6.jpeg"/><Relationship Id="rId10" Type="http://schemas.openxmlformats.org/officeDocument/2006/relationships/hyperlink" Target="https://ds04.infourok.ru/uploads/ex/0ce2/000bccb1-eb0bb9ae/img7.jpg" TargetMode="External"/><Relationship Id="rId4" Type="http://schemas.openxmlformats.org/officeDocument/2006/relationships/hyperlink" Target="https://ds04.infourok.ru/uploads/ex/0ce2/000bccb1-eb0bb9ae/img4.jpg" TargetMode="External"/><Relationship Id="rId9"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hyperlink" Target="https://ds04.infourok.ru/uploads/ex/0ce2/000bccb1-eb0bb9ae/img20.jpg" TargetMode="External"/><Relationship Id="rId3" Type="http://schemas.openxmlformats.org/officeDocument/2006/relationships/image" Target="../media/image17.jpeg"/><Relationship Id="rId7" Type="http://schemas.openxmlformats.org/officeDocument/2006/relationships/image" Target="../media/image19.jpeg"/><Relationship Id="rId2" Type="http://schemas.openxmlformats.org/officeDocument/2006/relationships/hyperlink" Target="https://ds04.infourok.ru/uploads/ex/0ce2/000bccb1-eb0bb9ae/img17.jpg" TargetMode="External"/><Relationship Id="rId1" Type="http://schemas.openxmlformats.org/officeDocument/2006/relationships/slideLayout" Target="../slideLayouts/slideLayout7.xml"/><Relationship Id="rId6" Type="http://schemas.openxmlformats.org/officeDocument/2006/relationships/hyperlink" Target="https://ds04.infourok.ru/uploads/ex/0ce2/000bccb1-eb0bb9ae/img19.jpg" TargetMode="External"/><Relationship Id="rId5" Type="http://schemas.openxmlformats.org/officeDocument/2006/relationships/image" Target="../media/image18.jpeg"/><Relationship Id="rId10" Type="http://schemas.openxmlformats.org/officeDocument/2006/relationships/image" Target="../media/image21.png"/><Relationship Id="rId4" Type="http://schemas.openxmlformats.org/officeDocument/2006/relationships/hyperlink" Target="https://ds04.infourok.ru/uploads/ex/0ce2/000bccb1-eb0bb9ae/img18.jpg" TargetMode="External"/><Relationship Id="rId9"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ds04.infourok.ru/uploads/ex/0ce2/000bccb1-eb0bb9ae/img26.jpg" TargetMode="External"/><Relationship Id="rId3" Type="http://schemas.openxmlformats.org/officeDocument/2006/relationships/image" Target="../media/image24.jpeg"/><Relationship Id="rId7" Type="http://schemas.openxmlformats.org/officeDocument/2006/relationships/image" Target="../media/image26.jpeg"/><Relationship Id="rId2" Type="http://schemas.openxmlformats.org/officeDocument/2006/relationships/hyperlink" Target="https://ds04.infourok.ru/uploads/ex/0ce2/000bccb1-eb0bb9ae/img22.jpg" TargetMode="External"/><Relationship Id="rId1" Type="http://schemas.openxmlformats.org/officeDocument/2006/relationships/slideLayout" Target="../slideLayouts/slideLayout7.xml"/><Relationship Id="rId6" Type="http://schemas.openxmlformats.org/officeDocument/2006/relationships/hyperlink" Target="https://ds04.infourok.ru/uploads/ex/0ce2/000bccb1-eb0bb9ae/img24.jpg" TargetMode="External"/><Relationship Id="rId11" Type="http://schemas.openxmlformats.org/officeDocument/2006/relationships/image" Target="../media/image29.jpeg"/><Relationship Id="rId5" Type="http://schemas.openxmlformats.org/officeDocument/2006/relationships/image" Target="../media/image25.jpeg"/><Relationship Id="rId10" Type="http://schemas.openxmlformats.org/officeDocument/2006/relationships/image" Target="../media/image28.jpeg"/><Relationship Id="rId4" Type="http://schemas.openxmlformats.org/officeDocument/2006/relationships/hyperlink" Target="https://ds04.infourok.ru/uploads/ex/0ce2/000bccb1-eb0bb9ae/img23.jpg" TargetMode="External"/><Relationship Id="rId9"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547664" y="476672"/>
            <a:ext cx="8213748" cy="1446550"/>
          </a:xfrm>
          <a:prstGeom prst="rect">
            <a:avLst/>
          </a:prstGeom>
          <a:noFill/>
          <a:ln>
            <a:solidFill>
              <a:srgbClr val="FF0000"/>
            </a:solidFill>
          </a:ln>
          <a:effectLst>
            <a:glow rad="228600">
              <a:schemeClr val="accent4">
                <a:satMod val="175000"/>
                <a:alpha val="40000"/>
              </a:schemeClr>
            </a:glow>
            <a:softEdge rad="127000"/>
          </a:effectLst>
        </p:spPr>
        <p:txBody>
          <a:bodyPr wrap="square" lIns="91440" tIns="45720" rIns="91440" bIns="45720">
            <a:spAutoFit/>
          </a:bodyPr>
          <a:lstStyle/>
          <a:p>
            <a:pPr algn="ctr"/>
            <a:r>
              <a:rPr lang="ru-RU" sz="4400" dirty="0" smtClean="0">
                <a:ln w="28575" cmpd="sng">
                  <a:solidFill>
                    <a:srgbClr val="FFFF00"/>
                  </a:solidFill>
                  <a:prstDash val="solid"/>
                </a:ln>
                <a:solidFill>
                  <a:srgbClr val="FFFF00"/>
                </a:solidFill>
                <a:effectLst>
                  <a:glow rad="228600">
                    <a:srgbClr val="FFC000">
                      <a:alpha val="40000"/>
                    </a:srgbClr>
                  </a:glow>
                </a:effectLst>
                <a:latin typeface="Arial Black" pitchFamily="34" charset="0"/>
              </a:rPr>
              <a:t>ЗЕМЛЯ</a:t>
            </a:r>
          </a:p>
          <a:p>
            <a:pPr algn="ctr"/>
            <a:r>
              <a:rPr lang="ru-RU" sz="4400" dirty="0" smtClean="0">
                <a:ln w="28575" cmpd="sng">
                  <a:solidFill>
                    <a:srgbClr val="FFFF00"/>
                  </a:solidFill>
                  <a:prstDash val="solid"/>
                </a:ln>
                <a:solidFill>
                  <a:srgbClr val="FFFF00"/>
                </a:solidFill>
                <a:effectLst>
                  <a:glow rad="228600">
                    <a:srgbClr val="FFC000">
                      <a:alpha val="40000"/>
                    </a:srgbClr>
                  </a:glow>
                </a:effectLst>
                <a:latin typeface="Arial Black" pitchFamily="34" charset="0"/>
              </a:rPr>
              <a:t> – НАШ </a:t>
            </a:r>
            <a:r>
              <a:rPr lang="ru-RU" sz="4400" dirty="0" smtClean="0">
                <a:ln w="28575" cmpd="sng">
                  <a:solidFill>
                    <a:srgbClr val="FFFF00"/>
                  </a:solidFill>
                  <a:prstDash val="solid"/>
                </a:ln>
                <a:solidFill>
                  <a:srgbClr val="FFFF00"/>
                </a:solidFill>
                <a:effectLst>
                  <a:glow rad="228600">
                    <a:srgbClr val="FFC000">
                      <a:alpha val="40000"/>
                    </a:srgbClr>
                  </a:glow>
                </a:effectLst>
                <a:latin typeface="Arial Black" pitchFamily="34" charset="0"/>
              </a:rPr>
              <a:t>ДОМ !</a:t>
            </a:r>
            <a:endParaRPr lang="ru-RU" sz="4400" dirty="0">
              <a:ln w="28575" cmpd="sng">
                <a:solidFill>
                  <a:srgbClr val="FFFF00"/>
                </a:solidFill>
                <a:prstDash val="solid"/>
              </a:ln>
              <a:solidFill>
                <a:srgbClr val="FFFF00"/>
              </a:solidFill>
              <a:effectLst>
                <a:glow rad="228600">
                  <a:srgbClr val="FFC000">
                    <a:alpha val="40000"/>
                  </a:srgbClr>
                </a:glow>
              </a:effectLst>
              <a:latin typeface="Arial Black" pitchFamily="34" charset="0"/>
            </a:endParaRPr>
          </a:p>
        </p:txBody>
      </p:sp>
      <p:pic>
        <p:nvPicPr>
          <p:cNvPr id="15375" name="Picture 15" descr="https://vavilova.nethouse.ru/static/img/0000/0007/4513/74513762.66y27knudg.W665.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0528" y="1923222"/>
            <a:ext cx="4464496" cy="5298976"/>
          </a:xfrm>
          <a:prstGeom prst="rect">
            <a:avLst/>
          </a:prstGeom>
          <a:noFill/>
        </p:spPr>
      </p:pic>
      <p:pic>
        <p:nvPicPr>
          <p:cNvPr id="15381" name="Picture 21" descr="http://www.modernwoman.club/wp-content/uploads/2018/05/detu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073140">
            <a:off x="-381524" y="69708"/>
            <a:ext cx="3730659" cy="2588146"/>
          </a:xfrm>
          <a:prstGeom prst="rect">
            <a:avLst/>
          </a:prstGeom>
          <a:noFill/>
        </p:spPr>
      </p:pic>
      <p:sp>
        <p:nvSpPr>
          <p:cNvPr id="3" name="Прямоугольник 2"/>
          <p:cNvSpPr/>
          <p:nvPr/>
        </p:nvSpPr>
        <p:spPr>
          <a:xfrm>
            <a:off x="3815408" y="1923222"/>
            <a:ext cx="5328592" cy="4524315"/>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Наша Земля – голубая планета,</a:t>
            </a:r>
          </a:p>
          <a:p>
            <a:r>
              <a:rPr lang="ru-RU" sz="2400" dirty="0">
                <a:latin typeface="Times New Roman" panose="02020603050405020304" pitchFamily="18" charset="0"/>
                <a:cs typeface="Times New Roman" panose="02020603050405020304" pitchFamily="18" charset="0"/>
              </a:rPr>
              <a:t>Воздухом свежим и солнцем одета. </a:t>
            </a:r>
          </a:p>
          <a:p>
            <a:r>
              <a:rPr lang="ru-RU" sz="2400" dirty="0">
                <a:latin typeface="Times New Roman" panose="02020603050405020304" pitchFamily="18" charset="0"/>
                <a:cs typeface="Times New Roman" panose="02020603050405020304" pitchFamily="18" charset="0"/>
              </a:rPr>
              <a:t>Нет, вы поверьте, Земли голубей</a:t>
            </a:r>
          </a:p>
          <a:p>
            <a:r>
              <a:rPr lang="ru-RU" sz="2400" dirty="0">
                <a:latin typeface="Times New Roman" panose="02020603050405020304" pitchFamily="18" charset="0"/>
                <a:cs typeface="Times New Roman" panose="02020603050405020304" pitchFamily="18" charset="0"/>
              </a:rPr>
              <a:t>От синевы рек, озёр и морей. </a:t>
            </a:r>
          </a:p>
          <a:p>
            <a:r>
              <a:rPr lang="ru-RU" sz="2400" dirty="0">
                <a:latin typeface="Times New Roman" panose="02020603050405020304" pitchFamily="18" charset="0"/>
                <a:cs typeface="Times New Roman" panose="02020603050405020304" pitchFamily="18" charset="0"/>
              </a:rPr>
              <a:t>Горы, равнины, леса и поля –</a:t>
            </a:r>
          </a:p>
          <a:p>
            <a:r>
              <a:rPr lang="ru-RU" sz="2400" dirty="0">
                <a:latin typeface="Times New Roman" panose="02020603050405020304" pitchFamily="18" charset="0"/>
                <a:cs typeface="Times New Roman" panose="02020603050405020304" pitchFamily="18" charset="0"/>
              </a:rPr>
              <a:t>Всё это наша планета Земля. </a:t>
            </a:r>
          </a:p>
          <a:p>
            <a:r>
              <a:rPr lang="ru-RU" sz="2400" dirty="0">
                <a:latin typeface="Times New Roman" panose="02020603050405020304" pitchFamily="18" charset="0"/>
                <a:cs typeface="Times New Roman" panose="02020603050405020304" pitchFamily="18" charset="0"/>
              </a:rPr>
              <a:t>Ветры поют, с облаками играя,</a:t>
            </a:r>
          </a:p>
          <a:p>
            <a:r>
              <a:rPr lang="ru-RU" sz="2400" dirty="0">
                <a:latin typeface="Times New Roman" panose="02020603050405020304" pitchFamily="18" charset="0"/>
                <a:cs typeface="Times New Roman" panose="02020603050405020304" pitchFamily="18" charset="0"/>
              </a:rPr>
              <a:t>Ливни шумят… И от края до края</a:t>
            </a:r>
          </a:p>
          <a:p>
            <a:r>
              <a:rPr lang="ru-RU" sz="2400" dirty="0">
                <a:latin typeface="Times New Roman" panose="02020603050405020304" pitchFamily="18" charset="0"/>
                <a:cs typeface="Times New Roman" panose="02020603050405020304" pitchFamily="18" charset="0"/>
              </a:rPr>
              <a:t>Вы не найдёте чудесней на свете</a:t>
            </a:r>
          </a:p>
          <a:p>
            <a:r>
              <a:rPr lang="ru-RU" sz="2400" dirty="0">
                <a:latin typeface="Times New Roman" panose="02020603050405020304" pitchFamily="18" charset="0"/>
                <a:cs typeface="Times New Roman" panose="02020603050405020304" pitchFamily="18" charset="0"/>
              </a:rPr>
              <a:t>Нашей прекрасной и доброй планеты!</a:t>
            </a:r>
          </a:p>
          <a:p>
            <a:r>
              <a:rPr lang="ru-RU" sz="2400" dirty="0">
                <a:latin typeface="Times New Roman" panose="02020603050405020304" pitchFamily="18" charset="0"/>
                <a:cs typeface="Times New Roman" panose="02020603050405020304" pitchFamily="18" charset="0"/>
              </a:rPr>
              <a:t>Наш дом родной, наш общий дом – </a:t>
            </a:r>
          </a:p>
          <a:p>
            <a:r>
              <a:rPr lang="ru-RU" sz="2400" dirty="0">
                <a:latin typeface="Times New Roman" panose="02020603050405020304" pitchFamily="18" charset="0"/>
                <a:cs typeface="Times New Roman" panose="02020603050405020304" pitchFamily="18" charset="0"/>
              </a:rPr>
              <a:t>Земля, где с вами мы живем!</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5375"/>
                                        </p:tgtEl>
                                        <p:attrNameLst>
                                          <p:attrName>style.visibility</p:attrName>
                                        </p:attrNameLst>
                                      </p:cBhvr>
                                      <p:to>
                                        <p:strVal val="visible"/>
                                      </p:to>
                                    </p:set>
                                    <p:anim calcmode="lin" valueType="num">
                                      <p:cBhvr>
                                        <p:cTn id="7" dur="1000" fill="hold"/>
                                        <p:tgtEl>
                                          <p:spTgt spid="15375"/>
                                        </p:tgtEl>
                                        <p:attrNameLst>
                                          <p:attrName>ppt_x</p:attrName>
                                        </p:attrNameLst>
                                      </p:cBhvr>
                                      <p:tavLst>
                                        <p:tav tm="0">
                                          <p:val>
                                            <p:strVal val="#ppt_x-.2"/>
                                          </p:val>
                                        </p:tav>
                                        <p:tav tm="100000">
                                          <p:val>
                                            <p:strVal val="#ppt_x"/>
                                          </p:val>
                                        </p:tav>
                                      </p:tavLst>
                                    </p:anim>
                                    <p:anim calcmode="lin" valueType="num">
                                      <p:cBhvr>
                                        <p:cTn id="8" dur="1000" fill="hold"/>
                                        <p:tgtEl>
                                          <p:spTgt spid="15375"/>
                                        </p:tgtEl>
                                        <p:attrNameLst>
                                          <p:attrName>ppt_y</p:attrName>
                                        </p:attrNameLst>
                                      </p:cBhvr>
                                      <p:tavLst>
                                        <p:tav tm="0">
                                          <p:val>
                                            <p:strVal val="#ppt_y"/>
                                          </p:val>
                                        </p:tav>
                                        <p:tav tm="100000">
                                          <p:val>
                                            <p:strVal val="#ppt_y"/>
                                          </p:val>
                                        </p:tav>
                                      </p:tavLst>
                                    </p:anim>
                                    <p:animEffect transition="in" filter="wipe(right)" prLst="gradientSize: 0.1">
                                      <p:cBhvr>
                                        <p:cTn id="9" dur="1000"/>
                                        <p:tgtEl>
                                          <p:spTgt spid="1537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60" name="Picture 8" descr="https://i.pinimg.com/736x/27/89/96/2789960d50872d4a78cc44bc8796c885--planet-earth-school-projects.jpg"/>
          <p:cNvPicPr>
            <a:picLocks noChangeAspect="1" noChangeArrowheads="1"/>
          </p:cNvPicPr>
          <p:nvPr/>
        </p:nvPicPr>
        <p:blipFill>
          <a:blip r:embed="rId2" cstate="print"/>
          <a:srcRect/>
          <a:stretch>
            <a:fillRect/>
          </a:stretch>
        </p:blipFill>
        <p:spPr bwMode="auto">
          <a:xfrm>
            <a:off x="4716016" y="3025846"/>
            <a:ext cx="4459411" cy="3832154"/>
          </a:xfrm>
          <a:prstGeom prst="rect">
            <a:avLst/>
          </a:prstGeom>
          <a:ln>
            <a:noFill/>
          </a:ln>
          <a:effectLst>
            <a:softEdge rad="635000"/>
          </a:effectLst>
        </p:spPr>
      </p:pic>
      <p:pic>
        <p:nvPicPr>
          <p:cNvPr id="23562" name="Picture 10" descr="http://clipart-library.com/images/dT4R6BkTe.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396536" y="2276872"/>
            <a:ext cx="1901241" cy="4581128"/>
          </a:xfrm>
          <a:prstGeom prst="rect">
            <a:avLst/>
          </a:prstGeom>
          <a:noFill/>
        </p:spPr>
      </p:pic>
      <p:pic>
        <p:nvPicPr>
          <p:cNvPr id="23564" name="Picture 12" descr="https://labour25.files.wordpress.com/2011/04/standing-silhouette-right.png?w=28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27176" y="4634259"/>
            <a:ext cx="873625" cy="2204864"/>
          </a:xfrm>
          <a:prstGeom prst="rect">
            <a:avLst/>
          </a:prstGeom>
          <a:noFill/>
        </p:spPr>
      </p:pic>
      <p:sp>
        <p:nvSpPr>
          <p:cNvPr id="2" name="Прямоугольник 1"/>
          <p:cNvSpPr/>
          <p:nvPr/>
        </p:nvSpPr>
        <p:spPr>
          <a:xfrm>
            <a:off x="120228" y="116632"/>
            <a:ext cx="3960440" cy="6863417"/>
          </a:xfrm>
          <a:prstGeom prst="rect">
            <a:avLst/>
          </a:prstGeom>
        </p:spPr>
        <p:txBody>
          <a:bodyPr wrap="square">
            <a:spAutoFit/>
          </a:bodyPr>
          <a:lstStyle/>
          <a:p>
            <a:r>
              <a:rPr lang="ru-RU" sz="2000" dirty="0">
                <a:latin typeface="Times New Roman" panose="02020603050405020304" pitchFamily="18" charset="0"/>
                <a:cs typeface="Times New Roman" panose="02020603050405020304" pitchFamily="18" charset="0"/>
              </a:rPr>
              <a:t>Смотрел человек, как гибнет планета, как рушится его дом. Подошел к нему старец</a:t>
            </a:r>
            <a:r>
              <a:rPr lang="ru-RU" sz="2000" dirty="0" smtClean="0">
                <a:latin typeface="Times New Roman" panose="02020603050405020304" pitchFamily="18" charset="0"/>
                <a:cs typeface="Times New Roman" panose="02020603050405020304" pitchFamily="18" charset="0"/>
              </a:rPr>
              <a:t>, и </a:t>
            </a:r>
            <a:r>
              <a:rPr lang="ru-RU" sz="2000" dirty="0">
                <a:latin typeface="Times New Roman" panose="02020603050405020304" pitchFamily="18" charset="0"/>
                <a:cs typeface="Times New Roman" panose="02020603050405020304" pitchFamily="18" charset="0"/>
              </a:rPr>
              <a:t>говорит:</a:t>
            </a:r>
          </a:p>
          <a:p>
            <a:r>
              <a:rPr lang="ru-RU" sz="2000" dirty="0">
                <a:latin typeface="Times New Roman" panose="02020603050405020304" pitchFamily="18" charset="0"/>
                <a:cs typeface="Times New Roman" panose="02020603050405020304" pitchFamily="18" charset="0"/>
              </a:rPr>
              <a:t>- «Смотрю на глобус – шар земной,</a:t>
            </a:r>
          </a:p>
          <a:p>
            <a:r>
              <a:rPr lang="ru-RU" sz="2000" dirty="0">
                <a:latin typeface="Times New Roman" panose="02020603050405020304" pitchFamily="18" charset="0"/>
                <a:cs typeface="Times New Roman" panose="02020603050405020304" pitchFamily="18" charset="0"/>
              </a:rPr>
              <a:t>И вдруг вздохнул он как живой,</a:t>
            </a:r>
          </a:p>
          <a:p>
            <a:r>
              <a:rPr lang="ru-RU" sz="2000" dirty="0">
                <a:latin typeface="Times New Roman" panose="02020603050405020304" pitchFamily="18" charset="0"/>
                <a:cs typeface="Times New Roman" panose="02020603050405020304" pitchFamily="18" charset="0"/>
              </a:rPr>
              <a:t>И шепчут мне материки:</a:t>
            </a:r>
          </a:p>
          <a:p>
            <a:r>
              <a:rPr lang="ru-RU" sz="2000" dirty="0">
                <a:latin typeface="Times New Roman" panose="02020603050405020304" pitchFamily="18" charset="0"/>
                <a:cs typeface="Times New Roman" panose="02020603050405020304" pitchFamily="18" charset="0"/>
              </a:rPr>
              <a:t>«Ты береги нас, береги!»</a:t>
            </a:r>
          </a:p>
          <a:p>
            <a:r>
              <a:rPr lang="ru-RU" sz="2000" dirty="0">
                <a:latin typeface="Times New Roman" panose="02020603050405020304" pitchFamily="18" charset="0"/>
                <a:cs typeface="Times New Roman" panose="02020603050405020304" pitchFamily="18" charset="0"/>
              </a:rPr>
              <a:t>В тревоге рощи и леса,</a:t>
            </a:r>
          </a:p>
          <a:p>
            <a:r>
              <a:rPr lang="ru-RU" sz="2000" dirty="0">
                <a:latin typeface="Times New Roman" panose="02020603050405020304" pitchFamily="18" charset="0"/>
                <a:cs typeface="Times New Roman" panose="02020603050405020304" pitchFamily="18" charset="0"/>
              </a:rPr>
              <a:t>Роса на травах, как слеза,</a:t>
            </a:r>
          </a:p>
          <a:p>
            <a:r>
              <a:rPr lang="ru-RU" sz="2000" dirty="0">
                <a:latin typeface="Times New Roman" panose="02020603050405020304" pitchFamily="18" charset="0"/>
                <a:cs typeface="Times New Roman" panose="02020603050405020304" pitchFamily="18" charset="0"/>
              </a:rPr>
              <a:t>И тихо просят родники:</a:t>
            </a:r>
          </a:p>
          <a:p>
            <a:r>
              <a:rPr lang="ru-RU" sz="2000" dirty="0">
                <a:latin typeface="Times New Roman" panose="02020603050405020304" pitchFamily="18" charset="0"/>
                <a:cs typeface="Times New Roman" panose="02020603050405020304" pitchFamily="18" charset="0"/>
              </a:rPr>
              <a:t>«Ты береги нас, береги!»</a:t>
            </a:r>
          </a:p>
          <a:p>
            <a:r>
              <a:rPr lang="ru-RU" sz="2000" dirty="0">
                <a:latin typeface="Times New Roman" panose="02020603050405020304" pitchFamily="18" charset="0"/>
                <a:cs typeface="Times New Roman" panose="02020603050405020304" pitchFamily="18" charset="0"/>
              </a:rPr>
              <a:t>Остановил олень свой бег:</a:t>
            </a:r>
          </a:p>
          <a:p>
            <a:r>
              <a:rPr lang="ru-RU" sz="2000" dirty="0">
                <a:latin typeface="Times New Roman" panose="02020603050405020304" pitchFamily="18" charset="0"/>
                <a:cs typeface="Times New Roman" panose="02020603050405020304" pitchFamily="18" charset="0"/>
              </a:rPr>
              <a:t>«Будь человеком, человек»</a:t>
            </a:r>
          </a:p>
          <a:p>
            <a:r>
              <a:rPr lang="ru-RU" sz="2000" dirty="0">
                <a:latin typeface="Times New Roman" panose="02020603050405020304" pitchFamily="18" charset="0"/>
                <a:cs typeface="Times New Roman" panose="02020603050405020304" pitchFamily="18" charset="0"/>
              </a:rPr>
              <a:t>В тебя мы верим – не солги,</a:t>
            </a:r>
          </a:p>
          <a:p>
            <a:r>
              <a:rPr lang="ru-RU" sz="2000" dirty="0">
                <a:latin typeface="Times New Roman" panose="02020603050405020304" pitchFamily="18" charset="0"/>
                <a:cs typeface="Times New Roman" panose="02020603050405020304" pitchFamily="18" charset="0"/>
              </a:rPr>
              <a:t>Ты береги нас, береги!»</a:t>
            </a:r>
          </a:p>
          <a:p>
            <a:r>
              <a:rPr lang="ru-RU" sz="2000" dirty="0">
                <a:latin typeface="Times New Roman" panose="02020603050405020304" pitchFamily="18" charset="0"/>
                <a:cs typeface="Times New Roman" panose="02020603050405020304" pitchFamily="18" charset="0"/>
              </a:rPr>
              <a:t>Смотрю на глобус – шар земной,</a:t>
            </a:r>
          </a:p>
          <a:p>
            <a:r>
              <a:rPr lang="ru-RU" sz="2000" dirty="0">
                <a:latin typeface="Times New Roman" panose="02020603050405020304" pitchFamily="18" charset="0"/>
                <a:cs typeface="Times New Roman" panose="02020603050405020304" pitchFamily="18" charset="0"/>
              </a:rPr>
              <a:t>Такой прекрасный и родной,</a:t>
            </a:r>
          </a:p>
          <a:p>
            <a:r>
              <a:rPr lang="ru-RU" sz="2000" dirty="0">
                <a:latin typeface="Times New Roman" panose="02020603050405020304" pitchFamily="18" charset="0"/>
                <a:cs typeface="Times New Roman" panose="02020603050405020304" pitchFamily="18" charset="0"/>
              </a:rPr>
              <a:t>И шепнул человек:</a:t>
            </a:r>
          </a:p>
          <a:p>
            <a:r>
              <a:rPr lang="ru-RU" sz="2000" dirty="0">
                <a:latin typeface="Times New Roman" panose="02020603050405020304" pitchFamily="18" charset="0"/>
                <a:cs typeface="Times New Roman" panose="02020603050405020304" pitchFamily="18" charset="0"/>
              </a:rPr>
              <a:t>«Сберегу! Я сберегу Вас, сберегу!»</a:t>
            </a:r>
          </a:p>
        </p:txBody>
      </p:sp>
    </p:spTree>
  </p:cSld>
  <p:clrMapOvr>
    <a:masterClrMapping/>
  </p:clrMapOvr>
  <p:transition spd="slow">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kirovchanka.ru/assets/images/News/_2014/city/september/news_uborka0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8976647">
            <a:off x="242384" y="520513"/>
            <a:ext cx="2340796" cy="1719769"/>
          </a:xfrm>
          <a:prstGeom prst="rect">
            <a:avLst/>
          </a:prstGeom>
          <a:ln>
            <a:noFill/>
          </a:ln>
          <a:effectLst>
            <a:softEdge rad="112500"/>
          </a:effectLst>
        </p:spPr>
      </p:pic>
      <p:pic>
        <p:nvPicPr>
          <p:cNvPr id="24578" name="Picture 2" descr="https://avatars.mds.yandex.net/get-pdb/1209255/c96f35cb-8718-44cd-9454-ddb6331d5685/s120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959254">
            <a:off x="6490307" y="458930"/>
            <a:ext cx="2508441" cy="1842936"/>
          </a:xfrm>
          <a:prstGeom prst="rect">
            <a:avLst/>
          </a:prstGeom>
          <a:ln>
            <a:noFill/>
          </a:ln>
          <a:effectLst>
            <a:softEdge rad="112500"/>
          </a:effectLst>
        </p:spPr>
      </p:pic>
      <p:pic>
        <p:nvPicPr>
          <p:cNvPr id="24580" name="Picture 4" descr="http://img.amur.info/crop/misc/2016-10-13/660x_/a46f635d5fb0a0c04b0ef6f90b6de43b.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64427" y="4550027"/>
            <a:ext cx="2946660" cy="2164892"/>
          </a:xfrm>
          <a:prstGeom prst="rect">
            <a:avLst/>
          </a:prstGeom>
          <a:ln>
            <a:noFill/>
          </a:ln>
          <a:effectLst>
            <a:softEdge rad="112500"/>
          </a:effectLst>
        </p:spPr>
      </p:pic>
      <p:pic>
        <p:nvPicPr>
          <p:cNvPr id="24586" name="Picture 10" descr="https://f12.pmo.ee/ESJRIgxUMvu4FgESg-i0Jy4zo7g=/1370x820/smart/nginx/o/2009/03/25/153355t1h9ab7.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36829" y="4542233"/>
            <a:ext cx="2988840" cy="2172686"/>
          </a:xfrm>
          <a:prstGeom prst="rect">
            <a:avLst/>
          </a:prstGeom>
          <a:ln>
            <a:noFill/>
          </a:ln>
          <a:effectLst>
            <a:softEdge rad="112500"/>
          </a:effectLst>
        </p:spPr>
      </p:pic>
      <p:pic>
        <p:nvPicPr>
          <p:cNvPr id="24588" name="Picture 12" descr="https://st2.depositphotos.com/1028581/9665/i/950/depositphotos_96659108-stock-photo-school-girl-feeding-birds-in.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0" y="4716993"/>
            <a:ext cx="2915816" cy="2141007"/>
          </a:xfrm>
          <a:prstGeom prst="rect">
            <a:avLst/>
          </a:prstGeom>
          <a:ln>
            <a:noFill/>
          </a:ln>
          <a:effectLst>
            <a:softEdge rad="112500"/>
          </a:effectLst>
        </p:spPr>
      </p:pic>
      <p:sp>
        <p:nvSpPr>
          <p:cNvPr id="3" name="Прямоугольник 2"/>
          <p:cNvSpPr/>
          <p:nvPr/>
        </p:nvSpPr>
        <p:spPr>
          <a:xfrm>
            <a:off x="1485342" y="2295464"/>
            <a:ext cx="6038986" cy="2246769"/>
          </a:xfrm>
          <a:prstGeom prst="rect">
            <a:avLst/>
          </a:prstGeom>
        </p:spPr>
        <p:txBody>
          <a:bodyPr wrap="square">
            <a:spAutoFit/>
          </a:bodyPr>
          <a:lstStyle/>
          <a:p>
            <a:pPr indent="457200" algn="just"/>
            <a:r>
              <a:rPr lang="ru-RU" sz="2000" dirty="0">
                <a:latin typeface="Times New Roman" panose="02020603050405020304" pitchFamily="18" charset="0"/>
                <a:cs typeface="Times New Roman" panose="02020603050405020304" pitchFamily="18" charset="0"/>
              </a:rPr>
              <a:t>И начал человек исправлять свои ошибки, стали появляться заповедники. Это место, где травы, цветы, ягоды, грибы, деревья, птицы, рыбы охраняются государством. Место, где природа имеет право жить по своим законам. Это островки спасения природы от человека. Это наше богатство, которым каждый может </a:t>
            </a:r>
            <a:r>
              <a:rPr lang="ru-RU" sz="2000" dirty="0" smtClean="0">
                <a:latin typeface="Times New Roman" panose="02020603050405020304" pitchFamily="18" charset="0"/>
                <a:cs typeface="Times New Roman" panose="02020603050405020304" pitchFamily="18" charset="0"/>
              </a:rPr>
              <a:t>гордиться.</a:t>
            </a:r>
            <a:endParaRPr lang="ru-RU" sz="2000" dirty="0">
              <a:latin typeface="Times New Roman" panose="02020603050405020304" pitchFamily="18" charset="0"/>
              <a:cs typeface="Times New Roman" panose="02020603050405020304" pitchFamily="18" charset="0"/>
            </a:endParaRPr>
          </a:p>
        </p:txBody>
      </p:sp>
    </p:spTree>
  </p:cSld>
  <p:clrMapOvr>
    <a:masterClrMapping/>
  </p:clrMapOvr>
  <p:transition spd="slow">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Красная книга КРАСНАЯ КНИГА – государственный документ, куда заносятся данны">
            <a:hlinkClick r:id="rId2" tooltip="&quot;Красная книга КРАСНАЯ КНИГА – государственный документ, куда заносятся данны...&quot;"/>
          </p:cNvPr>
          <p:cNvPicPr/>
          <p:nvPr/>
        </p:nvPicPr>
        <p:blipFill>
          <a:blip r:embed="rId3" cstate="print"/>
          <a:srcRect/>
          <a:stretch>
            <a:fillRect/>
          </a:stretch>
        </p:blipFill>
        <p:spPr bwMode="auto">
          <a:xfrm>
            <a:off x="899592" y="188640"/>
            <a:ext cx="7776864" cy="5112568"/>
          </a:xfrm>
          <a:prstGeom prst="rect">
            <a:avLst/>
          </a:prstGeom>
          <a:noFill/>
          <a:ln w="9525">
            <a:noFill/>
            <a:miter lim="800000"/>
            <a:headEnd/>
            <a:tailEnd/>
          </a:ln>
          <a:effectLst>
            <a:softEdge rad="635000"/>
          </a:effectLst>
        </p:spPr>
      </p:pic>
      <p:sp>
        <p:nvSpPr>
          <p:cNvPr id="2" name="Прямоугольник 1"/>
          <p:cNvSpPr/>
          <p:nvPr/>
        </p:nvSpPr>
        <p:spPr>
          <a:xfrm>
            <a:off x="410469" y="5517232"/>
            <a:ext cx="8712968" cy="923330"/>
          </a:xfrm>
          <a:prstGeom prst="rect">
            <a:avLst/>
          </a:prstGeom>
        </p:spPr>
        <p:txBody>
          <a:bodyPr wrap="square">
            <a:spAutoFit/>
          </a:bodyPr>
          <a:lstStyle/>
          <a:p>
            <a:pPr algn="ctr"/>
            <a:r>
              <a:rPr lang="ru-RU" dirty="0"/>
              <a:t>Появилась красная книга</a:t>
            </a:r>
            <a:r>
              <a:rPr lang="ru-RU" dirty="0" smtClean="0"/>
              <a:t>.</a:t>
            </a:r>
          </a:p>
          <a:p>
            <a:pPr algn="ctr"/>
            <a:r>
              <a:rPr lang="ru-RU" dirty="0" smtClean="0"/>
              <a:t> </a:t>
            </a:r>
            <a:r>
              <a:rPr lang="ru-RU" dirty="0"/>
              <a:t>КРАСНАЯ КНИГА – государственный документ, куда заносятся данные о редких и исчезающих видах растений, грибов, лишайников и животных. </a:t>
            </a:r>
          </a:p>
        </p:txBody>
      </p:sp>
    </p:spTree>
  </p:cSld>
  <p:clrMapOvr>
    <a:masterClrMapping/>
  </p:clrMapOvr>
  <p:transition spd="slow">
    <p:strips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ds04.infourok.ru/uploads/ex/06c2/000d4d31-32dba435/hello_html_m48ca9ddb.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7584" y="332656"/>
            <a:ext cx="7599234" cy="4824536"/>
          </a:xfrm>
          <a:prstGeom prst="rect">
            <a:avLst/>
          </a:prstGeom>
          <a:noFill/>
        </p:spPr>
      </p:pic>
      <p:sp>
        <p:nvSpPr>
          <p:cNvPr id="3" name="Прямоугольник 2"/>
          <p:cNvSpPr/>
          <p:nvPr/>
        </p:nvSpPr>
        <p:spPr>
          <a:xfrm>
            <a:off x="2915816" y="5805264"/>
            <a:ext cx="3870034" cy="400110"/>
          </a:xfrm>
          <a:prstGeom prst="rect">
            <a:avLst/>
          </a:prstGeom>
        </p:spPr>
        <p:txBody>
          <a:bodyPr wrap="none">
            <a:spAutoFit/>
          </a:bodyPr>
          <a:lstStyle/>
          <a:p>
            <a:r>
              <a:rPr lang="ru-RU" sz="2000" dirty="0">
                <a:latin typeface="Times New Roman" panose="02020603050405020304" pitchFamily="18" charset="0"/>
                <a:cs typeface="Times New Roman" panose="02020603050405020304" pitchFamily="18" charset="0"/>
              </a:rPr>
              <a:t>И стала планета выздоравливать. </a:t>
            </a:r>
          </a:p>
        </p:txBody>
      </p:sp>
    </p:spTree>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16632"/>
            <a:ext cx="9063450" cy="6735042"/>
          </a:xfrm>
          <a:prstGeom prst="rect">
            <a:avLst/>
          </a:prstGeom>
        </p:spPr>
      </p:pic>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 Плещутся моря и океаны ">
            <a:hlinkClick r:id="rId2" tooltip="&quot; Плещутся моря и океаны &quot;"/>
          </p:cNvPr>
          <p:cNvPicPr/>
          <p:nvPr/>
        </p:nvPicPr>
        <p:blipFill>
          <a:blip r:embed="rId3" cstate="print"/>
          <a:srcRect l="14531" t="26289" r="16143" b="13356"/>
          <a:stretch>
            <a:fillRect/>
          </a:stretch>
        </p:blipFill>
        <p:spPr bwMode="auto">
          <a:xfrm>
            <a:off x="107504" y="116632"/>
            <a:ext cx="2967138" cy="1872208"/>
          </a:xfrm>
          <a:prstGeom prst="rect">
            <a:avLst/>
          </a:prstGeom>
          <a:ln>
            <a:noFill/>
          </a:ln>
          <a:effectLst>
            <a:softEdge rad="112500"/>
          </a:effectLst>
        </p:spPr>
      </p:pic>
      <p:pic>
        <p:nvPicPr>
          <p:cNvPr id="5" name="Рисунок 4" descr=" Текут реки и ручьи ">
            <a:hlinkClick r:id="rId4" tooltip="&quot; Текут реки и ручьи &quot;"/>
          </p:cNvPr>
          <p:cNvPicPr/>
          <p:nvPr/>
        </p:nvPicPr>
        <p:blipFill>
          <a:blip r:embed="rId5" cstate="print"/>
          <a:srcRect l="8507" t="30420" r="47559" b="14104"/>
          <a:stretch>
            <a:fillRect/>
          </a:stretch>
        </p:blipFill>
        <p:spPr bwMode="auto">
          <a:xfrm>
            <a:off x="3203848" y="2924944"/>
            <a:ext cx="2736304" cy="1728192"/>
          </a:xfrm>
          <a:prstGeom prst="rect">
            <a:avLst/>
          </a:prstGeom>
          <a:ln>
            <a:noFill/>
          </a:ln>
          <a:effectLst>
            <a:softEdge rad="112500"/>
          </a:effectLst>
        </p:spPr>
      </p:pic>
      <p:pic>
        <p:nvPicPr>
          <p:cNvPr id="6" name="Рисунок 5" descr=" Текут реки и ручьи ">
            <a:hlinkClick r:id="rId4" tooltip="&quot; Текут реки и ручьи &quot;"/>
          </p:cNvPr>
          <p:cNvPicPr/>
          <p:nvPr/>
        </p:nvPicPr>
        <p:blipFill>
          <a:blip r:embed="rId5" cstate="print"/>
          <a:srcRect l="62204" t="33683" r="8507" b="14104"/>
          <a:stretch>
            <a:fillRect/>
          </a:stretch>
        </p:blipFill>
        <p:spPr bwMode="auto">
          <a:xfrm>
            <a:off x="3779912" y="980728"/>
            <a:ext cx="1296144" cy="1800200"/>
          </a:xfrm>
          <a:prstGeom prst="rect">
            <a:avLst/>
          </a:prstGeom>
          <a:ln>
            <a:noFill/>
          </a:ln>
          <a:effectLst>
            <a:softEdge rad="112500"/>
          </a:effectLst>
        </p:spPr>
      </p:pic>
      <p:pic>
        <p:nvPicPr>
          <p:cNvPr id="7" name="Рисунок 6" descr=" Расстилаются равнины ">
            <a:hlinkClick r:id="rId6" tooltip="&quot; Расстилаются равнины &quot;"/>
          </p:cNvPr>
          <p:cNvPicPr/>
          <p:nvPr/>
        </p:nvPicPr>
        <p:blipFill>
          <a:blip r:embed="rId7" cstate="print"/>
          <a:srcRect l="7322" t="29369" r="56066" b="15155"/>
          <a:stretch>
            <a:fillRect/>
          </a:stretch>
        </p:blipFill>
        <p:spPr bwMode="auto">
          <a:xfrm>
            <a:off x="6660232" y="4520590"/>
            <a:ext cx="2160240" cy="2337410"/>
          </a:xfrm>
          <a:prstGeom prst="rect">
            <a:avLst/>
          </a:prstGeom>
          <a:ln>
            <a:noFill/>
          </a:ln>
          <a:effectLst>
            <a:softEdge rad="112500"/>
          </a:effectLst>
        </p:spPr>
      </p:pic>
      <p:pic>
        <p:nvPicPr>
          <p:cNvPr id="8" name="Рисунок 7" descr=" Шумят леса ">
            <a:hlinkClick r:id="rId8" tooltip="&quot; Шумят леса &quot;"/>
          </p:cNvPr>
          <p:cNvPicPr/>
          <p:nvPr/>
        </p:nvPicPr>
        <p:blipFill>
          <a:blip r:embed="rId9" cstate="print"/>
          <a:srcRect l="19526" t="29369" r="17014" b="15155"/>
          <a:stretch>
            <a:fillRect/>
          </a:stretch>
        </p:blipFill>
        <p:spPr bwMode="auto">
          <a:xfrm>
            <a:off x="6084168" y="116632"/>
            <a:ext cx="2952328" cy="1944216"/>
          </a:xfrm>
          <a:prstGeom prst="rect">
            <a:avLst/>
          </a:prstGeom>
          <a:ln>
            <a:noFill/>
          </a:ln>
          <a:effectLst>
            <a:softEdge rad="112500"/>
          </a:effectLst>
        </p:spPr>
      </p:pic>
      <p:pic>
        <p:nvPicPr>
          <p:cNvPr id="9" name="Рисунок 8" descr=" Поднимаются высокие горы ">
            <a:hlinkClick r:id="rId10" tooltip="&quot; Поднимаются высокие горы &quot;"/>
          </p:cNvPr>
          <p:cNvPicPr/>
          <p:nvPr/>
        </p:nvPicPr>
        <p:blipFill>
          <a:blip r:embed="rId11" cstate="print"/>
          <a:srcRect l="18251" t="32633" r="18289" b="15155"/>
          <a:stretch>
            <a:fillRect/>
          </a:stretch>
        </p:blipFill>
        <p:spPr bwMode="auto">
          <a:xfrm>
            <a:off x="467544" y="4481736"/>
            <a:ext cx="2081809" cy="2376264"/>
          </a:xfrm>
          <a:prstGeom prst="rect">
            <a:avLst/>
          </a:prstGeom>
          <a:ln>
            <a:noFill/>
          </a:ln>
          <a:effectLst>
            <a:softEdge rad="112500"/>
          </a:effectLst>
        </p:spPr>
      </p:pic>
      <p:sp>
        <p:nvSpPr>
          <p:cNvPr id="10" name="Прямоугольник 9"/>
          <p:cNvSpPr/>
          <p:nvPr/>
        </p:nvSpPr>
        <p:spPr>
          <a:xfrm>
            <a:off x="-180528" y="1484784"/>
            <a:ext cx="3563888" cy="646331"/>
          </a:xfrm>
          <a:prstGeom prst="rect">
            <a:avLst/>
          </a:prstGeom>
          <a:noFill/>
        </p:spPr>
        <p:txBody>
          <a:bodyPr wrap="square" lIns="91440" tIns="45720" rIns="91440" bIns="45720">
            <a:spAutoFit/>
          </a:bodyPr>
          <a:lstStyle/>
          <a:p>
            <a:pPr lvl="0" algn="ctr"/>
            <a:r>
              <a:rPr lang="ru-RU" dirty="0" smtClean="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rPr>
              <a:t>Плещутся</a:t>
            </a:r>
          </a:p>
          <a:p>
            <a:pPr lvl="0" algn="ctr"/>
            <a:r>
              <a:rPr lang="ru-RU" dirty="0" smtClean="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rPr>
              <a:t> </a:t>
            </a:r>
            <a:r>
              <a:rPr lang="ru-RU" dirty="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rPr>
              <a:t>моря и океаны </a:t>
            </a:r>
          </a:p>
        </p:txBody>
      </p:sp>
      <p:sp>
        <p:nvSpPr>
          <p:cNvPr id="11" name="Прямоугольник 10"/>
          <p:cNvSpPr/>
          <p:nvPr/>
        </p:nvSpPr>
        <p:spPr>
          <a:xfrm>
            <a:off x="2843808" y="2420888"/>
            <a:ext cx="3240360" cy="646331"/>
          </a:xfrm>
          <a:prstGeom prst="rect">
            <a:avLst/>
          </a:prstGeom>
        </p:spPr>
        <p:txBody>
          <a:bodyPr wrap="square">
            <a:spAutoFit/>
          </a:bodyPr>
          <a:lstStyle/>
          <a:p>
            <a:pPr lvl="0" algn="ctr"/>
            <a:r>
              <a:rPr lang="ru-RU" dirty="0" smtClean="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rPr>
              <a:t>Текут </a:t>
            </a:r>
          </a:p>
          <a:p>
            <a:pPr lvl="0" algn="ctr"/>
            <a:r>
              <a:rPr lang="ru-RU" dirty="0" smtClean="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rPr>
              <a:t>ручьи и реки</a:t>
            </a:r>
            <a:endParaRPr lang="ru-RU" sz="1400" dirty="0" smtClean="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endParaRPr>
          </a:p>
        </p:txBody>
      </p:sp>
      <p:sp>
        <p:nvSpPr>
          <p:cNvPr id="12" name="Прямоугольник 11"/>
          <p:cNvSpPr/>
          <p:nvPr/>
        </p:nvSpPr>
        <p:spPr>
          <a:xfrm>
            <a:off x="5868144" y="4581128"/>
            <a:ext cx="3744416" cy="646331"/>
          </a:xfrm>
          <a:prstGeom prst="rect">
            <a:avLst/>
          </a:prstGeom>
        </p:spPr>
        <p:txBody>
          <a:bodyPr wrap="square">
            <a:spAutoFit/>
          </a:bodyPr>
          <a:lstStyle/>
          <a:p>
            <a:pPr lvl="0" algn="ctr"/>
            <a:r>
              <a:rPr lang="ru-RU" dirty="0" smtClean="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rPr>
              <a:t>Расстилаются</a:t>
            </a:r>
          </a:p>
          <a:p>
            <a:pPr lvl="0" algn="ctr"/>
            <a:r>
              <a:rPr lang="ru-RU" dirty="0" smtClean="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rPr>
              <a:t> равнины</a:t>
            </a:r>
            <a:endParaRPr lang="ru-RU" dirty="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endParaRPr>
          </a:p>
        </p:txBody>
      </p:sp>
      <p:sp>
        <p:nvSpPr>
          <p:cNvPr id="15" name="Прямоугольник 14"/>
          <p:cNvSpPr/>
          <p:nvPr/>
        </p:nvSpPr>
        <p:spPr>
          <a:xfrm>
            <a:off x="-828600" y="6021288"/>
            <a:ext cx="4572000" cy="646331"/>
          </a:xfrm>
          <a:prstGeom prst="rect">
            <a:avLst/>
          </a:prstGeom>
        </p:spPr>
        <p:txBody>
          <a:bodyPr>
            <a:spAutoFit/>
          </a:bodyPr>
          <a:lstStyle/>
          <a:p>
            <a:pPr lvl="0" algn="ctr"/>
            <a:r>
              <a:rPr lang="ru-RU" dirty="0" smtClean="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rPr>
              <a:t>Поднимаются </a:t>
            </a:r>
          </a:p>
          <a:p>
            <a:pPr lvl="0" algn="ctr"/>
            <a:r>
              <a:rPr lang="ru-RU" dirty="0" smtClean="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rPr>
              <a:t>высокие горы</a:t>
            </a:r>
          </a:p>
        </p:txBody>
      </p:sp>
      <p:sp>
        <p:nvSpPr>
          <p:cNvPr id="16" name="Прямоугольник 15"/>
          <p:cNvSpPr/>
          <p:nvPr/>
        </p:nvSpPr>
        <p:spPr>
          <a:xfrm>
            <a:off x="5364088" y="1556792"/>
            <a:ext cx="4608512" cy="646331"/>
          </a:xfrm>
          <a:prstGeom prst="rect">
            <a:avLst/>
          </a:prstGeom>
        </p:spPr>
        <p:txBody>
          <a:bodyPr wrap="square">
            <a:spAutoFit/>
          </a:bodyPr>
          <a:lstStyle/>
          <a:p>
            <a:pPr lvl="0" algn="ctr"/>
            <a:r>
              <a:rPr lang="ru-RU" dirty="0" smtClean="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rPr>
              <a:t>Шумят</a:t>
            </a:r>
          </a:p>
          <a:p>
            <a:pPr lvl="0" algn="ctr"/>
            <a:r>
              <a:rPr lang="ru-RU" dirty="0" smtClean="0">
                <a:ln w="18415" cmpd="sng">
                  <a:solidFill>
                    <a:srgbClr val="FF9900"/>
                  </a:solidFill>
                  <a:prstDash val="solid"/>
                </a:ln>
                <a:solidFill>
                  <a:srgbClr val="FFFFFF"/>
                </a:solidFill>
                <a:effectLst>
                  <a:outerShdw blurRad="63500" dir="3600000" algn="tl" rotWithShape="0">
                    <a:srgbClr val="000000">
                      <a:alpha val="70000"/>
                    </a:srgbClr>
                  </a:outerShdw>
                </a:effectLst>
                <a:latin typeface="Arial Black" pitchFamily="34" charset="0"/>
              </a:rPr>
              <a:t> леса</a:t>
            </a:r>
          </a:p>
        </p:txBody>
      </p:sp>
      <p:sp>
        <p:nvSpPr>
          <p:cNvPr id="18" name="Прямоугольник 17"/>
          <p:cNvSpPr/>
          <p:nvPr/>
        </p:nvSpPr>
        <p:spPr>
          <a:xfrm>
            <a:off x="2123728" y="0"/>
            <a:ext cx="4896544" cy="923330"/>
          </a:xfrm>
          <a:prstGeom prst="rect">
            <a:avLst/>
          </a:prstGeom>
          <a:noFill/>
        </p:spPr>
        <p:txBody>
          <a:bodyPr wrap="square" lIns="91440" tIns="45720" rIns="91440" bIns="45720">
            <a:spAutoFit/>
          </a:bodyPr>
          <a:lstStyle/>
          <a:p>
            <a:pPr algn="ctr"/>
            <a:r>
              <a:rPr lang="ru-RU" sz="5400" b="0" cap="none" spc="0" dirty="0" smtClean="0">
                <a:ln w="18415" cmpd="sng">
                  <a:solidFill>
                    <a:srgbClr val="FFFF00"/>
                  </a:solidFill>
                  <a:prstDash val="solid"/>
                </a:ln>
                <a:solidFill>
                  <a:srgbClr val="FFFFFF"/>
                </a:solidFill>
                <a:effectLst>
                  <a:outerShdw blurRad="63500" dir="3600000" algn="tl" rotWithShape="0">
                    <a:srgbClr val="000000">
                      <a:alpha val="70000"/>
                    </a:srgbClr>
                  </a:outerShdw>
                </a:effectLst>
              </a:rPr>
              <a:t>Природа</a:t>
            </a:r>
            <a:endParaRPr lang="ru-RU" sz="5400" b="0" cap="none" spc="0" dirty="0">
              <a:ln w="18415" cmpd="sng">
                <a:solidFill>
                  <a:srgbClr val="FFFF00"/>
                </a:solidFill>
                <a:prstDash val="solid"/>
              </a:ln>
              <a:solidFill>
                <a:srgbClr val="FFFFFF"/>
              </a:solidFill>
              <a:effectLst>
                <a:outerShdw blurRad="63500" dir="3600000" algn="tl" rotWithShape="0">
                  <a:srgbClr val="000000">
                    <a:alpha val="70000"/>
                  </a:srgbClr>
                </a:outerShdw>
              </a:effectLst>
            </a:endParaRPr>
          </a:p>
        </p:txBody>
      </p:sp>
      <p:pic>
        <p:nvPicPr>
          <p:cNvPr id="16390" name="Picture 6" descr="http://on-desktop.com/wps/Animals___Under_water_A_flock_of_marine_fish_070996_.jp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rot="20470786">
            <a:off x="66812" y="2526977"/>
            <a:ext cx="2433261" cy="1551322"/>
          </a:xfrm>
          <a:prstGeom prst="rect">
            <a:avLst/>
          </a:prstGeom>
          <a:ln>
            <a:noFill/>
          </a:ln>
          <a:effectLst>
            <a:softEdge rad="112500"/>
          </a:effectLst>
        </p:spPr>
      </p:pic>
      <p:pic>
        <p:nvPicPr>
          <p:cNvPr id="16392" name="Picture 8" descr="https://c.pxhere.com/photos/62/50/seagull_birds_flight_sky_wings-1326622.jpg!d"/>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rot="860958">
            <a:off x="6395888" y="2573394"/>
            <a:ext cx="2592288" cy="1583816"/>
          </a:xfrm>
          <a:prstGeom prst="rect">
            <a:avLst/>
          </a:prstGeom>
          <a:ln>
            <a:noFill/>
          </a:ln>
          <a:effectLst>
            <a:softEdge rad="112500"/>
          </a:effectLst>
        </p:spPr>
      </p:pic>
      <p:sp>
        <p:nvSpPr>
          <p:cNvPr id="2" name="Прямоугольник 1"/>
          <p:cNvSpPr/>
          <p:nvPr/>
        </p:nvSpPr>
        <p:spPr>
          <a:xfrm>
            <a:off x="2987824" y="4867125"/>
            <a:ext cx="3096344" cy="1631216"/>
          </a:xfrm>
          <a:prstGeom prst="rect">
            <a:avLst/>
          </a:prstGeom>
        </p:spPr>
        <p:txBody>
          <a:bodyPr wrap="square">
            <a:spAutoFit/>
          </a:bodyPr>
          <a:lstStyle/>
          <a:p>
            <a:pPr algn="ctr"/>
            <a:r>
              <a:rPr lang="ru-RU" sz="2000" dirty="0">
                <a:latin typeface="Times New Roman" panose="02020603050405020304" pitchFamily="18" charset="0"/>
                <a:cs typeface="Times New Roman" panose="02020603050405020304" pitchFamily="18" charset="0"/>
              </a:rPr>
              <a:t>Какая удивительная планета – Земля! Земля единственная планета солнечной системы, на которой есть жизнь.</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linds(horizont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linds(horizontal)">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linds(horizontal)">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blinds(horizontal)">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blinds(horizontal)">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blinds(horizontal)">
                                      <p:cBhvr>
                                        <p:cTn id="57" dur="500"/>
                                        <p:tgtEl>
                                          <p:spTgt spid="9"/>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6392"/>
                                        </p:tgtEl>
                                        <p:attrNameLst>
                                          <p:attrName>style.visibility</p:attrName>
                                        </p:attrNameLst>
                                      </p:cBhvr>
                                      <p:to>
                                        <p:strVal val="visible"/>
                                      </p:to>
                                    </p:set>
                                    <p:animEffect transition="in" filter="blinds(horizontal)">
                                      <p:cBhvr>
                                        <p:cTn id="62" dur="500"/>
                                        <p:tgtEl>
                                          <p:spTgt spid="16392"/>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16390"/>
                                        </p:tgtEl>
                                        <p:attrNameLst>
                                          <p:attrName>style.visibility</p:attrName>
                                        </p:attrNameLst>
                                      </p:cBhvr>
                                      <p:to>
                                        <p:strVal val="visible"/>
                                      </p:to>
                                    </p:set>
                                    <p:animEffect transition="in" filter="blinds(horizontal)">
                                      <p:cBhvr>
                                        <p:cTn id="67" dur="500"/>
                                        <p:tgtEl>
                                          <p:spTgt spid="16390"/>
                                        </p:tgtEl>
                                      </p:cBhvr>
                                    </p:animEffect>
                                  </p:childTnLst>
                                </p:cTn>
                              </p:par>
                            </p:childTnLst>
                          </p:cTn>
                        </p:par>
                      </p:childTnLst>
                    </p:cTn>
                  </p:par>
                  <p:par>
                    <p:cTn id="68" fill="hold">
                      <p:stCondLst>
                        <p:cond delay="indefinite"/>
                      </p:stCondLst>
                      <p:childTnLst>
                        <p:par>
                          <p:cTn id="69" fill="hold">
                            <p:stCondLst>
                              <p:cond delay="0"/>
                            </p:stCondLst>
                            <p:childTnLst>
                              <p:par>
                                <p:cTn id="70" presetID="47" presetClass="entr" presetSubtype="0"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1000"/>
                                        <p:tgtEl>
                                          <p:spTgt spid="18"/>
                                        </p:tgtEl>
                                      </p:cBhvr>
                                    </p:animEffect>
                                    <p:anim calcmode="lin" valueType="num">
                                      <p:cBhvr>
                                        <p:cTn id="73" dur="1000" fill="hold"/>
                                        <p:tgtEl>
                                          <p:spTgt spid="18"/>
                                        </p:tgtEl>
                                        <p:attrNameLst>
                                          <p:attrName>ppt_x</p:attrName>
                                        </p:attrNameLst>
                                      </p:cBhvr>
                                      <p:tavLst>
                                        <p:tav tm="0">
                                          <p:val>
                                            <p:strVal val="#ppt_x"/>
                                          </p:val>
                                        </p:tav>
                                        <p:tav tm="100000">
                                          <p:val>
                                            <p:strVal val="#ppt_x"/>
                                          </p:val>
                                        </p:tav>
                                      </p:tavLst>
                                    </p:anim>
                                    <p:anim calcmode="lin" valueType="num">
                                      <p:cBhvr>
                                        <p:cTn id="7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5" grpId="0"/>
      <p:bldP spid="16"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orage.yvision.kz/images/publication/covers/aa/aa3f4481028e6180a319988021d8a8a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6896" y="908720"/>
            <a:ext cx="8109559" cy="4104456"/>
          </a:xfrm>
          <a:prstGeom prst="rect">
            <a:avLst/>
          </a:prstGeom>
          <a:ln>
            <a:noFill/>
          </a:ln>
          <a:effectLst>
            <a:softEdge rad="317500"/>
          </a:effectLst>
        </p:spPr>
      </p:pic>
      <p:sp>
        <p:nvSpPr>
          <p:cNvPr id="3" name="Прямоугольник 2"/>
          <p:cNvSpPr/>
          <p:nvPr/>
        </p:nvSpPr>
        <p:spPr>
          <a:xfrm>
            <a:off x="446898" y="260648"/>
            <a:ext cx="8066184" cy="830997"/>
          </a:xfrm>
          <a:prstGeom prst="rect">
            <a:avLst/>
          </a:prstGeom>
          <a:noFill/>
        </p:spPr>
        <p:txBody>
          <a:bodyPr wrap="none" lIns="91440" tIns="45720" rIns="91440" bIns="45720">
            <a:spAutoFit/>
          </a:bodyPr>
          <a:lstStyle/>
          <a:p>
            <a:pPr algn="ctr"/>
            <a:r>
              <a:rPr lang="ru-RU" sz="4800" b="0" i="1" cap="none" spc="0" dirty="0" smtClean="0">
                <a:ln w="18415" cmpd="sng">
                  <a:solidFill>
                    <a:srgbClr val="FFC000"/>
                  </a:solidFill>
                  <a:prstDash val="solid"/>
                </a:ln>
                <a:solidFill>
                  <a:srgbClr val="FFFF00"/>
                </a:solidFill>
                <a:effectLst>
                  <a:glow rad="139700">
                    <a:schemeClr val="accent6">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ЧАСТЬ ПРИРОДЫ – это МЫ</a:t>
            </a:r>
            <a:endParaRPr lang="ru-RU" sz="4800" b="0" i="1" cap="none" spc="0" dirty="0">
              <a:ln w="18415" cmpd="sng">
                <a:solidFill>
                  <a:srgbClr val="FFC000"/>
                </a:solidFill>
                <a:prstDash val="solid"/>
              </a:ln>
              <a:solidFill>
                <a:srgbClr val="FFFF00"/>
              </a:solidFill>
              <a:effectLst>
                <a:glow rad="139700">
                  <a:schemeClr val="accent6">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2193990" y="5008041"/>
            <a:ext cx="4572000" cy="1569660"/>
          </a:xfrm>
          <a:prstGeom prst="rect">
            <a:avLst/>
          </a:prstGeom>
        </p:spPr>
        <p:txBody>
          <a:bodyPr>
            <a:spAutoFit/>
          </a:bodyPr>
          <a:lstStyle/>
          <a:p>
            <a:pPr algn="ctr"/>
            <a:r>
              <a:rPr lang="ru-RU" sz="2400" dirty="0">
                <a:latin typeface="Times New Roman" panose="02020603050405020304" pitchFamily="18" charset="0"/>
                <a:cs typeface="Times New Roman" panose="02020603050405020304" pitchFamily="18" charset="0"/>
              </a:rPr>
              <a:t>Частью природы так же являемся и мы с вами. Наши родители и наши друзья. Все люди, живущие на планете – это часть природы. </a:t>
            </a:r>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s://media.istockphoto.com/vectors/father-mother-son-and-daughter-standing-front-their-family-home-vector-id684690898?k=6&amp;m=684690898&amp;s=612x612&amp;w=0&amp;h=OENgrfk-oM9QNKJTZwVmnP_qEL8432ihbzlzGg0fB0w="/>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8142" y="1052736"/>
            <a:ext cx="2448272" cy="1632182"/>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436" name="Picture 4" descr="http://detidoma.net/wp-content/uploads/2017/05/4908127_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3185592"/>
            <a:ext cx="3672408" cy="3672408"/>
          </a:xfrm>
          <a:prstGeom prst="rect">
            <a:avLst/>
          </a:prstGeom>
          <a:noFill/>
        </p:spPr>
      </p:pic>
      <p:pic>
        <p:nvPicPr>
          <p:cNvPr id="18438" name="Picture 6" descr="https://i.pinimg.com/736x/04/5b/bb/045bbb2ed2207142390f5132cb3da783--puzzle.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76056" y="3185592"/>
            <a:ext cx="3672408" cy="3672408"/>
          </a:xfrm>
          <a:prstGeom prst="rect">
            <a:avLst/>
          </a:prstGeom>
          <a:noFill/>
        </p:spPr>
      </p:pic>
      <p:sp>
        <p:nvSpPr>
          <p:cNvPr id="2" name="Прямоугольник 1"/>
          <p:cNvSpPr/>
          <p:nvPr/>
        </p:nvSpPr>
        <p:spPr>
          <a:xfrm>
            <a:off x="3779912" y="53088"/>
            <a:ext cx="4572000" cy="3046988"/>
          </a:xfrm>
          <a:prstGeom prst="rect">
            <a:avLst/>
          </a:prstGeom>
          <a:ln>
            <a:noFill/>
          </a:ln>
        </p:spPr>
        <p:txBody>
          <a:bodyPr>
            <a:spAutoFit/>
          </a:bodyPr>
          <a:lstStyle/>
          <a:p>
            <a:pPr algn="ctr"/>
            <a:r>
              <a:rPr lang="ru-RU" sz="4000" dirty="0" smtClean="0">
                <a:solidFill>
                  <a:srgbClr val="FF0000"/>
                </a:solidFill>
              </a:rPr>
              <a:t> </a:t>
            </a:r>
            <a:r>
              <a:rPr lang="ru-RU" sz="4800" b="1" i="1" dirty="0" smtClean="0">
                <a:ln w="9525">
                  <a:solidFill>
                    <a:srgbClr val="FF0000"/>
                  </a:solidFill>
                  <a:prstDash val="solid"/>
                </a:ln>
                <a:solidFill>
                  <a:srgbClr val="FF0000"/>
                </a:solidFill>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Наши дома</a:t>
            </a:r>
            <a:r>
              <a:rPr lang="ru-RU" sz="4800" i="1" dirty="0" smtClean="0">
                <a:ln>
                  <a:solidFill>
                    <a:srgbClr val="FF0000"/>
                  </a:solidFill>
                </a:ln>
                <a:solidFill>
                  <a:srgbClr val="FF0000"/>
                </a:solidFill>
                <a:latin typeface="Times New Roman" panose="02020603050405020304" pitchFamily="18" charset="0"/>
                <a:cs typeface="Times New Roman" panose="02020603050405020304" pitchFamily="18" charset="0"/>
              </a:rPr>
              <a:t>.</a:t>
            </a:r>
          </a:p>
          <a:p>
            <a:pPr algn="ctr"/>
            <a:r>
              <a:rPr lang="ru-RU" sz="2400" dirty="0" smtClean="0">
                <a:latin typeface="Times New Roman" panose="02020603050405020304" pitchFamily="18" charset="0"/>
                <a:cs typeface="Times New Roman" panose="02020603050405020304" pitchFamily="18" charset="0"/>
              </a:rPr>
              <a:t>У </a:t>
            </a:r>
            <a:r>
              <a:rPr lang="ru-RU" sz="2400" dirty="0">
                <a:latin typeface="Times New Roman" panose="02020603050405020304" pitchFamily="18" charset="0"/>
                <a:cs typeface="Times New Roman" panose="02020603050405020304" pitchFamily="18" charset="0"/>
              </a:rPr>
              <a:t>каждого человека есть свой дом, у каждого животного есть свой дом. И у насекомых, цветов и деревьев есть дом Ребята, а как можно назвать наш общий дом? -Земля.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fade">
                                      <p:cBhvr>
                                        <p:cTn id="7" dur="1000"/>
                                        <p:tgtEl>
                                          <p:spTgt spid="18434"/>
                                        </p:tgtEl>
                                      </p:cBhvr>
                                    </p:animEffect>
                                    <p:anim calcmode="lin" valueType="num">
                                      <p:cBhvr>
                                        <p:cTn id="8" dur="1000" fill="hold"/>
                                        <p:tgtEl>
                                          <p:spTgt spid="18434"/>
                                        </p:tgtEl>
                                        <p:attrNameLst>
                                          <p:attrName>ppt_x</p:attrName>
                                        </p:attrNameLst>
                                      </p:cBhvr>
                                      <p:tavLst>
                                        <p:tav tm="0">
                                          <p:val>
                                            <p:strVal val="#ppt_x"/>
                                          </p:val>
                                        </p:tav>
                                        <p:tav tm="100000">
                                          <p:val>
                                            <p:strVal val="#ppt_x"/>
                                          </p:val>
                                        </p:tav>
                                      </p:tavLst>
                                    </p:anim>
                                    <p:anim calcmode="lin" valueType="num">
                                      <p:cBhvr>
                                        <p:cTn id="9" dur="1000" fill="hold"/>
                                        <p:tgtEl>
                                          <p:spTgt spid="184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8436"/>
                                        </p:tgtEl>
                                        <p:attrNameLst>
                                          <p:attrName>style.visibility</p:attrName>
                                        </p:attrNameLst>
                                      </p:cBhvr>
                                      <p:to>
                                        <p:strVal val="visible"/>
                                      </p:to>
                                    </p:set>
                                    <p:animEffect transition="in" filter="fade">
                                      <p:cBhvr>
                                        <p:cTn id="14" dur="1000"/>
                                        <p:tgtEl>
                                          <p:spTgt spid="18436"/>
                                        </p:tgtEl>
                                      </p:cBhvr>
                                    </p:animEffect>
                                    <p:anim calcmode="lin" valueType="num">
                                      <p:cBhvr>
                                        <p:cTn id="15" dur="1000" fill="hold"/>
                                        <p:tgtEl>
                                          <p:spTgt spid="18436"/>
                                        </p:tgtEl>
                                        <p:attrNameLst>
                                          <p:attrName>ppt_x</p:attrName>
                                        </p:attrNameLst>
                                      </p:cBhvr>
                                      <p:tavLst>
                                        <p:tav tm="0">
                                          <p:val>
                                            <p:strVal val="#ppt_x"/>
                                          </p:val>
                                        </p:tav>
                                        <p:tav tm="100000">
                                          <p:val>
                                            <p:strVal val="#ppt_x"/>
                                          </p:val>
                                        </p:tav>
                                      </p:tavLst>
                                    </p:anim>
                                    <p:anim calcmode="lin" valueType="num">
                                      <p:cBhvr>
                                        <p:cTn id="16" dur="1000" fill="hold"/>
                                        <p:tgtEl>
                                          <p:spTgt spid="1843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8438"/>
                                        </p:tgtEl>
                                        <p:attrNameLst>
                                          <p:attrName>style.visibility</p:attrName>
                                        </p:attrNameLst>
                                      </p:cBhvr>
                                      <p:to>
                                        <p:strVal val="visible"/>
                                      </p:to>
                                    </p:set>
                                    <p:animEffect transition="in" filter="fade">
                                      <p:cBhvr>
                                        <p:cTn id="21" dur="1000"/>
                                        <p:tgtEl>
                                          <p:spTgt spid="18438"/>
                                        </p:tgtEl>
                                      </p:cBhvr>
                                    </p:animEffect>
                                    <p:anim calcmode="lin" valueType="num">
                                      <p:cBhvr>
                                        <p:cTn id="22" dur="1000" fill="hold"/>
                                        <p:tgtEl>
                                          <p:spTgt spid="18438"/>
                                        </p:tgtEl>
                                        <p:attrNameLst>
                                          <p:attrName>ppt_x</p:attrName>
                                        </p:attrNameLst>
                                      </p:cBhvr>
                                      <p:tavLst>
                                        <p:tav tm="0">
                                          <p:val>
                                            <p:strVal val="#ppt_x"/>
                                          </p:val>
                                        </p:tav>
                                        <p:tav tm="100000">
                                          <p:val>
                                            <p:strVal val="#ppt_x"/>
                                          </p:val>
                                        </p:tav>
                                      </p:tavLst>
                                    </p:anim>
                                    <p:anim calcmode="lin" valueType="num">
                                      <p:cBhvr>
                                        <p:cTn id="23" dur="1000" fill="hold"/>
                                        <p:tgtEl>
                                          <p:spTgt spid="184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children.ncglib.ru/wp-content/uploads/2017/12/%D0%97%D0%B5%D0%BC%D0%BB%D1%8F-%D0%BC%D0%BE%D1%8F-%D0%B4%D0%BE%D0%B1%D1%80%D0%B0%D1%8F.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75856" y="1356910"/>
            <a:ext cx="6048672" cy="5761398"/>
          </a:xfrm>
          <a:prstGeom prst="rect">
            <a:avLst/>
          </a:prstGeom>
          <a:noFill/>
          <a:effectLst>
            <a:softEdge rad="635000"/>
          </a:effectLst>
        </p:spPr>
      </p:pic>
      <p:sp>
        <p:nvSpPr>
          <p:cNvPr id="3" name="Прямоугольник 2"/>
          <p:cNvSpPr/>
          <p:nvPr/>
        </p:nvSpPr>
        <p:spPr>
          <a:xfrm rot="19936402">
            <a:off x="896265" y="865706"/>
            <a:ext cx="4394122" cy="2308324"/>
          </a:xfrm>
          <a:prstGeom prst="rect">
            <a:avLst/>
          </a:prstGeom>
        </p:spPr>
        <p:txBody>
          <a:bodyPr wrap="square">
            <a:spAutoFit/>
          </a:bodyPr>
          <a:lstStyle/>
          <a:p>
            <a:pPr lvl="0" fontAlgn="base">
              <a:spcBef>
                <a:spcPct val="0"/>
              </a:spcBef>
              <a:spcAft>
                <a:spcPct val="0"/>
              </a:spcAft>
            </a:pPr>
            <a:r>
              <a:rPr kumimoji="0" lang="ru-RU" sz="3600" b="1" i="0" u="none" strike="noStrike" normalizeH="0" baseline="0"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anose="02020603050405020304" pitchFamily="18" charset="0"/>
                <a:ea typeface="Calibri" pitchFamily="34" charset="0"/>
                <a:cs typeface="Times New Roman" panose="02020603050405020304" pitchFamily="18" charset="0"/>
              </a:rPr>
              <a:t>Наш дом родной, </a:t>
            </a:r>
          </a:p>
          <a:p>
            <a:pPr lvl="0" fontAlgn="base">
              <a:spcBef>
                <a:spcPct val="0"/>
              </a:spcBef>
              <a:spcAft>
                <a:spcPct val="0"/>
              </a:spcAft>
            </a:pPr>
            <a:r>
              <a:rPr kumimoji="0" lang="ru-RU" sz="3600" b="1" i="0" u="none" strike="noStrike" normalizeH="0" baseline="0"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anose="02020603050405020304" pitchFamily="18" charset="0"/>
                <a:ea typeface="Calibri" pitchFamily="34" charset="0"/>
                <a:cs typeface="Times New Roman" panose="02020603050405020304" pitchFamily="18" charset="0"/>
              </a:rPr>
              <a:t>наш общий дом – </a:t>
            </a:r>
          </a:p>
          <a:p>
            <a:pPr lvl="0" eaLnBrk="0" fontAlgn="base" hangingPunct="0">
              <a:spcBef>
                <a:spcPct val="0"/>
              </a:spcBef>
              <a:spcAft>
                <a:spcPct val="0"/>
              </a:spcAft>
            </a:pPr>
            <a:r>
              <a:rPr kumimoji="0" lang="ru-RU" sz="3600" b="1" i="0" u="none" strike="noStrike" normalizeH="0" baseline="0"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anose="02020603050405020304" pitchFamily="18" charset="0"/>
                <a:ea typeface="Calibri" pitchFamily="34" charset="0"/>
                <a:cs typeface="Times New Roman" panose="02020603050405020304" pitchFamily="18" charset="0"/>
              </a:rPr>
              <a:t>Земля, где с вами мы живем</a:t>
            </a:r>
            <a:r>
              <a:rPr kumimoji="0" lang="ru-RU" sz="3600" b="1" i="0" u="none" strike="noStrike" normalizeH="0" baseline="0"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t> </a:t>
            </a:r>
          </a:p>
        </p:txBody>
      </p:sp>
    </p:spTree>
  </p:cSld>
  <p:clrMapOvr>
    <a:masterClrMapping/>
  </p:clrMapOvr>
  <p:transition spd="slow">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 Крыша ">
            <a:hlinkClick r:id="rId2" tooltip="&quot; Крыша &quo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81912" y="153903"/>
            <a:ext cx="2520280" cy="14748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Рисунок 2" descr=" Пол ">
            <a:hlinkClick r:id="rId4" tooltip="&quot; Пол &quot;"/>
          </p:cNvPr>
          <p:cNvPicPr/>
          <p:nvPr/>
        </p:nvPicPr>
        <p:blipFill>
          <a:blip r:embed="rId5" cstate="email">
            <a:extLst>
              <a:ext uri="{28A0092B-C50C-407E-A947-70E740481C1C}">
                <a14:useLocalDpi xmlns:a14="http://schemas.microsoft.com/office/drawing/2010/main"/>
              </a:ext>
            </a:extLst>
          </a:blip>
          <a:srcRect/>
          <a:stretch>
            <a:fillRect/>
          </a:stretch>
        </p:blipFill>
        <p:spPr bwMode="auto">
          <a:xfrm>
            <a:off x="3258210" y="3531982"/>
            <a:ext cx="2520280" cy="16110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 свет ">
            <a:hlinkClick r:id="rId6" tooltip="&quot; свет &quot;"/>
          </p:cNvPr>
          <p:cNvPicPr/>
          <p:nvPr/>
        </p:nvPicPr>
        <p:blipFill>
          <a:blip r:embed="rId7" cstate="email">
            <a:extLst>
              <a:ext uri="{28A0092B-C50C-407E-A947-70E740481C1C}">
                <a14:useLocalDpi xmlns:a14="http://schemas.microsoft.com/office/drawing/2010/main"/>
              </a:ext>
            </a:extLst>
          </a:blip>
          <a:srcRect/>
          <a:stretch>
            <a:fillRect/>
          </a:stretch>
        </p:blipFill>
        <p:spPr bwMode="auto">
          <a:xfrm>
            <a:off x="5970957" y="1628800"/>
            <a:ext cx="2016224" cy="1800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 вентилятор ">
            <a:hlinkClick r:id="rId8" tooltip="&quot; вентилятор &quot;"/>
          </p:cNvPr>
          <p:cNvPicPr/>
          <p:nvPr/>
        </p:nvPicPr>
        <p:blipFill>
          <a:blip r:embed="rId9" cstate="email">
            <a:extLst>
              <a:ext uri="{28A0092B-C50C-407E-A947-70E740481C1C}">
                <a14:useLocalDpi xmlns:a14="http://schemas.microsoft.com/office/drawing/2010/main"/>
              </a:ext>
            </a:extLst>
          </a:blip>
          <a:srcRect/>
          <a:stretch>
            <a:fillRect/>
          </a:stretch>
        </p:blipFill>
        <p:spPr bwMode="auto">
          <a:xfrm>
            <a:off x="983598" y="1667862"/>
            <a:ext cx="2086114" cy="18465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42" name="Picture 2" descr="https://www.picpng.com/images/large/rain-cloud-weather-graphics-png-files-45557"/>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708059" y="1910634"/>
            <a:ext cx="1620583" cy="1339514"/>
          </a:xfrm>
          <a:prstGeom prst="rect">
            <a:avLst/>
          </a:prstGeom>
          <a:noFill/>
        </p:spPr>
      </p:pic>
      <p:sp>
        <p:nvSpPr>
          <p:cNvPr id="6" name="Прямоугольник 5"/>
          <p:cNvSpPr/>
          <p:nvPr/>
        </p:nvSpPr>
        <p:spPr>
          <a:xfrm>
            <a:off x="0" y="5153330"/>
            <a:ext cx="9144000" cy="1631216"/>
          </a:xfrm>
          <a:prstGeom prst="rect">
            <a:avLst/>
          </a:prstGeom>
        </p:spPr>
        <p:txBody>
          <a:bodyPr wrap="square">
            <a:spAutoFit/>
          </a:bodyPr>
          <a:lstStyle/>
          <a:p>
            <a:pPr indent="457200" algn="just"/>
            <a:r>
              <a:rPr lang="ru-RU" sz="2000" dirty="0">
                <a:latin typeface="Times New Roman" panose="02020603050405020304" pitchFamily="18" charset="0"/>
                <a:cs typeface="Times New Roman" panose="02020603050405020304" pitchFamily="18" charset="0"/>
              </a:rPr>
              <a:t>Наш общий дом – это планета Земля, которая вращается вокруг солнца. </a:t>
            </a:r>
            <a:r>
              <a:rPr lang="ru-RU" sz="2000" dirty="0" smtClean="0">
                <a:latin typeface="Times New Roman" panose="02020603050405020304" pitchFamily="18" charset="0"/>
                <a:cs typeface="Times New Roman" panose="02020603050405020304" pitchFamily="18" charset="0"/>
              </a:rPr>
              <a:t>У </a:t>
            </a:r>
            <a:r>
              <a:rPr lang="ru-RU" sz="2000" dirty="0">
                <a:latin typeface="Times New Roman" panose="02020603050405020304" pitchFamily="18" charset="0"/>
                <a:cs typeface="Times New Roman" panose="02020603050405020304" pitchFamily="18" charset="0"/>
              </a:rPr>
              <a:t>всех жителей планеты Земля, одна общая голубая крыша – это </a:t>
            </a:r>
            <a:r>
              <a:rPr lang="ru-RU" sz="2000" dirty="0" smtClean="0">
                <a:latin typeface="Times New Roman" panose="02020603050405020304" pitchFamily="18" charset="0"/>
                <a:cs typeface="Times New Roman" panose="02020603050405020304" pitchFamily="18" charset="0"/>
              </a:rPr>
              <a:t>небо. Под </a:t>
            </a:r>
            <a:r>
              <a:rPr lang="ru-RU" sz="2000" dirty="0">
                <a:latin typeface="Times New Roman" panose="02020603050405020304" pitchFamily="18" charset="0"/>
                <a:cs typeface="Times New Roman" panose="02020603050405020304" pitchFamily="18" charset="0"/>
              </a:rPr>
              <a:t>ногами общий пол – земля, по которой мы ходим. </a:t>
            </a:r>
            <a:r>
              <a:rPr lang="ru-RU" sz="2000" dirty="0" smtClean="0">
                <a:latin typeface="Times New Roman" panose="02020603050405020304" pitchFamily="18" charset="0"/>
                <a:cs typeface="Times New Roman" panose="02020603050405020304" pitchFamily="18" charset="0"/>
              </a:rPr>
              <a:t>Один </a:t>
            </a:r>
            <a:r>
              <a:rPr lang="ru-RU" sz="2000" dirty="0">
                <a:latin typeface="Times New Roman" panose="02020603050405020304" pitchFamily="18" charset="0"/>
                <a:cs typeface="Times New Roman" panose="02020603050405020304" pitchFamily="18" charset="0"/>
              </a:rPr>
              <a:t>на всех источник света, который нам светит и согревает нас – это солнце. </a:t>
            </a:r>
            <a:r>
              <a:rPr lang="ru-RU" sz="2000" dirty="0" smtClean="0">
                <a:latin typeface="Times New Roman" panose="02020603050405020304" pitchFamily="18" charset="0"/>
                <a:cs typeface="Times New Roman" panose="02020603050405020304" pitchFamily="18" charset="0"/>
              </a:rPr>
              <a:t>У </a:t>
            </a:r>
            <a:r>
              <a:rPr lang="ru-RU" sz="2000" dirty="0">
                <a:latin typeface="Times New Roman" panose="02020603050405020304" pitchFamily="18" charset="0"/>
                <a:cs typeface="Times New Roman" panose="02020603050405020304" pitchFamily="18" charset="0"/>
              </a:rPr>
              <a:t>нас даже общий водопровод – это тучи, из которых идёт </a:t>
            </a:r>
            <a:r>
              <a:rPr lang="ru-RU" sz="2000" dirty="0" smtClean="0">
                <a:latin typeface="Times New Roman" panose="02020603050405020304" pitchFamily="18" charset="0"/>
                <a:cs typeface="Times New Roman" panose="02020603050405020304" pitchFamily="18" charset="0"/>
              </a:rPr>
              <a:t>дождь. У </a:t>
            </a:r>
            <a:r>
              <a:rPr lang="ru-RU" sz="2000" dirty="0">
                <a:latin typeface="Times New Roman" panose="02020603050405020304" pitchFamily="18" charset="0"/>
                <a:cs typeface="Times New Roman" panose="02020603050405020304" pitchFamily="18" charset="0"/>
              </a:rPr>
              <a:t>нас один на всех вентилятор – это ветер</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 calcmode="lin" valueType="num">
                                      <p:cBhvr>
                                        <p:cTn id="17" dur="500" fill="hold"/>
                                        <p:tgtEl>
                                          <p:spTgt spid="3"/>
                                        </p:tgtEl>
                                        <p:attrNameLst>
                                          <p:attrName>style.rotation</p:attrName>
                                        </p:attrNameLst>
                                      </p:cBhvr>
                                      <p:tavLst>
                                        <p:tav tm="0">
                                          <p:val>
                                            <p:fltVal val="360"/>
                                          </p:val>
                                        </p:tav>
                                        <p:tav tm="100000">
                                          <p:val>
                                            <p:fltVal val="0"/>
                                          </p:val>
                                        </p:tav>
                                      </p:tavLst>
                                    </p:anim>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 calcmode="lin" valueType="num">
                                      <p:cBhvr>
                                        <p:cTn id="25" dur="500" fill="hold"/>
                                        <p:tgtEl>
                                          <p:spTgt spid="4"/>
                                        </p:tgtEl>
                                        <p:attrNameLst>
                                          <p:attrName>style.rotation</p:attrName>
                                        </p:attrNameLst>
                                      </p:cBhvr>
                                      <p:tavLst>
                                        <p:tav tm="0">
                                          <p:val>
                                            <p:fltVal val="360"/>
                                          </p:val>
                                        </p:tav>
                                        <p:tav tm="100000">
                                          <p:val>
                                            <p:fltVal val="0"/>
                                          </p:val>
                                        </p:tav>
                                      </p:tavLst>
                                    </p:anim>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10242"/>
                                        </p:tgtEl>
                                        <p:attrNameLst>
                                          <p:attrName>style.visibility</p:attrName>
                                        </p:attrNameLst>
                                      </p:cBhvr>
                                      <p:to>
                                        <p:strVal val="visible"/>
                                      </p:to>
                                    </p:set>
                                    <p:anim calcmode="lin" valueType="num">
                                      <p:cBhvr>
                                        <p:cTn id="31" dur="500" fill="hold"/>
                                        <p:tgtEl>
                                          <p:spTgt spid="10242"/>
                                        </p:tgtEl>
                                        <p:attrNameLst>
                                          <p:attrName>ppt_w</p:attrName>
                                        </p:attrNameLst>
                                      </p:cBhvr>
                                      <p:tavLst>
                                        <p:tav tm="0">
                                          <p:val>
                                            <p:fltVal val="0"/>
                                          </p:val>
                                        </p:tav>
                                        <p:tav tm="100000">
                                          <p:val>
                                            <p:strVal val="#ppt_w"/>
                                          </p:val>
                                        </p:tav>
                                      </p:tavLst>
                                    </p:anim>
                                    <p:anim calcmode="lin" valueType="num">
                                      <p:cBhvr>
                                        <p:cTn id="32" dur="500" fill="hold"/>
                                        <p:tgtEl>
                                          <p:spTgt spid="10242"/>
                                        </p:tgtEl>
                                        <p:attrNameLst>
                                          <p:attrName>ppt_h</p:attrName>
                                        </p:attrNameLst>
                                      </p:cBhvr>
                                      <p:tavLst>
                                        <p:tav tm="0">
                                          <p:val>
                                            <p:fltVal val="0"/>
                                          </p:val>
                                        </p:tav>
                                        <p:tav tm="100000">
                                          <p:val>
                                            <p:strVal val="#ppt_h"/>
                                          </p:val>
                                        </p:tav>
                                      </p:tavLst>
                                    </p:anim>
                                    <p:anim calcmode="lin" valueType="num">
                                      <p:cBhvr>
                                        <p:cTn id="33" dur="500" fill="hold"/>
                                        <p:tgtEl>
                                          <p:spTgt spid="10242"/>
                                        </p:tgtEl>
                                        <p:attrNameLst>
                                          <p:attrName>style.rotation</p:attrName>
                                        </p:attrNameLst>
                                      </p:cBhvr>
                                      <p:tavLst>
                                        <p:tav tm="0">
                                          <p:val>
                                            <p:fltVal val="360"/>
                                          </p:val>
                                        </p:tav>
                                        <p:tav tm="100000">
                                          <p:val>
                                            <p:fltVal val="0"/>
                                          </p:val>
                                        </p:tav>
                                      </p:tavLst>
                                    </p:anim>
                                    <p:animEffect transition="in" filter="fade">
                                      <p:cBhvr>
                                        <p:cTn id="34" dur="500"/>
                                        <p:tgtEl>
                                          <p:spTgt spid="10242"/>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 calcmode="lin" valueType="num">
                                      <p:cBhvr>
                                        <p:cTn id="41" dur="500" fill="hold"/>
                                        <p:tgtEl>
                                          <p:spTgt spid="5"/>
                                        </p:tgtEl>
                                        <p:attrNameLst>
                                          <p:attrName>style.rotation</p:attrName>
                                        </p:attrNameLst>
                                      </p:cBhvr>
                                      <p:tavLst>
                                        <p:tav tm="0">
                                          <p:val>
                                            <p:fltVal val="360"/>
                                          </p:val>
                                        </p:tav>
                                        <p:tav tm="100000">
                                          <p:val>
                                            <p:fltVal val="0"/>
                                          </p:val>
                                        </p:tav>
                                      </p:tavLst>
                                    </p:anim>
                                    <p:animEffect transition="in" filter="fade">
                                      <p:cBhvr>
                                        <p:cTn id="4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214313"/>
            <a:ext cx="8229600" cy="1143000"/>
          </a:xfrm>
        </p:spPr>
        <p:txBody>
          <a:bodyPr>
            <a:normAutofit/>
          </a:bodyPr>
          <a:lstStyle/>
          <a:p>
            <a:pPr fontAlgn="auto">
              <a:spcAft>
                <a:spcPts val="0"/>
              </a:spcAft>
              <a:defRPr/>
            </a:pPr>
            <a:r>
              <a:rPr lang="ru-RU" dirty="0" smtClean="0">
                <a:solidFill>
                  <a:schemeClr val="tx2">
                    <a:lumMod val="75000"/>
                  </a:schemeClr>
                </a:solidFill>
              </a:rPr>
              <a:t>         </a:t>
            </a:r>
            <a:endParaRPr lang="ru-RU" dirty="0">
              <a:solidFill>
                <a:schemeClr val="tx2">
                  <a:lumMod val="75000"/>
                </a:schemeClr>
              </a:solidFill>
            </a:endParaRPr>
          </a:p>
        </p:txBody>
      </p:sp>
      <p:pic>
        <p:nvPicPr>
          <p:cNvPr id="4" name="Содержимое 3" descr="0_46138_5692c3a8_L.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179511" y="1137643"/>
            <a:ext cx="4324691" cy="2775668"/>
          </a:xfrm>
          <a:effectLst>
            <a:softEdge rad="635000"/>
          </a:effectLst>
        </p:spPr>
      </p:pic>
      <p:sp>
        <p:nvSpPr>
          <p:cNvPr id="6" name="Прямоугольник 5"/>
          <p:cNvSpPr/>
          <p:nvPr/>
        </p:nvSpPr>
        <p:spPr>
          <a:xfrm>
            <a:off x="179512" y="188640"/>
            <a:ext cx="8727069" cy="923330"/>
          </a:xfrm>
          <a:prstGeom prst="rect">
            <a:avLst/>
          </a:prstGeom>
          <a:noFill/>
        </p:spPr>
        <p:txBody>
          <a:bodyPr wrap="none" lIns="91440" tIns="45720" rIns="91440" bIns="45720">
            <a:spAutoFit/>
          </a:bodyPr>
          <a:lstStyle/>
          <a:p>
            <a:pPr algn="ctr"/>
            <a:r>
              <a:rPr lang="ru-RU" sz="5400" b="1" i="1" dirty="0" smtClean="0">
                <a:ln w="31550" cmpd="sng">
                  <a:solidFill>
                    <a:srgbClr val="FFC000"/>
                  </a:solidFill>
                  <a:prstDash val="solid"/>
                </a:ln>
                <a:solidFill>
                  <a:srgbClr val="FF0000"/>
                </a:solidFill>
                <a:effectLst>
                  <a:outerShdw blurRad="50800" dist="40000" dir="5400000" algn="tl" rotWithShape="0">
                    <a:srgbClr val="000000">
                      <a:shade val="5000"/>
                      <a:satMod val="120000"/>
                      <a:alpha val="33000"/>
                    </a:srgbClr>
                  </a:outerShdw>
                </a:effectLst>
                <a:latin typeface="Arial Black" pitchFamily="34" charset="0"/>
              </a:rPr>
              <a:t>СТРАШНАЯ ИСТОРИЯ</a:t>
            </a:r>
            <a:endParaRPr lang="ru-RU" sz="5400" b="1" i="1" dirty="0">
              <a:ln w="31550" cmpd="sng">
                <a:solidFill>
                  <a:srgbClr val="FFC000"/>
                </a:solidFill>
                <a:prstDash val="solid"/>
              </a:ln>
              <a:solidFill>
                <a:srgbClr val="FF0000"/>
              </a:solidFill>
              <a:effectLst>
                <a:outerShdw blurRad="50800" dist="40000" dir="5400000" algn="tl" rotWithShape="0">
                  <a:srgbClr val="000000">
                    <a:shade val="5000"/>
                    <a:satMod val="120000"/>
                    <a:alpha val="33000"/>
                  </a:srgbClr>
                </a:outerShdw>
              </a:effectLst>
              <a:latin typeface="Arial Black" pitchFamily="34" charset="0"/>
            </a:endParaRPr>
          </a:p>
        </p:txBody>
      </p:sp>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22484" y="3526750"/>
            <a:ext cx="4207180" cy="3155384"/>
          </a:xfrm>
          <a:prstGeom prst="rect">
            <a:avLst/>
          </a:prstGeom>
        </p:spPr>
      </p:pic>
      <p:sp>
        <p:nvSpPr>
          <p:cNvPr id="5" name="Прямоугольник 4"/>
          <p:cNvSpPr/>
          <p:nvPr/>
        </p:nvSpPr>
        <p:spPr>
          <a:xfrm>
            <a:off x="4175944" y="1353890"/>
            <a:ext cx="4572000" cy="1569660"/>
          </a:xfrm>
          <a:prstGeom prst="rect">
            <a:avLst/>
          </a:prstGeom>
        </p:spPr>
        <p:txBody>
          <a:bodyPr>
            <a:spAutoFit/>
          </a:bodyPr>
          <a:lstStyle/>
          <a:p>
            <a:pPr indent="457200" algn="just"/>
            <a:r>
              <a:rPr lang="ru-RU" sz="2400" dirty="0">
                <a:latin typeface="Times New Roman" panose="02020603050405020304" pitchFamily="18" charset="0"/>
                <a:cs typeface="Times New Roman" panose="02020603050405020304" pitchFamily="18" charset="0"/>
              </a:rPr>
              <a:t>Жил человек долго на плане и не думал ни о чем, обижал своих соседей. И приключилась страшная </a:t>
            </a:r>
            <a:r>
              <a:rPr lang="ru-RU" sz="2400" dirty="0" smtClean="0">
                <a:latin typeface="Times New Roman" panose="02020603050405020304" pitchFamily="18" charset="0"/>
                <a:cs typeface="Times New Roman" panose="02020603050405020304" pitchFamily="18" charset="0"/>
              </a:rPr>
              <a:t>история.</a:t>
            </a:r>
            <a:endParaRPr lang="ru-RU" sz="24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500063" y="4653136"/>
            <a:ext cx="3675881" cy="1200329"/>
          </a:xfrm>
          <a:prstGeom prst="rect">
            <a:avLst/>
          </a:prstGeom>
        </p:spPr>
        <p:txBody>
          <a:bodyPr wrap="square">
            <a:spAutoFit/>
          </a:bodyPr>
          <a:lstStyle/>
          <a:p>
            <a:pPr indent="457200" algn="just"/>
            <a:r>
              <a:rPr lang="ru-RU" sz="2400" dirty="0">
                <a:latin typeface="Times New Roman" panose="02020603050405020304" pitchFamily="18" charset="0"/>
                <a:cs typeface="Times New Roman" panose="02020603050405020304" pitchFamily="18" charset="0"/>
              </a:rPr>
              <a:t>Наша планета заболела. Ребята, а как вы думаете, почему?</a:t>
            </a:r>
          </a:p>
        </p:txBody>
      </p:sp>
    </p:spTree>
  </p:cSld>
  <p:clrMapOvr>
    <a:masterClrMapping/>
  </p:clrMapOvr>
  <p:transition spd="slow">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ds04.infourok.ru/uploads/ex/0ce2/000bccb1-eb0bb9ae/310/img22.jpg">
            <a:hlinkClick r:id="rId2" tooltip="&quot;&quot;"/>
          </p:cNvPr>
          <p:cNvPicPr/>
          <p:nvPr/>
        </p:nvPicPr>
        <p:blipFill>
          <a:blip r:embed="rId3" cstate="email">
            <a:extLst>
              <a:ext uri="{28A0092B-C50C-407E-A947-70E740481C1C}">
                <a14:useLocalDpi xmlns:a14="http://schemas.microsoft.com/office/drawing/2010/main"/>
              </a:ext>
            </a:extLst>
          </a:blip>
          <a:srcRect l="9763" t="13053" r="9691" b="8629"/>
          <a:stretch>
            <a:fillRect/>
          </a:stretch>
        </p:blipFill>
        <p:spPr bwMode="auto">
          <a:xfrm>
            <a:off x="803869" y="68398"/>
            <a:ext cx="1623687" cy="1426696"/>
          </a:xfrm>
          <a:prstGeom prst="rect">
            <a:avLst/>
          </a:prstGeom>
          <a:ln w="88900" cap="sq" cmpd="thickThin">
            <a:solidFill>
              <a:srgbClr val="000000"/>
            </a:solidFill>
            <a:prstDash val="solid"/>
            <a:miter lim="800000"/>
          </a:ln>
          <a:effectLst>
            <a:innerShdw blurRad="76200">
              <a:srgbClr val="000000"/>
            </a:innerShdw>
          </a:effectLst>
        </p:spPr>
      </p:pic>
      <p:pic>
        <p:nvPicPr>
          <p:cNvPr id="3" name="Рисунок 2" descr="https://ds04.infourok.ru/uploads/ex/0ce2/000bccb1-eb0bb9ae/310/img23.jpg">
            <a:hlinkClick r:id="rId4" tooltip="&quot;&quot;"/>
          </p:cNvPr>
          <p:cNvPicPr/>
          <p:nvPr/>
        </p:nvPicPr>
        <p:blipFill>
          <a:blip r:embed="rId5" cstate="email">
            <a:extLst>
              <a:ext uri="{28A0092B-C50C-407E-A947-70E740481C1C}">
                <a14:useLocalDpi xmlns:a14="http://schemas.microsoft.com/office/drawing/2010/main"/>
              </a:ext>
            </a:extLst>
          </a:blip>
          <a:srcRect l="7322" t="13053" r="7251" b="5365"/>
          <a:stretch>
            <a:fillRect/>
          </a:stretch>
        </p:blipFill>
        <p:spPr bwMode="auto">
          <a:xfrm>
            <a:off x="6784408" y="5411523"/>
            <a:ext cx="2037246" cy="1304733"/>
          </a:xfrm>
          <a:prstGeom prst="rect">
            <a:avLst/>
          </a:prstGeom>
          <a:ln w="88900" cap="sq" cmpd="thickThin">
            <a:solidFill>
              <a:srgbClr val="000000"/>
            </a:solidFill>
            <a:prstDash val="solid"/>
            <a:miter lim="800000"/>
          </a:ln>
          <a:effectLst>
            <a:innerShdw blurRad="76200">
              <a:srgbClr val="000000"/>
            </a:innerShdw>
          </a:effectLst>
        </p:spPr>
      </p:pic>
      <p:pic>
        <p:nvPicPr>
          <p:cNvPr id="4" name="Рисунок 3" descr="https://ds04.infourok.ru/uploads/ex/0ce2/000bccb1-eb0bb9ae/310/img24.jpg">
            <a:hlinkClick r:id="rId6" tooltip="&quot;&quot;"/>
          </p:cNvPr>
          <p:cNvPicPr/>
          <p:nvPr/>
        </p:nvPicPr>
        <p:blipFill>
          <a:blip r:embed="rId7" cstate="email">
            <a:extLst>
              <a:ext uri="{28A0092B-C50C-407E-A947-70E740481C1C}">
                <a14:useLocalDpi xmlns:a14="http://schemas.microsoft.com/office/drawing/2010/main"/>
              </a:ext>
            </a:extLst>
          </a:blip>
          <a:srcRect l="7322" t="13053" r="2369" b="11892"/>
          <a:stretch>
            <a:fillRect/>
          </a:stretch>
        </p:blipFill>
        <p:spPr bwMode="auto">
          <a:xfrm>
            <a:off x="446051" y="5411523"/>
            <a:ext cx="1821425" cy="1291870"/>
          </a:xfrm>
          <a:prstGeom prst="rect">
            <a:avLst/>
          </a:prstGeom>
          <a:ln w="88900" cap="sq" cmpd="thickThin">
            <a:solidFill>
              <a:srgbClr val="000000"/>
            </a:solidFill>
            <a:prstDash val="solid"/>
            <a:miter lim="800000"/>
          </a:ln>
          <a:effectLst>
            <a:innerShdw blurRad="76200">
              <a:srgbClr val="000000"/>
            </a:innerShdw>
          </a:effectLst>
        </p:spPr>
      </p:pic>
      <p:pic>
        <p:nvPicPr>
          <p:cNvPr id="5" name="Рисунок 4" descr="https://ds04.infourok.ru/uploads/ex/0ce2/000bccb1-eb0bb9ae/310/img26.jpg">
            <a:hlinkClick r:id="rId8" tooltip="&quot;&quot;"/>
          </p:cNvPr>
          <p:cNvPicPr/>
          <p:nvPr/>
        </p:nvPicPr>
        <p:blipFill>
          <a:blip r:embed="rId9" cstate="email">
            <a:extLst>
              <a:ext uri="{28A0092B-C50C-407E-A947-70E740481C1C}">
                <a14:useLocalDpi xmlns:a14="http://schemas.microsoft.com/office/drawing/2010/main"/>
              </a:ext>
            </a:extLst>
          </a:blip>
          <a:srcRect l="4882" t="3263" r="7250" b="8629"/>
          <a:stretch>
            <a:fillRect/>
          </a:stretch>
        </p:blipFill>
        <p:spPr bwMode="auto">
          <a:xfrm>
            <a:off x="3452014" y="5396793"/>
            <a:ext cx="1944216" cy="1306600"/>
          </a:xfrm>
          <a:prstGeom prst="rect">
            <a:avLst/>
          </a:prstGeom>
          <a:ln w="88900" cap="sq" cmpd="thickThin">
            <a:solidFill>
              <a:srgbClr val="000000"/>
            </a:solidFill>
            <a:prstDash val="solid"/>
            <a:miter lim="800000"/>
          </a:ln>
          <a:effectLst>
            <a:innerShdw blurRad="76200">
              <a:srgbClr val="000000"/>
            </a:innerShdw>
          </a:effectLst>
        </p:spPr>
      </p:pic>
      <p:pic>
        <p:nvPicPr>
          <p:cNvPr id="20482" name="Picture 2" descr="https://st8.gismeteo.ru/static/news/img/src/4283/990d1d95.jp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6715026" y="127702"/>
            <a:ext cx="1865195" cy="1291289"/>
          </a:xfrm>
          <a:prstGeom prst="rect">
            <a:avLst/>
          </a:prstGeom>
          <a:ln w="88900" cap="sq" cmpd="thickThin">
            <a:solidFill>
              <a:srgbClr val="000000"/>
            </a:solidFill>
            <a:prstDash val="solid"/>
            <a:miter lim="800000"/>
          </a:ln>
          <a:effectLst>
            <a:innerShdw blurRad="76200">
              <a:srgbClr val="000000"/>
            </a:innerShdw>
          </a:effectLst>
        </p:spPr>
      </p:pic>
      <p:pic>
        <p:nvPicPr>
          <p:cNvPr id="20484" name="Picture 4" descr="http://wyksa-r.ru/media/wyksarru/79_17797/13.jp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3422868" y="127702"/>
            <a:ext cx="1872208" cy="1296144"/>
          </a:xfrm>
          <a:prstGeom prst="rect">
            <a:avLst/>
          </a:prstGeom>
          <a:ln w="88900" cap="sq" cmpd="thickThin">
            <a:solidFill>
              <a:srgbClr val="000000"/>
            </a:solidFill>
            <a:prstDash val="solid"/>
            <a:miter lim="800000"/>
          </a:ln>
          <a:effectLst>
            <a:innerShdw blurRad="76200">
              <a:srgbClr val="000000"/>
            </a:innerShdw>
          </a:effectLst>
        </p:spPr>
      </p:pic>
      <p:sp>
        <p:nvSpPr>
          <p:cNvPr id="6" name="Прямоугольник 5"/>
          <p:cNvSpPr/>
          <p:nvPr/>
        </p:nvSpPr>
        <p:spPr>
          <a:xfrm>
            <a:off x="0" y="1495094"/>
            <a:ext cx="9144000" cy="3693319"/>
          </a:xfrm>
          <a:prstGeom prst="rect">
            <a:avLst/>
          </a:prstGeom>
        </p:spPr>
        <p:txBody>
          <a:bodyPr wrap="square">
            <a:spAutoFit/>
          </a:bodyPr>
          <a:lstStyle/>
          <a:p>
            <a:pPr indent="457200" algn="just"/>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 нашей планете очень много больных мест. Это случилось потому, что люди построили много заводов, фабрик, электро- и атомных станций. От этого загрязняется воздух – его загрязняют дым, который выходит в небо от труб, газы от машин. Отходы заводов сливаются в реки и моря. От этого гибнет много растений, животных, болеют люди. Гибнет природа. </a:t>
            </a:r>
          </a:p>
          <a:p>
            <a:pPr indent="457200" algn="just"/>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Гибнет природа часто от неосторожного обращения с огнем. Выгорают многие километры, гибнет лес. А вместе с ним и все живое в нем. После пожара остаются на теле Земли глубокие незаживающие раны. И порой нужны сотни лет для восстановления прежнего величия природы. А иногда и время не помогает. Лес не восстанавливается. Не всегда люди понимают, что к природе надо относиться бережно. Нельзя вырубать и ломать деревья и кустарники, убивать птиц и зверей, ловить бабочек. Хотя порой, кажется, что эта змея или букашка не приносят никакой пользы. Но это не так. Все эти растения и животные на месте. Они у себя дома. Все они составляют единую экологическую </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цепочку.</a:t>
            </a:r>
            <a:endPar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Sld>
  <p:clrMapOvr>
    <a:masterClrMapping/>
  </p:clrMapOvr>
  <p:transition spd="slow">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2467</TotalTime>
  <Words>734</Words>
  <Application>Microsoft Office PowerPoint</Application>
  <PresentationFormat>Экран (4:3)</PresentationFormat>
  <Paragraphs>61</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 Black</vt:lpstr>
      <vt:lpstr>Calibri</vt:lpstr>
      <vt:lpstr>Constantia</vt:lpstr>
      <vt:lpstr>Times New Roman</vt:lpstr>
      <vt:lpstr>Wingdings 2</vt:lpstr>
      <vt:lpstr>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Женя</dc:creator>
  <cp:lastModifiedBy>Татьяна Герштейн</cp:lastModifiedBy>
  <cp:revision>98</cp:revision>
  <dcterms:created xsi:type="dcterms:W3CDTF">2018-11-07T04:55:53Z</dcterms:created>
  <dcterms:modified xsi:type="dcterms:W3CDTF">2020-03-30T08:46:35Z</dcterms:modified>
</cp:coreProperties>
</file>