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5"/>
  </p:notesMasterIdLst>
  <p:handoutMasterIdLst>
    <p:handoutMasterId r:id="rId26"/>
  </p:handoutMasterIdLst>
  <p:sldIdLst>
    <p:sldId id="271" r:id="rId2"/>
    <p:sldId id="312" r:id="rId3"/>
    <p:sldId id="307" r:id="rId4"/>
    <p:sldId id="308" r:id="rId5"/>
    <p:sldId id="310" r:id="rId6"/>
    <p:sldId id="269" r:id="rId7"/>
    <p:sldId id="257" r:id="rId8"/>
    <p:sldId id="259" r:id="rId9"/>
    <p:sldId id="260" r:id="rId10"/>
    <p:sldId id="261" r:id="rId11"/>
    <p:sldId id="302" r:id="rId12"/>
    <p:sldId id="303" r:id="rId13"/>
    <p:sldId id="262" r:id="rId14"/>
    <p:sldId id="263" r:id="rId15"/>
    <p:sldId id="264" r:id="rId16"/>
    <p:sldId id="304" r:id="rId17"/>
    <p:sldId id="267" r:id="rId18"/>
    <p:sldId id="309" r:id="rId19"/>
    <p:sldId id="311" r:id="rId20"/>
    <p:sldId id="297" r:id="rId21"/>
    <p:sldId id="281" r:id="rId22"/>
    <p:sldId id="282" r:id="rId23"/>
    <p:sldId id="300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DF4BE3"/>
    <a:srgbClr val="FFFF00"/>
    <a:srgbClr val="00CC00"/>
    <a:srgbClr val="C466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7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4997A76-349A-419B-8398-C47F402E7835}" type="datetimeFigureOut">
              <a:rPr lang="ru-RU"/>
              <a:pPr>
                <a:defRPr/>
              </a:pPr>
              <a:t>03.07.2017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D9A2DB4-5484-4FF2-9143-A41903E84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662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BE873-A980-4CC7-811F-E84A899099CC}" type="datetimeFigureOut">
              <a:rPr lang="ru-RU" smtClean="0"/>
              <a:t>03.07.2017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B2F14-E1C0-4A58-BA9C-691AFD5EF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868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B2F14-E1C0-4A58-BA9C-691AFD5EF96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783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B2F14-E1C0-4A58-BA9C-691AFD5EF96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763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B2F14-E1C0-4A58-BA9C-691AFD5EF969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759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B2F14-E1C0-4A58-BA9C-691AFD5EF969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14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B2F14-E1C0-4A58-BA9C-691AFD5EF969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3FA79-FE97-4F93-B40E-86821DCAA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24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07FBC-43CF-45F6-B1BE-464F39986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015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353E1-A1DB-4B5B-BFFA-234837970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406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98987-FDD1-46B2-A02F-5E79B722C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59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33557-01A3-41AA-A317-FF14244D68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14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DCFB9-1502-4EEB-B1E6-D2991E66F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3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BE9B1-ED57-4263-9CB1-7C1C41C8A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129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3CA33-794E-45F2-A18A-320E5182C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023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1F483-5B9E-46DC-BE69-1C4FB1949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432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0E9BE-DE30-40A4-BE04-E59FDBBB9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116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02AF2-9859-4FF5-BB39-28AE147234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14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4E496-CC5A-489A-BAE1-90E86AF1B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296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0D08A530-5C22-44D0-93B3-61116CBF4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1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sz="quarter"/>
          </p:nvPr>
        </p:nvSpPr>
        <p:spPr>
          <a:xfrm>
            <a:off x="722313" y="1340768"/>
            <a:ext cx="7772400" cy="864270"/>
          </a:xfrm>
        </p:spPr>
        <p:txBody>
          <a:bodyPr/>
          <a:lstStyle/>
          <a:p>
            <a:pPr>
              <a:defRPr/>
            </a:pPr>
            <a:r>
              <a:rPr lang="ru-RU" sz="7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ИГРА</a:t>
            </a:r>
            <a:r>
              <a:rPr lang="en-US" sz="7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-</a:t>
            </a:r>
            <a:r>
              <a:rPr lang="ru-RU" sz="7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7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викторина </a:t>
            </a:r>
            <a:endParaRPr lang="ru-RU" sz="7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812" y="549275"/>
            <a:ext cx="72006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 smtClean="0">
                <a:solidFill>
                  <a:srgbClr val="FFFF00"/>
                </a:solidFill>
              </a:rPr>
              <a:t>Животный мир Бурятии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92896"/>
            <a:ext cx="7013550" cy="420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57263" y="1"/>
            <a:ext cx="8186737" cy="71435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Вопрос 5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785795"/>
            <a:ext cx="6257925" cy="5786456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rgbClr val="FFFF00"/>
                </a:solidFill>
                <a:effectLst/>
              </a:rPr>
              <a:t>Как называется  этот зверек, живущий в тайге Бурятии, ценнейший мех которого знает весь мир? </a:t>
            </a:r>
            <a:endParaRPr lang="ru-RU" sz="1800" b="1" dirty="0" smtClean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71723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grpSp>
        <p:nvGrpSpPr>
          <p:cNvPr id="5" name="Group 105"/>
          <p:cNvGrpSpPr>
            <a:grpSpLocks/>
          </p:cNvGrpSpPr>
          <p:nvPr/>
        </p:nvGrpSpPr>
        <p:grpSpPr bwMode="auto">
          <a:xfrm>
            <a:off x="7669213" y="4652963"/>
            <a:ext cx="215900" cy="844550"/>
            <a:chOff x="1338" y="2160"/>
            <a:chExt cx="125" cy="578"/>
          </a:xfrm>
        </p:grpSpPr>
        <p:sp>
          <p:nvSpPr>
            <p:cNvPr id="9236" name="AutoShape 106" descr="Песок"/>
            <p:cNvSpPr>
              <a:spLocks noChangeAspect="1" noChangeArrowheads="1"/>
            </p:cNvSpPr>
            <p:nvPr/>
          </p:nvSpPr>
          <p:spPr bwMode="auto">
            <a:xfrm>
              <a:off x="1338" y="2205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7" name="AutoShape 107" descr="Песок"/>
            <p:cNvSpPr>
              <a:spLocks noChangeAspect="1" noChangeArrowheads="1"/>
            </p:cNvSpPr>
            <p:nvPr/>
          </p:nvSpPr>
          <p:spPr bwMode="auto">
            <a:xfrm>
              <a:off x="1383" y="2251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8" name="AutoShape 108" descr="Песок"/>
            <p:cNvSpPr>
              <a:spLocks noChangeAspect="1" noChangeArrowheads="1"/>
            </p:cNvSpPr>
            <p:nvPr/>
          </p:nvSpPr>
          <p:spPr bwMode="auto">
            <a:xfrm>
              <a:off x="1338" y="2296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9" name="AutoShape 109" descr="Песок"/>
            <p:cNvSpPr>
              <a:spLocks noChangeAspect="1" noChangeArrowheads="1"/>
            </p:cNvSpPr>
            <p:nvPr/>
          </p:nvSpPr>
          <p:spPr bwMode="auto">
            <a:xfrm>
              <a:off x="1383" y="2341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0" name="AutoShape 110" descr="Песок"/>
            <p:cNvSpPr>
              <a:spLocks noChangeAspect="1" noChangeArrowheads="1"/>
            </p:cNvSpPr>
            <p:nvPr/>
          </p:nvSpPr>
          <p:spPr bwMode="auto">
            <a:xfrm>
              <a:off x="1428" y="2296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1" name="AutoShape 111" descr="Песок"/>
            <p:cNvSpPr>
              <a:spLocks noChangeAspect="1" noChangeArrowheads="1"/>
            </p:cNvSpPr>
            <p:nvPr/>
          </p:nvSpPr>
          <p:spPr bwMode="auto">
            <a:xfrm>
              <a:off x="1428" y="2205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2" name="AutoShape 112" descr="Песок"/>
            <p:cNvSpPr>
              <a:spLocks noChangeAspect="1" noChangeArrowheads="1"/>
            </p:cNvSpPr>
            <p:nvPr/>
          </p:nvSpPr>
          <p:spPr bwMode="auto">
            <a:xfrm>
              <a:off x="1383" y="2160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3" name="AutoShape 113" descr="Песок"/>
            <p:cNvSpPr>
              <a:spLocks noChangeAspect="1" noChangeArrowheads="1"/>
            </p:cNvSpPr>
            <p:nvPr/>
          </p:nvSpPr>
          <p:spPr bwMode="auto">
            <a:xfrm>
              <a:off x="1429" y="2387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4" name="AutoShape 114" descr="Песок"/>
            <p:cNvSpPr>
              <a:spLocks noChangeAspect="1" noChangeArrowheads="1"/>
            </p:cNvSpPr>
            <p:nvPr/>
          </p:nvSpPr>
          <p:spPr bwMode="auto">
            <a:xfrm>
              <a:off x="1338" y="2387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5" name="AutoShape 115" descr="Песок"/>
            <p:cNvSpPr>
              <a:spLocks noChangeAspect="1" noChangeArrowheads="1"/>
            </p:cNvSpPr>
            <p:nvPr/>
          </p:nvSpPr>
          <p:spPr bwMode="auto">
            <a:xfrm>
              <a:off x="1429" y="2432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6" name="AutoShape 116" descr="Песок"/>
            <p:cNvSpPr>
              <a:spLocks noChangeAspect="1" noChangeArrowheads="1"/>
            </p:cNvSpPr>
            <p:nvPr/>
          </p:nvSpPr>
          <p:spPr bwMode="auto">
            <a:xfrm>
              <a:off x="1383" y="2432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7" name="AutoShape 117" descr="Песок"/>
            <p:cNvSpPr>
              <a:spLocks noChangeAspect="1" noChangeArrowheads="1"/>
            </p:cNvSpPr>
            <p:nvPr/>
          </p:nvSpPr>
          <p:spPr bwMode="auto">
            <a:xfrm>
              <a:off x="1338" y="247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8" name="AutoShape 118" descr="Песок"/>
            <p:cNvSpPr>
              <a:spLocks noChangeAspect="1" noChangeArrowheads="1"/>
            </p:cNvSpPr>
            <p:nvPr/>
          </p:nvSpPr>
          <p:spPr bwMode="auto">
            <a:xfrm>
              <a:off x="1429" y="2523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9" name="AutoShape 119" descr="Песок"/>
            <p:cNvSpPr>
              <a:spLocks noChangeAspect="1" noChangeArrowheads="1"/>
            </p:cNvSpPr>
            <p:nvPr/>
          </p:nvSpPr>
          <p:spPr bwMode="auto">
            <a:xfrm>
              <a:off x="1383" y="2523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0" name="AutoShape 120" descr="Песок"/>
            <p:cNvSpPr>
              <a:spLocks noChangeAspect="1" noChangeArrowheads="1"/>
            </p:cNvSpPr>
            <p:nvPr/>
          </p:nvSpPr>
          <p:spPr bwMode="auto">
            <a:xfrm>
              <a:off x="1383" y="256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1" name="AutoShape 121" descr="Песок"/>
            <p:cNvSpPr>
              <a:spLocks noChangeAspect="1" noChangeArrowheads="1"/>
            </p:cNvSpPr>
            <p:nvPr/>
          </p:nvSpPr>
          <p:spPr bwMode="auto">
            <a:xfrm>
              <a:off x="1338" y="256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2" name="AutoShape 122" descr="Песок"/>
            <p:cNvSpPr>
              <a:spLocks noChangeAspect="1" noChangeArrowheads="1"/>
            </p:cNvSpPr>
            <p:nvPr/>
          </p:nvSpPr>
          <p:spPr bwMode="auto">
            <a:xfrm>
              <a:off x="1429" y="261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3" name="AutoShape 123" descr="Песок"/>
            <p:cNvSpPr>
              <a:spLocks noChangeAspect="1" noChangeArrowheads="1"/>
            </p:cNvSpPr>
            <p:nvPr/>
          </p:nvSpPr>
          <p:spPr bwMode="auto">
            <a:xfrm>
              <a:off x="1383" y="2659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4" name="AutoShape 124" descr="Песок"/>
            <p:cNvSpPr>
              <a:spLocks noChangeAspect="1" noChangeArrowheads="1"/>
            </p:cNvSpPr>
            <p:nvPr/>
          </p:nvSpPr>
          <p:spPr bwMode="auto">
            <a:xfrm>
              <a:off x="1338" y="261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5" name="AutoShape 125" descr="Песок"/>
            <p:cNvSpPr>
              <a:spLocks noChangeAspect="1" noChangeArrowheads="1"/>
            </p:cNvSpPr>
            <p:nvPr/>
          </p:nvSpPr>
          <p:spPr bwMode="auto">
            <a:xfrm>
              <a:off x="1338" y="270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6" name="AutoShape 126" descr="Песок"/>
            <p:cNvSpPr>
              <a:spLocks noChangeAspect="1" noChangeArrowheads="1"/>
            </p:cNvSpPr>
            <p:nvPr/>
          </p:nvSpPr>
          <p:spPr bwMode="auto">
            <a:xfrm>
              <a:off x="1383" y="270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22" name="Group 127"/>
          <p:cNvGrpSpPr>
            <a:grpSpLocks/>
          </p:cNvGrpSpPr>
          <p:nvPr/>
        </p:nvGrpSpPr>
        <p:grpSpPr bwMode="auto">
          <a:xfrm>
            <a:off x="6948488" y="3429000"/>
            <a:ext cx="1727200" cy="2393950"/>
            <a:chOff x="1020" y="1480"/>
            <a:chExt cx="1270" cy="1734"/>
          </a:xfrm>
        </p:grpSpPr>
        <p:grpSp>
          <p:nvGrpSpPr>
            <p:cNvPr id="9229" name="Group 128"/>
            <p:cNvGrpSpPr>
              <a:grpSpLocks/>
            </p:cNvGrpSpPr>
            <p:nvPr/>
          </p:nvGrpSpPr>
          <p:grpSpPr bwMode="auto">
            <a:xfrm>
              <a:off x="1247" y="1570"/>
              <a:ext cx="758" cy="1574"/>
              <a:chOff x="1429" y="1979"/>
              <a:chExt cx="576" cy="1165"/>
            </a:xfrm>
          </p:grpSpPr>
          <p:sp>
            <p:nvSpPr>
              <p:cNvPr id="9234" name="AutoShape 129"/>
              <p:cNvSpPr>
                <a:spLocks noChangeArrowheads="1"/>
              </p:cNvSpPr>
              <p:nvPr/>
            </p:nvSpPr>
            <p:spPr bwMode="auto">
              <a:xfrm>
                <a:off x="1429" y="2568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35" name="AutoShape 130"/>
              <p:cNvSpPr>
                <a:spLocks noChangeArrowheads="1"/>
              </p:cNvSpPr>
              <p:nvPr/>
            </p:nvSpPr>
            <p:spPr bwMode="auto">
              <a:xfrm>
                <a:off x="1429" y="1979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230" name="AutoShape 131" descr="Орех"/>
            <p:cNvSpPr>
              <a:spLocks noChangeArrowheads="1"/>
            </p:cNvSpPr>
            <p:nvPr/>
          </p:nvSpPr>
          <p:spPr bwMode="auto">
            <a:xfrm>
              <a:off x="1020" y="1480"/>
              <a:ext cx="1270" cy="192"/>
            </a:xfrm>
            <a:prstGeom prst="flowChartTermina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1" name="AutoShape 132" descr="Орех"/>
            <p:cNvSpPr>
              <a:spLocks noChangeArrowheads="1"/>
            </p:cNvSpPr>
            <p:nvPr/>
          </p:nvSpPr>
          <p:spPr bwMode="auto">
            <a:xfrm>
              <a:off x="1020" y="3022"/>
              <a:ext cx="1270" cy="192"/>
            </a:xfrm>
            <a:prstGeom prst="flowChartTermina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2" name="Line 133"/>
            <p:cNvSpPr>
              <a:spLocks noChangeShapeType="1"/>
            </p:cNvSpPr>
            <p:nvPr/>
          </p:nvSpPr>
          <p:spPr bwMode="auto">
            <a:xfrm>
              <a:off x="2154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3" name="Line 134"/>
            <p:cNvSpPr>
              <a:spLocks noChangeShapeType="1"/>
            </p:cNvSpPr>
            <p:nvPr/>
          </p:nvSpPr>
          <p:spPr bwMode="auto">
            <a:xfrm>
              <a:off x="1111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" name="Freeform 135" descr="Песок"/>
          <p:cNvSpPr>
            <a:spLocks/>
          </p:cNvSpPr>
          <p:nvPr/>
        </p:nvSpPr>
        <p:spPr bwMode="auto">
          <a:xfrm>
            <a:off x="7269163" y="4043363"/>
            <a:ext cx="1009650" cy="625475"/>
          </a:xfrm>
          <a:custGeom>
            <a:avLst/>
            <a:gdLst>
              <a:gd name="T0" fmla="*/ 2147483647 w 636"/>
              <a:gd name="T1" fmla="*/ 2147483647 h 394"/>
              <a:gd name="T2" fmla="*/ 2147483647 w 636"/>
              <a:gd name="T3" fmla="*/ 2147483647 h 394"/>
              <a:gd name="T4" fmla="*/ 2147483647 w 636"/>
              <a:gd name="T5" fmla="*/ 2147483647 h 394"/>
              <a:gd name="T6" fmla="*/ 2147483647 w 636"/>
              <a:gd name="T7" fmla="*/ 2147483647 h 394"/>
              <a:gd name="T8" fmla="*/ 2147483647 w 636"/>
              <a:gd name="T9" fmla="*/ 2147483647 h 394"/>
              <a:gd name="T10" fmla="*/ 2147483647 w 636"/>
              <a:gd name="T11" fmla="*/ 2147483647 h 394"/>
              <a:gd name="T12" fmla="*/ 2147483647 w 636"/>
              <a:gd name="T13" fmla="*/ 2147483647 h 394"/>
              <a:gd name="T14" fmla="*/ 2147483647 w 636"/>
              <a:gd name="T15" fmla="*/ 2147483647 h 394"/>
              <a:gd name="T16" fmla="*/ 2147483647 w 636"/>
              <a:gd name="T17" fmla="*/ 0 h 394"/>
              <a:gd name="T18" fmla="*/ 2147483647 w 636"/>
              <a:gd name="T19" fmla="*/ 2147483647 h 394"/>
              <a:gd name="T20" fmla="*/ 0 w 636"/>
              <a:gd name="T21" fmla="*/ 2147483647 h 394"/>
              <a:gd name="T22" fmla="*/ 2147483647 w 636"/>
              <a:gd name="T23" fmla="*/ 2147483647 h 39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36"/>
              <a:gd name="T37" fmla="*/ 0 h 394"/>
              <a:gd name="T38" fmla="*/ 636 w 636"/>
              <a:gd name="T39" fmla="*/ 394 h 39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36" h="394">
                <a:moveTo>
                  <a:pt x="224" y="358"/>
                </a:moveTo>
                <a:cubicBezTo>
                  <a:pt x="264" y="361"/>
                  <a:pt x="304" y="355"/>
                  <a:pt x="340" y="361"/>
                </a:cubicBezTo>
                <a:cubicBezTo>
                  <a:pt x="366" y="362"/>
                  <a:pt x="407" y="357"/>
                  <a:pt x="416" y="355"/>
                </a:cubicBezTo>
                <a:cubicBezTo>
                  <a:pt x="425" y="353"/>
                  <a:pt x="399" y="351"/>
                  <a:pt x="394" y="351"/>
                </a:cubicBezTo>
                <a:cubicBezTo>
                  <a:pt x="389" y="351"/>
                  <a:pt x="380" y="354"/>
                  <a:pt x="383" y="355"/>
                </a:cubicBezTo>
                <a:cubicBezTo>
                  <a:pt x="387" y="356"/>
                  <a:pt x="410" y="358"/>
                  <a:pt x="414" y="358"/>
                </a:cubicBezTo>
                <a:cubicBezTo>
                  <a:pt x="419" y="358"/>
                  <a:pt x="374" y="394"/>
                  <a:pt x="411" y="357"/>
                </a:cubicBezTo>
                <a:lnTo>
                  <a:pt x="633" y="133"/>
                </a:lnTo>
                <a:lnTo>
                  <a:pt x="636" y="0"/>
                </a:lnTo>
                <a:lnTo>
                  <a:pt x="4" y="11"/>
                </a:lnTo>
                <a:lnTo>
                  <a:pt x="0" y="133"/>
                </a:lnTo>
                <a:lnTo>
                  <a:pt x="224" y="358"/>
                </a:lnTo>
                <a:close/>
              </a:path>
            </a:pathLst>
          </a:custGeom>
          <a:blipFill dpi="0" rotWithShape="1">
            <a:blip r:embed="rId3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" name="Freeform 136" descr="Песок"/>
          <p:cNvSpPr>
            <a:spLocks/>
          </p:cNvSpPr>
          <p:nvPr/>
        </p:nvSpPr>
        <p:spPr bwMode="auto">
          <a:xfrm>
            <a:off x="7278688" y="5086350"/>
            <a:ext cx="993775" cy="471488"/>
          </a:xfrm>
          <a:custGeom>
            <a:avLst/>
            <a:gdLst>
              <a:gd name="T0" fmla="*/ 2147483647 w 626"/>
              <a:gd name="T1" fmla="*/ 2147483647 h 297"/>
              <a:gd name="T2" fmla="*/ 2147483647 w 626"/>
              <a:gd name="T3" fmla="*/ 2147483647 h 297"/>
              <a:gd name="T4" fmla="*/ 2147483647 w 626"/>
              <a:gd name="T5" fmla="*/ 2147483647 h 297"/>
              <a:gd name="T6" fmla="*/ 2147483647 w 626"/>
              <a:gd name="T7" fmla="*/ 2147483647 h 297"/>
              <a:gd name="T8" fmla="*/ 2147483647 w 626"/>
              <a:gd name="T9" fmla="*/ 2147483647 h 297"/>
              <a:gd name="T10" fmla="*/ 2147483647 w 626"/>
              <a:gd name="T11" fmla="*/ 2147483647 h 297"/>
              <a:gd name="T12" fmla="*/ 2147483647 w 626"/>
              <a:gd name="T13" fmla="*/ 2147483647 h 297"/>
              <a:gd name="T14" fmla="*/ 2147483647 w 626"/>
              <a:gd name="T15" fmla="*/ 2147483647 h 297"/>
              <a:gd name="T16" fmla="*/ 2147483647 w 626"/>
              <a:gd name="T17" fmla="*/ 2147483647 h 297"/>
              <a:gd name="T18" fmla="*/ 2147483647 w 626"/>
              <a:gd name="T19" fmla="*/ 0 h 297"/>
              <a:gd name="T20" fmla="*/ 0 w 626"/>
              <a:gd name="T21" fmla="*/ 2147483647 h 297"/>
              <a:gd name="T22" fmla="*/ 2147483647 w 626"/>
              <a:gd name="T23" fmla="*/ 2147483647 h 297"/>
              <a:gd name="T24" fmla="*/ 2147483647 w 626"/>
              <a:gd name="T25" fmla="*/ 2147483647 h 2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26"/>
              <a:gd name="T40" fmla="*/ 0 h 297"/>
              <a:gd name="T41" fmla="*/ 626 w 626"/>
              <a:gd name="T42" fmla="*/ 297 h 2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26" h="297">
                <a:moveTo>
                  <a:pt x="120" y="292"/>
                </a:moveTo>
                <a:cubicBezTo>
                  <a:pt x="161" y="294"/>
                  <a:pt x="305" y="291"/>
                  <a:pt x="342" y="296"/>
                </a:cubicBezTo>
                <a:cubicBezTo>
                  <a:pt x="367" y="297"/>
                  <a:pt x="468" y="297"/>
                  <a:pt x="494" y="296"/>
                </a:cubicBezTo>
                <a:cubicBezTo>
                  <a:pt x="520" y="295"/>
                  <a:pt x="492" y="294"/>
                  <a:pt x="496" y="292"/>
                </a:cubicBezTo>
                <a:cubicBezTo>
                  <a:pt x="500" y="290"/>
                  <a:pt x="519" y="283"/>
                  <a:pt x="520" y="282"/>
                </a:cubicBezTo>
                <a:cubicBezTo>
                  <a:pt x="521" y="281"/>
                  <a:pt x="503" y="286"/>
                  <a:pt x="504" y="284"/>
                </a:cubicBezTo>
                <a:cubicBezTo>
                  <a:pt x="505" y="282"/>
                  <a:pt x="507" y="290"/>
                  <a:pt x="526" y="272"/>
                </a:cubicBezTo>
                <a:lnTo>
                  <a:pt x="622" y="172"/>
                </a:lnTo>
                <a:lnTo>
                  <a:pt x="622" y="164"/>
                </a:lnTo>
                <a:lnTo>
                  <a:pt x="626" y="0"/>
                </a:lnTo>
                <a:lnTo>
                  <a:pt x="0" y="4"/>
                </a:lnTo>
                <a:lnTo>
                  <a:pt x="1" y="169"/>
                </a:lnTo>
                <a:lnTo>
                  <a:pt x="120" y="292"/>
                </a:lnTo>
                <a:close/>
              </a:path>
            </a:pathLst>
          </a:custGeom>
          <a:blipFill dpi="0" rotWithShape="1">
            <a:blip r:embed="rId3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35" name="AutoShape 39"/>
          <p:cNvSpPr>
            <a:spLocks noChangeArrowheads="1"/>
          </p:cNvSpPr>
          <p:nvPr/>
        </p:nvSpPr>
        <p:spPr bwMode="auto">
          <a:xfrm>
            <a:off x="6786563" y="1773238"/>
            <a:ext cx="2106612" cy="935037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FF3300"/>
                </a:solidFill>
              </a:rPr>
              <a:t>ОТВЕТ</a:t>
            </a:r>
          </a:p>
        </p:txBody>
      </p:sp>
      <p:sp>
        <p:nvSpPr>
          <p:cNvPr id="4136" name="AutoShape 40"/>
          <p:cNvSpPr>
            <a:spLocks noChangeArrowheads="1"/>
          </p:cNvSpPr>
          <p:nvPr/>
        </p:nvSpPr>
        <p:spPr bwMode="auto">
          <a:xfrm>
            <a:off x="123826" y="4043364"/>
            <a:ext cx="5759450" cy="2587628"/>
          </a:xfrm>
          <a:prstGeom prst="wedgeRectCallout">
            <a:avLst>
              <a:gd name="adj1" fmla="val -43745"/>
              <a:gd name="adj2" fmla="val 7831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Баргузинский</a:t>
            </a:r>
            <a:r>
              <a:rPr lang="ru-RU" sz="2400" b="1" dirty="0" smtClean="0">
                <a:solidFill>
                  <a:srgbClr val="C00000"/>
                </a:solidFill>
              </a:rPr>
              <a:t> соболь – хищник.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Обитает в основном в горно-таежных  районах Бурятии.</a:t>
            </a:r>
            <a:r>
              <a:rPr lang="ru-RU" b="1" dirty="0" smtClean="0">
                <a:solidFill>
                  <a:srgbClr val="002060"/>
                </a:solidFill>
              </a:rPr>
              <a:t> Питается  мелкими грызунами. Но ловит и  птиц с белками, и бурундуков и даже зайцев. </a:t>
            </a:r>
            <a:r>
              <a:rPr lang="ru-RU" b="1" dirty="0" smtClean="0">
                <a:solidFill>
                  <a:srgbClr val="7030A0"/>
                </a:solidFill>
              </a:rPr>
              <a:t>Иногда  скрадывает ночующих в снегу рябчиков, глухарей. </a:t>
            </a:r>
            <a:r>
              <a:rPr lang="ru-RU" b="1" dirty="0" smtClean="0">
                <a:solidFill>
                  <a:srgbClr val="C00000"/>
                </a:solidFill>
              </a:rPr>
              <a:t>Но ест и кедровые орехи, бруснику</a:t>
            </a:r>
            <a:r>
              <a:rPr lang="ru-RU" b="1" dirty="0" smtClean="0">
                <a:solidFill>
                  <a:srgbClr val="002060"/>
                </a:solidFill>
              </a:rPr>
              <a:t> – даже зимой, разрывая толстый слой снега. </a:t>
            </a:r>
            <a:r>
              <a:rPr lang="ru-RU" b="1" dirty="0" smtClean="0">
                <a:solidFill>
                  <a:srgbClr val="DF4BE3"/>
                </a:solidFill>
              </a:rPr>
              <a:t>Живет он около 10 лет.  </a:t>
            </a:r>
            <a:endParaRPr lang="ru-RU" b="1" dirty="0">
              <a:solidFill>
                <a:srgbClr val="DF4BE3"/>
              </a:solidFill>
            </a:endParaRPr>
          </a:p>
        </p:txBody>
      </p:sp>
      <p:pic>
        <p:nvPicPr>
          <p:cNvPr id="4100" name="Picture 4" descr="http://www.tepid.ru/images/sable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712" y="1511991"/>
            <a:ext cx="3456384" cy="239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60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2" presetClass="emph" presetSubtype="0" repeatCount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2" presetClass="entr" presetSubtype="4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5"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41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57263" y="1"/>
            <a:ext cx="8186737" cy="71435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Вопрос 6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785795"/>
            <a:ext cx="6257925" cy="814405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rgbClr val="FFFF00"/>
                </a:solidFill>
              </a:rPr>
              <a:t>Какая птица Бурятии носит свое название от  кедровых орешков. Еще ее называют «сеятель леса».</a:t>
            </a:r>
          </a:p>
          <a:p>
            <a:pPr>
              <a:defRPr/>
            </a:pPr>
            <a:endParaRPr lang="ru-RU" sz="1800" b="1" dirty="0" smtClean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71723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grpSp>
        <p:nvGrpSpPr>
          <p:cNvPr id="5" name="Group 105"/>
          <p:cNvGrpSpPr>
            <a:grpSpLocks/>
          </p:cNvGrpSpPr>
          <p:nvPr/>
        </p:nvGrpSpPr>
        <p:grpSpPr bwMode="auto">
          <a:xfrm>
            <a:off x="7669213" y="4652963"/>
            <a:ext cx="215900" cy="844550"/>
            <a:chOff x="1338" y="2160"/>
            <a:chExt cx="125" cy="578"/>
          </a:xfrm>
        </p:grpSpPr>
        <p:sp>
          <p:nvSpPr>
            <p:cNvPr id="9236" name="AutoShape 106" descr="Песок"/>
            <p:cNvSpPr>
              <a:spLocks noChangeAspect="1" noChangeArrowheads="1"/>
            </p:cNvSpPr>
            <p:nvPr/>
          </p:nvSpPr>
          <p:spPr bwMode="auto">
            <a:xfrm>
              <a:off x="1338" y="2205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7" name="AutoShape 107" descr="Песок"/>
            <p:cNvSpPr>
              <a:spLocks noChangeAspect="1" noChangeArrowheads="1"/>
            </p:cNvSpPr>
            <p:nvPr/>
          </p:nvSpPr>
          <p:spPr bwMode="auto">
            <a:xfrm>
              <a:off x="1383" y="2251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8" name="AutoShape 108" descr="Песок"/>
            <p:cNvSpPr>
              <a:spLocks noChangeAspect="1" noChangeArrowheads="1"/>
            </p:cNvSpPr>
            <p:nvPr/>
          </p:nvSpPr>
          <p:spPr bwMode="auto">
            <a:xfrm>
              <a:off x="1338" y="2296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9" name="AutoShape 109" descr="Песок"/>
            <p:cNvSpPr>
              <a:spLocks noChangeAspect="1" noChangeArrowheads="1"/>
            </p:cNvSpPr>
            <p:nvPr/>
          </p:nvSpPr>
          <p:spPr bwMode="auto">
            <a:xfrm>
              <a:off x="1383" y="2341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0" name="AutoShape 110" descr="Песок"/>
            <p:cNvSpPr>
              <a:spLocks noChangeAspect="1" noChangeArrowheads="1"/>
            </p:cNvSpPr>
            <p:nvPr/>
          </p:nvSpPr>
          <p:spPr bwMode="auto">
            <a:xfrm>
              <a:off x="1428" y="2296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1" name="AutoShape 111" descr="Песок"/>
            <p:cNvSpPr>
              <a:spLocks noChangeAspect="1" noChangeArrowheads="1"/>
            </p:cNvSpPr>
            <p:nvPr/>
          </p:nvSpPr>
          <p:spPr bwMode="auto">
            <a:xfrm>
              <a:off x="1428" y="2205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2" name="AutoShape 112" descr="Песок"/>
            <p:cNvSpPr>
              <a:spLocks noChangeAspect="1" noChangeArrowheads="1"/>
            </p:cNvSpPr>
            <p:nvPr/>
          </p:nvSpPr>
          <p:spPr bwMode="auto">
            <a:xfrm>
              <a:off x="1383" y="2160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3" name="AutoShape 113" descr="Песок"/>
            <p:cNvSpPr>
              <a:spLocks noChangeAspect="1" noChangeArrowheads="1"/>
            </p:cNvSpPr>
            <p:nvPr/>
          </p:nvSpPr>
          <p:spPr bwMode="auto">
            <a:xfrm>
              <a:off x="1429" y="2387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4" name="AutoShape 114" descr="Песок"/>
            <p:cNvSpPr>
              <a:spLocks noChangeAspect="1" noChangeArrowheads="1"/>
            </p:cNvSpPr>
            <p:nvPr/>
          </p:nvSpPr>
          <p:spPr bwMode="auto">
            <a:xfrm>
              <a:off x="1338" y="2387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5" name="AutoShape 115" descr="Песок"/>
            <p:cNvSpPr>
              <a:spLocks noChangeAspect="1" noChangeArrowheads="1"/>
            </p:cNvSpPr>
            <p:nvPr/>
          </p:nvSpPr>
          <p:spPr bwMode="auto">
            <a:xfrm>
              <a:off x="1429" y="2432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6" name="AutoShape 116" descr="Песок"/>
            <p:cNvSpPr>
              <a:spLocks noChangeAspect="1" noChangeArrowheads="1"/>
            </p:cNvSpPr>
            <p:nvPr/>
          </p:nvSpPr>
          <p:spPr bwMode="auto">
            <a:xfrm>
              <a:off x="1383" y="2432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7" name="AutoShape 117" descr="Песок"/>
            <p:cNvSpPr>
              <a:spLocks noChangeAspect="1" noChangeArrowheads="1"/>
            </p:cNvSpPr>
            <p:nvPr/>
          </p:nvSpPr>
          <p:spPr bwMode="auto">
            <a:xfrm>
              <a:off x="1338" y="247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8" name="AutoShape 118" descr="Песок"/>
            <p:cNvSpPr>
              <a:spLocks noChangeAspect="1" noChangeArrowheads="1"/>
            </p:cNvSpPr>
            <p:nvPr/>
          </p:nvSpPr>
          <p:spPr bwMode="auto">
            <a:xfrm>
              <a:off x="1429" y="2523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9" name="AutoShape 119" descr="Песок"/>
            <p:cNvSpPr>
              <a:spLocks noChangeAspect="1" noChangeArrowheads="1"/>
            </p:cNvSpPr>
            <p:nvPr/>
          </p:nvSpPr>
          <p:spPr bwMode="auto">
            <a:xfrm>
              <a:off x="1383" y="2523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0" name="AutoShape 120" descr="Песок"/>
            <p:cNvSpPr>
              <a:spLocks noChangeAspect="1" noChangeArrowheads="1"/>
            </p:cNvSpPr>
            <p:nvPr/>
          </p:nvSpPr>
          <p:spPr bwMode="auto">
            <a:xfrm>
              <a:off x="1383" y="256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1" name="AutoShape 121" descr="Песок"/>
            <p:cNvSpPr>
              <a:spLocks noChangeAspect="1" noChangeArrowheads="1"/>
            </p:cNvSpPr>
            <p:nvPr/>
          </p:nvSpPr>
          <p:spPr bwMode="auto">
            <a:xfrm>
              <a:off x="1338" y="256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2" name="AutoShape 122" descr="Песок"/>
            <p:cNvSpPr>
              <a:spLocks noChangeAspect="1" noChangeArrowheads="1"/>
            </p:cNvSpPr>
            <p:nvPr/>
          </p:nvSpPr>
          <p:spPr bwMode="auto">
            <a:xfrm>
              <a:off x="1429" y="261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3" name="AutoShape 123" descr="Песок"/>
            <p:cNvSpPr>
              <a:spLocks noChangeAspect="1" noChangeArrowheads="1"/>
            </p:cNvSpPr>
            <p:nvPr/>
          </p:nvSpPr>
          <p:spPr bwMode="auto">
            <a:xfrm>
              <a:off x="1383" y="2659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4" name="AutoShape 124" descr="Песок"/>
            <p:cNvSpPr>
              <a:spLocks noChangeAspect="1" noChangeArrowheads="1"/>
            </p:cNvSpPr>
            <p:nvPr/>
          </p:nvSpPr>
          <p:spPr bwMode="auto">
            <a:xfrm>
              <a:off x="1338" y="261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5" name="AutoShape 125" descr="Песок"/>
            <p:cNvSpPr>
              <a:spLocks noChangeAspect="1" noChangeArrowheads="1"/>
            </p:cNvSpPr>
            <p:nvPr/>
          </p:nvSpPr>
          <p:spPr bwMode="auto">
            <a:xfrm>
              <a:off x="1338" y="270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6" name="AutoShape 126" descr="Песок"/>
            <p:cNvSpPr>
              <a:spLocks noChangeAspect="1" noChangeArrowheads="1"/>
            </p:cNvSpPr>
            <p:nvPr/>
          </p:nvSpPr>
          <p:spPr bwMode="auto">
            <a:xfrm>
              <a:off x="1383" y="270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22" name="Group 127"/>
          <p:cNvGrpSpPr>
            <a:grpSpLocks/>
          </p:cNvGrpSpPr>
          <p:nvPr/>
        </p:nvGrpSpPr>
        <p:grpSpPr bwMode="auto">
          <a:xfrm>
            <a:off x="6948488" y="3429000"/>
            <a:ext cx="1727200" cy="2393950"/>
            <a:chOff x="1020" y="1480"/>
            <a:chExt cx="1270" cy="1734"/>
          </a:xfrm>
        </p:grpSpPr>
        <p:grpSp>
          <p:nvGrpSpPr>
            <p:cNvPr id="9229" name="Group 128"/>
            <p:cNvGrpSpPr>
              <a:grpSpLocks/>
            </p:cNvGrpSpPr>
            <p:nvPr/>
          </p:nvGrpSpPr>
          <p:grpSpPr bwMode="auto">
            <a:xfrm>
              <a:off x="1247" y="1570"/>
              <a:ext cx="758" cy="1574"/>
              <a:chOff x="1429" y="1979"/>
              <a:chExt cx="576" cy="1165"/>
            </a:xfrm>
          </p:grpSpPr>
          <p:sp>
            <p:nvSpPr>
              <p:cNvPr id="9234" name="AutoShape 129"/>
              <p:cNvSpPr>
                <a:spLocks noChangeArrowheads="1"/>
              </p:cNvSpPr>
              <p:nvPr/>
            </p:nvSpPr>
            <p:spPr bwMode="auto">
              <a:xfrm>
                <a:off x="1429" y="2568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35" name="AutoShape 130"/>
              <p:cNvSpPr>
                <a:spLocks noChangeArrowheads="1"/>
              </p:cNvSpPr>
              <p:nvPr/>
            </p:nvSpPr>
            <p:spPr bwMode="auto">
              <a:xfrm>
                <a:off x="1429" y="1979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230" name="AutoShape 131" descr="Орех"/>
            <p:cNvSpPr>
              <a:spLocks noChangeArrowheads="1"/>
            </p:cNvSpPr>
            <p:nvPr/>
          </p:nvSpPr>
          <p:spPr bwMode="auto">
            <a:xfrm>
              <a:off x="1020" y="1480"/>
              <a:ext cx="1270" cy="192"/>
            </a:xfrm>
            <a:prstGeom prst="flowChartTermina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1" name="AutoShape 132" descr="Орех"/>
            <p:cNvSpPr>
              <a:spLocks noChangeArrowheads="1"/>
            </p:cNvSpPr>
            <p:nvPr/>
          </p:nvSpPr>
          <p:spPr bwMode="auto">
            <a:xfrm>
              <a:off x="1020" y="3022"/>
              <a:ext cx="1270" cy="192"/>
            </a:xfrm>
            <a:prstGeom prst="flowChartTermina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2" name="Line 133"/>
            <p:cNvSpPr>
              <a:spLocks noChangeShapeType="1"/>
            </p:cNvSpPr>
            <p:nvPr/>
          </p:nvSpPr>
          <p:spPr bwMode="auto">
            <a:xfrm>
              <a:off x="2154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3" name="Line 134"/>
            <p:cNvSpPr>
              <a:spLocks noChangeShapeType="1"/>
            </p:cNvSpPr>
            <p:nvPr/>
          </p:nvSpPr>
          <p:spPr bwMode="auto">
            <a:xfrm>
              <a:off x="1111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" name="Freeform 135" descr="Песок"/>
          <p:cNvSpPr>
            <a:spLocks/>
          </p:cNvSpPr>
          <p:nvPr/>
        </p:nvSpPr>
        <p:spPr bwMode="auto">
          <a:xfrm>
            <a:off x="7269163" y="4043363"/>
            <a:ext cx="1009650" cy="625475"/>
          </a:xfrm>
          <a:custGeom>
            <a:avLst/>
            <a:gdLst>
              <a:gd name="T0" fmla="*/ 2147483647 w 636"/>
              <a:gd name="T1" fmla="*/ 2147483647 h 394"/>
              <a:gd name="T2" fmla="*/ 2147483647 w 636"/>
              <a:gd name="T3" fmla="*/ 2147483647 h 394"/>
              <a:gd name="T4" fmla="*/ 2147483647 w 636"/>
              <a:gd name="T5" fmla="*/ 2147483647 h 394"/>
              <a:gd name="T6" fmla="*/ 2147483647 w 636"/>
              <a:gd name="T7" fmla="*/ 2147483647 h 394"/>
              <a:gd name="T8" fmla="*/ 2147483647 w 636"/>
              <a:gd name="T9" fmla="*/ 2147483647 h 394"/>
              <a:gd name="T10" fmla="*/ 2147483647 w 636"/>
              <a:gd name="T11" fmla="*/ 2147483647 h 394"/>
              <a:gd name="T12" fmla="*/ 2147483647 w 636"/>
              <a:gd name="T13" fmla="*/ 2147483647 h 394"/>
              <a:gd name="T14" fmla="*/ 2147483647 w 636"/>
              <a:gd name="T15" fmla="*/ 2147483647 h 394"/>
              <a:gd name="T16" fmla="*/ 2147483647 w 636"/>
              <a:gd name="T17" fmla="*/ 0 h 394"/>
              <a:gd name="T18" fmla="*/ 2147483647 w 636"/>
              <a:gd name="T19" fmla="*/ 2147483647 h 394"/>
              <a:gd name="T20" fmla="*/ 0 w 636"/>
              <a:gd name="T21" fmla="*/ 2147483647 h 394"/>
              <a:gd name="T22" fmla="*/ 2147483647 w 636"/>
              <a:gd name="T23" fmla="*/ 2147483647 h 39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36"/>
              <a:gd name="T37" fmla="*/ 0 h 394"/>
              <a:gd name="T38" fmla="*/ 636 w 636"/>
              <a:gd name="T39" fmla="*/ 394 h 39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36" h="394">
                <a:moveTo>
                  <a:pt x="224" y="358"/>
                </a:moveTo>
                <a:cubicBezTo>
                  <a:pt x="264" y="361"/>
                  <a:pt x="304" y="355"/>
                  <a:pt x="340" y="361"/>
                </a:cubicBezTo>
                <a:cubicBezTo>
                  <a:pt x="366" y="362"/>
                  <a:pt x="407" y="357"/>
                  <a:pt x="416" y="355"/>
                </a:cubicBezTo>
                <a:cubicBezTo>
                  <a:pt x="425" y="353"/>
                  <a:pt x="399" y="351"/>
                  <a:pt x="394" y="351"/>
                </a:cubicBezTo>
                <a:cubicBezTo>
                  <a:pt x="389" y="351"/>
                  <a:pt x="380" y="354"/>
                  <a:pt x="383" y="355"/>
                </a:cubicBezTo>
                <a:cubicBezTo>
                  <a:pt x="387" y="356"/>
                  <a:pt x="410" y="358"/>
                  <a:pt x="414" y="358"/>
                </a:cubicBezTo>
                <a:cubicBezTo>
                  <a:pt x="419" y="358"/>
                  <a:pt x="374" y="394"/>
                  <a:pt x="411" y="357"/>
                </a:cubicBezTo>
                <a:lnTo>
                  <a:pt x="633" y="133"/>
                </a:lnTo>
                <a:lnTo>
                  <a:pt x="636" y="0"/>
                </a:lnTo>
                <a:lnTo>
                  <a:pt x="4" y="11"/>
                </a:lnTo>
                <a:lnTo>
                  <a:pt x="0" y="133"/>
                </a:lnTo>
                <a:lnTo>
                  <a:pt x="224" y="358"/>
                </a:lnTo>
                <a:close/>
              </a:path>
            </a:pathLst>
          </a:custGeom>
          <a:blipFill dpi="0" rotWithShape="1">
            <a:blip r:embed="rId3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" name="Freeform 136" descr="Песок"/>
          <p:cNvSpPr>
            <a:spLocks/>
          </p:cNvSpPr>
          <p:nvPr/>
        </p:nvSpPr>
        <p:spPr bwMode="auto">
          <a:xfrm>
            <a:off x="7278688" y="5086350"/>
            <a:ext cx="993775" cy="471488"/>
          </a:xfrm>
          <a:custGeom>
            <a:avLst/>
            <a:gdLst>
              <a:gd name="T0" fmla="*/ 2147483647 w 626"/>
              <a:gd name="T1" fmla="*/ 2147483647 h 297"/>
              <a:gd name="T2" fmla="*/ 2147483647 w 626"/>
              <a:gd name="T3" fmla="*/ 2147483647 h 297"/>
              <a:gd name="T4" fmla="*/ 2147483647 w 626"/>
              <a:gd name="T5" fmla="*/ 2147483647 h 297"/>
              <a:gd name="T6" fmla="*/ 2147483647 w 626"/>
              <a:gd name="T7" fmla="*/ 2147483647 h 297"/>
              <a:gd name="T8" fmla="*/ 2147483647 w 626"/>
              <a:gd name="T9" fmla="*/ 2147483647 h 297"/>
              <a:gd name="T10" fmla="*/ 2147483647 w 626"/>
              <a:gd name="T11" fmla="*/ 2147483647 h 297"/>
              <a:gd name="T12" fmla="*/ 2147483647 w 626"/>
              <a:gd name="T13" fmla="*/ 2147483647 h 297"/>
              <a:gd name="T14" fmla="*/ 2147483647 w 626"/>
              <a:gd name="T15" fmla="*/ 2147483647 h 297"/>
              <a:gd name="T16" fmla="*/ 2147483647 w 626"/>
              <a:gd name="T17" fmla="*/ 2147483647 h 297"/>
              <a:gd name="T18" fmla="*/ 2147483647 w 626"/>
              <a:gd name="T19" fmla="*/ 0 h 297"/>
              <a:gd name="T20" fmla="*/ 0 w 626"/>
              <a:gd name="T21" fmla="*/ 2147483647 h 297"/>
              <a:gd name="T22" fmla="*/ 2147483647 w 626"/>
              <a:gd name="T23" fmla="*/ 2147483647 h 297"/>
              <a:gd name="T24" fmla="*/ 2147483647 w 626"/>
              <a:gd name="T25" fmla="*/ 2147483647 h 2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26"/>
              <a:gd name="T40" fmla="*/ 0 h 297"/>
              <a:gd name="T41" fmla="*/ 626 w 626"/>
              <a:gd name="T42" fmla="*/ 297 h 2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26" h="297">
                <a:moveTo>
                  <a:pt x="120" y="292"/>
                </a:moveTo>
                <a:cubicBezTo>
                  <a:pt x="161" y="294"/>
                  <a:pt x="305" y="291"/>
                  <a:pt x="342" y="296"/>
                </a:cubicBezTo>
                <a:cubicBezTo>
                  <a:pt x="367" y="297"/>
                  <a:pt x="468" y="297"/>
                  <a:pt x="494" y="296"/>
                </a:cubicBezTo>
                <a:cubicBezTo>
                  <a:pt x="520" y="295"/>
                  <a:pt x="492" y="294"/>
                  <a:pt x="496" y="292"/>
                </a:cubicBezTo>
                <a:cubicBezTo>
                  <a:pt x="500" y="290"/>
                  <a:pt x="519" y="283"/>
                  <a:pt x="520" y="282"/>
                </a:cubicBezTo>
                <a:cubicBezTo>
                  <a:pt x="521" y="281"/>
                  <a:pt x="503" y="286"/>
                  <a:pt x="504" y="284"/>
                </a:cubicBezTo>
                <a:cubicBezTo>
                  <a:pt x="505" y="282"/>
                  <a:pt x="507" y="290"/>
                  <a:pt x="526" y="272"/>
                </a:cubicBezTo>
                <a:lnTo>
                  <a:pt x="622" y="172"/>
                </a:lnTo>
                <a:lnTo>
                  <a:pt x="622" y="164"/>
                </a:lnTo>
                <a:lnTo>
                  <a:pt x="626" y="0"/>
                </a:lnTo>
                <a:lnTo>
                  <a:pt x="0" y="4"/>
                </a:lnTo>
                <a:lnTo>
                  <a:pt x="1" y="169"/>
                </a:lnTo>
                <a:lnTo>
                  <a:pt x="120" y="292"/>
                </a:lnTo>
                <a:close/>
              </a:path>
            </a:pathLst>
          </a:custGeom>
          <a:blipFill dpi="0" rotWithShape="1">
            <a:blip r:embed="rId3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35" name="AutoShape 39"/>
          <p:cNvSpPr>
            <a:spLocks noChangeArrowheads="1"/>
          </p:cNvSpPr>
          <p:nvPr/>
        </p:nvSpPr>
        <p:spPr bwMode="auto">
          <a:xfrm>
            <a:off x="6786563" y="1773238"/>
            <a:ext cx="2106612" cy="935037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FF3300"/>
                </a:solidFill>
              </a:rPr>
              <a:t>ОТВЕТ</a:t>
            </a:r>
          </a:p>
        </p:txBody>
      </p:sp>
      <p:sp>
        <p:nvSpPr>
          <p:cNvPr id="4136" name="AutoShape 40"/>
          <p:cNvSpPr>
            <a:spLocks noChangeArrowheads="1"/>
          </p:cNvSpPr>
          <p:nvPr/>
        </p:nvSpPr>
        <p:spPr bwMode="auto">
          <a:xfrm>
            <a:off x="137833" y="4293096"/>
            <a:ext cx="5759450" cy="2304256"/>
          </a:xfrm>
          <a:prstGeom prst="wedgeRectCallout">
            <a:avLst>
              <a:gd name="adj1" fmla="val -43745"/>
              <a:gd name="adj2" fmla="val 7831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КЕДРОВКА</a:t>
            </a:r>
            <a:r>
              <a:rPr lang="ru-RU" b="1" dirty="0" smtClean="0">
                <a:solidFill>
                  <a:srgbClr val="00B050"/>
                </a:solidFill>
              </a:rPr>
              <a:t>- </a:t>
            </a:r>
            <a:r>
              <a:rPr lang="ru-RU" b="1" dirty="0" smtClean="0">
                <a:solidFill>
                  <a:srgbClr val="002060"/>
                </a:solidFill>
              </a:rPr>
              <a:t>эта </a:t>
            </a:r>
            <a:r>
              <a:rPr lang="ru-RU" b="1" dirty="0">
                <a:solidFill>
                  <a:srgbClr val="002060"/>
                </a:solidFill>
              </a:rPr>
              <a:t>птица славится своими зимними кладовками. </a:t>
            </a:r>
            <a:r>
              <a:rPr lang="ru-RU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В </a:t>
            </a:r>
            <a:r>
              <a:rPr lang="ru-RU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конце августа слетаются эти птички </a:t>
            </a:r>
            <a:r>
              <a:rPr lang="ru-RU" b="1" dirty="0">
                <a:solidFill>
                  <a:srgbClr val="00B050"/>
                </a:solidFill>
              </a:rPr>
              <a:t>в кедровые леса. </a:t>
            </a:r>
            <a:r>
              <a:rPr lang="ru-RU" b="1" dirty="0">
                <a:solidFill>
                  <a:srgbClr val="7030A0"/>
                </a:solidFill>
              </a:rPr>
              <a:t>Наберет она полон </a:t>
            </a:r>
            <a:r>
              <a:rPr lang="ru-RU" b="1" dirty="0" smtClean="0">
                <a:solidFill>
                  <a:srgbClr val="7030A0"/>
                </a:solidFill>
              </a:rPr>
              <a:t>клюв </a:t>
            </a:r>
            <a:r>
              <a:rPr lang="ru-RU" b="1" dirty="0">
                <a:solidFill>
                  <a:srgbClr val="7030A0"/>
                </a:solidFill>
              </a:rPr>
              <a:t>орехов, а </a:t>
            </a:r>
            <a:r>
              <a:rPr lang="ru-RU" b="1" dirty="0" smtClean="0">
                <a:solidFill>
                  <a:srgbClr val="7030A0"/>
                </a:solidFill>
              </a:rPr>
              <a:t>потом засунет </a:t>
            </a:r>
            <a:r>
              <a:rPr lang="ru-RU" b="1" dirty="0">
                <a:solidFill>
                  <a:srgbClr val="7030A0"/>
                </a:solidFill>
              </a:rPr>
              <a:t>куда-нибудь</a:t>
            </a:r>
            <a:r>
              <a:rPr lang="ru-RU" b="1" dirty="0">
                <a:solidFill>
                  <a:srgbClr val="00B050"/>
                </a:solidFill>
              </a:rPr>
              <a:t>: </a:t>
            </a:r>
            <a:r>
              <a:rPr lang="ru-RU" b="1" dirty="0">
                <a:solidFill>
                  <a:srgbClr val="C00000"/>
                </a:solidFill>
              </a:rPr>
              <a:t>в земляную щелку или мох. </a:t>
            </a:r>
            <a:r>
              <a:rPr lang="ru-RU" b="1" dirty="0">
                <a:solidFill>
                  <a:srgbClr val="00B050"/>
                </a:solidFill>
              </a:rPr>
              <a:t>Забытые птицами такие 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кладовки</a:t>
            </a:r>
            <a:r>
              <a:rPr lang="ru-RU" b="1" dirty="0">
                <a:solidFill>
                  <a:srgbClr val="00B050"/>
                </a:solidFill>
              </a:rPr>
              <a:t> со временем </a:t>
            </a:r>
            <a:r>
              <a:rPr lang="ru-RU" b="1" dirty="0">
                <a:solidFill>
                  <a:srgbClr val="C00000"/>
                </a:solidFill>
              </a:rPr>
              <a:t>прорастают</a:t>
            </a:r>
            <a:r>
              <a:rPr lang="ru-RU" b="1" dirty="0">
                <a:solidFill>
                  <a:srgbClr val="00B050"/>
                </a:solidFill>
              </a:rPr>
              <a:t>. </a:t>
            </a:r>
            <a:r>
              <a:rPr lang="ru-RU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Поэтому птичку называют </a:t>
            </a:r>
            <a:r>
              <a:rPr lang="ru-RU" b="1" dirty="0">
                <a:solidFill>
                  <a:srgbClr val="C00000"/>
                </a:solidFill>
              </a:rPr>
              <a:t>сеятель </a:t>
            </a:r>
            <a:r>
              <a:rPr lang="ru-RU" b="1" dirty="0" smtClean="0">
                <a:solidFill>
                  <a:srgbClr val="C00000"/>
                </a:solidFill>
              </a:rPr>
              <a:t>леса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4" name="Picture 6" descr="https://encrypted-tbn0.gstatic.com/images?q=tbn:ANd9GcRijjvLvFp_lMU1o1Jz4PinKAH4wwxIRIP0EsR_F3hWdF06G4R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3238"/>
            <a:ext cx="3588991" cy="236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720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60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2" presetClass="emph" presetSubtype="0" repeatCount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2" presetClass="entr" presetSubtype="4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5"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41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57263" y="1"/>
            <a:ext cx="8186737" cy="71435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Вопрос 7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785795"/>
            <a:ext cx="5897283" cy="1275053"/>
          </a:xfrm>
        </p:spPr>
        <p:txBody>
          <a:bodyPr/>
          <a:lstStyle/>
          <a:p>
            <a:r>
              <a:rPr lang="ru-RU" sz="2000" b="1" dirty="0">
                <a:solidFill>
                  <a:srgbClr val="FFFF00"/>
                </a:solidFill>
                <a:effectLst/>
              </a:rPr>
              <a:t>Это небольшая птичка красного цвета, с цепкими лапками и характерным крестообразным </a:t>
            </a:r>
            <a:r>
              <a:rPr lang="ru-RU" sz="2000" b="1" dirty="0" smtClean="0">
                <a:solidFill>
                  <a:srgbClr val="FFFF00"/>
                </a:solidFill>
                <a:effectLst/>
              </a:rPr>
              <a:t>клювом.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FFFF00"/>
                </a:solidFill>
                <a:effectLst/>
              </a:rPr>
              <a:t>                    </a:t>
            </a:r>
            <a:r>
              <a:rPr lang="ru-RU" sz="2000" b="1" dirty="0" smtClean="0">
                <a:solidFill>
                  <a:srgbClr val="00B0F0"/>
                </a:solidFill>
                <a:effectLst/>
              </a:rPr>
              <a:t>Выводит птенцов зимой.</a:t>
            </a:r>
            <a:endParaRPr lang="ru-RU" sz="2000" b="1" dirty="0">
              <a:solidFill>
                <a:srgbClr val="00B0F0"/>
              </a:solidFill>
              <a:effectLst/>
            </a:endParaRPr>
          </a:p>
          <a:p>
            <a:pPr marL="0" indent="0">
              <a:buNone/>
            </a:pPr>
            <a:r>
              <a:rPr lang="ru-RU" sz="1800" dirty="0">
                <a:effectLst/>
              </a:rPr>
              <a:t> </a:t>
            </a:r>
          </a:p>
          <a:p>
            <a:pPr marL="0" indent="0">
              <a:buNone/>
              <a:defRPr/>
            </a:pPr>
            <a:endParaRPr lang="ru-RU" sz="1800" b="1" dirty="0" smtClean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71723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grpSp>
        <p:nvGrpSpPr>
          <p:cNvPr id="5" name="Group 105"/>
          <p:cNvGrpSpPr>
            <a:grpSpLocks/>
          </p:cNvGrpSpPr>
          <p:nvPr/>
        </p:nvGrpSpPr>
        <p:grpSpPr bwMode="auto">
          <a:xfrm>
            <a:off x="7669213" y="4652963"/>
            <a:ext cx="215900" cy="844550"/>
            <a:chOff x="1338" y="2160"/>
            <a:chExt cx="125" cy="578"/>
          </a:xfrm>
        </p:grpSpPr>
        <p:sp>
          <p:nvSpPr>
            <p:cNvPr id="9236" name="AutoShape 106" descr="Песок"/>
            <p:cNvSpPr>
              <a:spLocks noChangeAspect="1" noChangeArrowheads="1"/>
            </p:cNvSpPr>
            <p:nvPr/>
          </p:nvSpPr>
          <p:spPr bwMode="auto">
            <a:xfrm>
              <a:off x="1338" y="2205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7" name="AutoShape 107" descr="Песок"/>
            <p:cNvSpPr>
              <a:spLocks noChangeAspect="1" noChangeArrowheads="1"/>
            </p:cNvSpPr>
            <p:nvPr/>
          </p:nvSpPr>
          <p:spPr bwMode="auto">
            <a:xfrm>
              <a:off x="1383" y="2251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8" name="AutoShape 108" descr="Песок"/>
            <p:cNvSpPr>
              <a:spLocks noChangeAspect="1" noChangeArrowheads="1"/>
            </p:cNvSpPr>
            <p:nvPr/>
          </p:nvSpPr>
          <p:spPr bwMode="auto">
            <a:xfrm>
              <a:off x="1338" y="2296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9" name="AutoShape 109" descr="Песок"/>
            <p:cNvSpPr>
              <a:spLocks noChangeAspect="1" noChangeArrowheads="1"/>
            </p:cNvSpPr>
            <p:nvPr/>
          </p:nvSpPr>
          <p:spPr bwMode="auto">
            <a:xfrm>
              <a:off x="1383" y="2341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0" name="AutoShape 110" descr="Песок"/>
            <p:cNvSpPr>
              <a:spLocks noChangeAspect="1" noChangeArrowheads="1"/>
            </p:cNvSpPr>
            <p:nvPr/>
          </p:nvSpPr>
          <p:spPr bwMode="auto">
            <a:xfrm>
              <a:off x="1428" y="2296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1" name="AutoShape 111" descr="Песок"/>
            <p:cNvSpPr>
              <a:spLocks noChangeAspect="1" noChangeArrowheads="1"/>
            </p:cNvSpPr>
            <p:nvPr/>
          </p:nvSpPr>
          <p:spPr bwMode="auto">
            <a:xfrm>
              <a:off x="1428" y="2205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2" name="AutoShape 112" descr="Песок"/>
            <p:cNvSpPr>
              <a:spLocks noChangeAspect="1" noChangeArrowheads="1"/>
            </p:cNvSpPr>
            <p:nvPr/>
          </p:nvSpPr>
          <p:spPr bwMode="auto">
            <a:xfrm>
              <a:off x="1383" y="2160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3" name="AutoShape 113" descr="Песок"/>
            <p:cNvSpPr>
              <a:spLocks noChangeAspect="1" noChangeArrowheads="1"/>
            </p:cNvSpPr>
            <p:nvPr/>
          </p:nvSpPr>
          <p:spPr bwMode="auto">
            <a:xfrm>
              <a:off x="1429" y="2387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4" name="AutoShape 114" descr="Песок"/>
            <p:cNvSpPr>
              <a:spLocks noChangeAspect="1" noChangeArrowheads="1"/>
            </p:cNvSpPr>
            <p:nvPr/>
          </p:nvSpPr>
          <p:spPr bwMode="auto">
            <a:xfrm>
              <a:off x="1338" y="2387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5" name="AutoShape 115" descr="Песок"/>
            <p:cNvSpPr>
              <a:spLocks noChangeAspect="1" noChangeArrowheads="1"/>
            </p:cNvSpPr>
            <p:nvPr/>
          </p:nvSpPr>
          <p:spPr bwMode="auto">
            <a:xfrm>
              <a:off x="1429" y="2432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6" name="AutoShape 116" descr="Песок"/>
            <p:cNvSpPr>
              <a:spLocks noChangeAspect="1" noChangeArrowheads="1"/>
            </p:cNvSpPr>
            <p:nvPr/>
          </p:nvSpPr>
          <p:spPr bwMode="auto">
            <a:xfrm>
              <a:off x="1383" y="2432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7" name="AutoShape 117" descr="Песок"/>
            <p:cNvSpPr>
              <a:spLocks noChangeAspect="1" noChangeArrowheads="1"/>
            </p:cNvSpPr>
            <p:nvPr/>
          </p:nvSpPr>
          <p:spPr bwMode="auto">
            <a:xfrm>
              <a:off x="1338" y="247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8" name="AutoShape 118" descr="Песок"/>
            <p:cNvSpPr>
              <a:spLocks noChangeAspect="1" noChangeArrowheads="1"/>
            </p:cNvSpPr>
            <p:nvPr/>
          </p:nvSpPr>
          <p:spPr bwMode="auto">
            <a:xfrm>
              <a:off x="1429" y="2523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9" name="AutoShape 119" descr="Песок"/>
            <p:cNvSpPr>
              <a:spLocks noChangeAspect="1" noChangeArrowheads="1"/>
            </p:cNvSpPr>
            <p:nvPr/>
          </p:nvSpPr>
          <p:spPr bwMode="auto">
            <a:xfrm>
              <a:off x="1383" y="2523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0" name="AutoShape 120" descr="Песок"/>
            <p:cNvSpPr>
              <a:spLocks noChangeAspect="1" noChangeArrowheads="1"/>
            </p:cNvSpPr>
            <p:nvPr/>
          </p:nvSpPr>
          <p:spPr bwMode="auto">
            <a:xfrm>
              <a:off x="1383" y="256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1" name="AutoShape 121" descr="Песок"/>
            <p:cNvSpPr>
              <a:spLocks noChangeAspect="1" noChangeArrowheads="1"/>
            </p:cNvSpPr>
            <p:nvPr/>
          </p:nvSpPr>
          <p:spPr bwMode="auto">
            <a:xfrm>
              <a:off x="1338" y="256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2" name="AutoShape 122" descr="Песок"/>
            <p:cNvSpPr>
              <a:spLocks noChangeAspect="1" noChangeArrowheads="1"/>
            </p:cNvSpPr>
            <p:nvPr/>
          </p:nvSpPr>
          <p:spPr bwMode="auto">
            <a:xfrm>
              <a:off x="1429" y="261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3" name="AutoShape 123" descr="Песок"/>
            <p:cNvSpPr>
              <a:spLocks noChangeAspect="1" noChangeArrowheads="1"/>
            </p:cNvSpPr>
            <p:nvPr/>
          </p:nvSpPr>
          <p:spPr bwMode="auto">
            <a:xfrm>
              <a:off x="1383" y="2659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4" name="AutoShape 124" descr="Песок"/>
            <p:cNvSpPr>
              <a:spLocks noChangeAspect="1" noChangeArrowheads="1"/>
            </p:cNvSpPr>
            <p:nvPr/>
          </p:nvSpPr>
          <p:spPr bwMode="auto">
            <a:xfrm>
              <a:off x="1338" y="261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5" name="AutoShape 125" descr="Песок"/>
            <p:cNvSpPr>
              <a:spLocks noChangeAspect="1" noChangeArrowheads="1"/>
            </p:cNvSpPr>
            <p:nvPr/>
          </p:nvSpPr>
          <p:spPr bwMode="auto">
            <a:xfrm>
              <a:off x="1338" y="270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6" name="AutoShape 126" descr="Песок"/>
            <p:cNvSpPr>
              <a:spLocks noChangeAspect="1" noChangeArrowheads="1"/>
            </p:cNvSpPr>
            <p:nvPr/>
          </p:nvSpPr>
          <p:spPr bwMode="auto">
            <a:xfrm>
              <a:off x="1383" y="270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22" name="Group 127"/>
          <p:cNvGrpSpPr>
            <a:grpSpLocks/>
          </p:cNvGrpSpPr>
          <p:nvPr/>
        </p:nvGrpSpPr>
        <p:grpSpPr bwMode="auto">
          <a:xfrm>
            <a:off x="6948488" y="3429000"/>
            <a:ext cx="1727200" cy="2393950"/>
            <a:chOff x="1020" y="1480"/>
            <a:chExt cx="1270" cy="1734"/>
          </a:xfrm>
        </p:grpSpPr>
        <p:grpSp>
          <p:nvGrpSpPr>
            <p:cNvPr id="9229" name="Group 128"/>
            <p:cNvGrpSpPr>
              <a:grpSpLocks/>
            </p:cNvGrpSpPr>
            <p:nvPr/>
          </p:nvGrpSpPr>
          <p:grpSpPr bwMode="auto">
            <a:xfrm>
              <a:off x="1247" y="1570"/>
              <a:ext cx="758" cy="1574"/>
              <a:chOff x="1429" y="1979"/>
              <a:chExt cx="576" cy="1165"/>
            </a:xfrm>
          </p:grpSpPr>
          <p:sp>
            <p:nvSpPr>
              <p:cNvPr id="9234" name="AutoShape 129"/>
              <p:cNvSpPr>
                <a:spLocks noChangeArrowheads="1"/>
              </p:cNvSpPr>
              <p:nvPr/>
            </p:nvSpPr>
            <p:spPr bwMode="auto">
              <a:xfrm>
                <a:off x="1429" y="2568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35" name="AutoShape 130"/>
              <p:cNvSpPr>
                <a:spLocks noChangeArrowheads="1"/>
              </p:cNvSpPr>
              <p:nvPr/>
            </p:nvSpPr>
            <p:spPr bwMode="auto">
              <a:xfrm>
                <a:off x="1429" y="1979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230" name="AutoShape 131" descr="Орех"/>
            <p:cNvSpPr>
              <a:spLocks noChangeArrowheads="1"/>
            </p:cNvSpPr>
            <p:nvPr/>
          </p:nvSpPr>
          <p:spPr bwMode="auto">
            <a:xfrm>
              <a:off x="1020" y="1480"/>
              <a:ext cx="1270" cy="192"/>
            </a:xfrm>
            <a:prstGeom prst="flowChartTermina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1" name="AutoShape 132" descr="Орех"/>
            <p:cNvSpPr>
              <a:spLocks noChangeArrowheads="1"/>
            </p:cNvSpPr>
            <p:nvPr/>
          </p:nvSpPr>
          <p:spPr bwMode="auto">
            <a:xfrm>
              <a:off x="1020" y="3022"/>
              <a:ext cx="1270" cy="192"/>
            </a:xfrm>
            <a:prstGeom prst="flowChartTermina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2" name="Line 133"/>
            <p:cNvSpPr>
              <a:spLocks noChangeShapeType="1"/>
            </p:cNvSpPr>
            <p:nvPr/>
          </p:nvSpPr>
          <p:spPr bwMode="auto">
            <a:xfrm>
              <a:off x="2154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3" name="Line 134"/>
            <p:cNvSpPr>
              <a:spLocks noChangeShapeType="1"/>
            </p:cNvSpPr>
            <p:nvPr/>
          </p:nvSpPr>
          <p:spPr bwMode="auto">
            <a:xfrm>
              <a:off x="1111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" name="Freeform 135" descr="Песок"/>
          <p:cNvSpPr>
            <a:spLocks/>
          </p:cNvSpPr>
          <p:nvPr/>
        </p:nvSpPr>
        <p:spPr bwMode="auto">
          <a:xfrm>
            <a:off x="7269163" y="4043363"/>
            <a:ext cx="1009650" cy="625475"/>
          </a:xfrm>
          <a:custGeom>
            <a:avLst/>
            <a:gdLst>
              <a:gd name="T0" fmla="*/ 2147483647 w 636"/>
              <a:gd name="T1" fmla="*/ 2147483647 h 394"/>
              <a:gd name="T2" fmla="*/ 2147483647 w 636"/>
              <a:gd name="T3" fmla="*/ 2147483647 h 394"/>
              <a:gd name="T4" fmla="*/ 2147483647 w 636"/>
              <a:gd name="T5" fmla="*/ 2147483647 h 394"/>
              <a:gd name="T6" fmla="*/ 2147483647 w 636"/>
              <a:gd name="T7" fmla="*/ 2147483647 h 394"/>
              <a:gd name="T8" fmla="*/ 2147483647 w 636"/>
              <a:gd name="T9" fmla="*/ 2147483647 h 394"/>
              <a:gd name="T10" fmla="*/ 2147483647 w 636"/>
              <a:gd name="T11" fmla="*/ 2147483647 h 394"/>
              <a:gd name="T12" fmla="*/ 2147483647 w 636"/>
              <a:gd name="T13" fmla="*/ 2147483647 h 394"/>
              <a:gd name="T14" fmla="*/ 2147483647 w 636"/>
              <a:gd name="T15" fmla="*/ 2147483647 h 394"/>
              <a:gd name="T16" fmla="*/ 2147483647 w 636"/>
              <a:gd name="T17" fmla="*/ 0 h 394"/>
              <a:gd name="T18" fmla="*/ 2147483647 w 636"/>
              <a:gd name="T19" fmla="*/ 2147483647 h 394"/>
              <a:gd name="T20" fmla="*/ 0 w 636"/>
              <a:gd name="T21" fmla="*/ 2147483647 h 394"/>
              <a:gd name="T22" fmla="*/ 2147483647 w 636"/>
              <a:gd name="T23" fmla="*/ 2147483647 h 39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36"/>
              <a:gd name="T37" fmla="*/ 0 h 394"/>
              <a:gd name="T38" fmla="*/ 636 w 636"/>
              <a:gd name="T39" fmla="*/ 394 h 39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36" h="394">
                <a:moveTo>
                  <a:pt x="224" y="358"/>
                </a:moveTo>
                <a:cubicBezTo>
                  <a:pt x="264" y="361"/>
                  <a:pt x="304" y="355"/>
                  <a:pt x="340" y="361"/>
                </a:cubicBezTo>
                <a:cubicBezTo>
                  <a:pt x="366" y="362"/>
                  <a:pt x="407" y="357"/>
                  <a:pt x="416" y="355"/>
                </a:cubicBezTo>
                <a:cubicBezTo>
                  <a:pt x="425" y="353"/>
                  <a:pt x="399" y="351"/>
                  <a:pt x="394" y="351"/>
                </a:cubicBezTo>
                <a:cubicBezTo>
                  <a:pt x="389" y="351"/>
                  <a:pt x="380" y="354"/>
                  <a:pt x="383" y="355"/>
                </a:cubicBezTo>
                <a:cubicBezTo>
                  <a:pt x="387" y="356"/>
                  <a:pt x="410" y="358"/>
                  <a:pt x="414" y="358"/>
                </a:cubicBezTo>
                <a:cubicBezTo>
                  <a:pt x="419" y="358"/>
                  <a:pt x="374" y="394"/>
                  <a:pt x="411" y="357"/>
                </a:cubicBezTo>
                <a:lnTo>
                  <a:pt x="633" y="133"/>
                </a:lnTo>
                <a:lnTo>
                  <a:pt x="636" y="0"/>
                </a:lnTo>
                <a:lnTo>
                  <a:pt x="4" y="11"/>
                </a:lnTo>
                <a:lnTo>
                  <a:pt x="0" y="133"/>
                </a:lnTo>
                <a:lnTo>
                  <a:pt x="224" y="358"/>
                </a:lnTo>
                <a:close/>
              </a:path>
            </a:pathLst>
          </a:custGeom>
          <a:blipFill dpi="0" rotWithShape="1">
            <a:blip r:embed="rId3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" name="Freeform 136" descr="Песок"/>
          <p:cNvSpPr>
            <a:spLocks/>
          </p:cNvSpPr>
          <p:nvPr/>
        </p:nvSpPr>
        <p:spPr bwMode="auto">
          <a:xfrm>
            <a:off x="7278688" y="5086350"/>
            <a:ext cx="993775" cy="471488"/>
          </a:xfrm>
          <a:custGeom>
            <a:avLst/>
            <a:gdLst>
              <a:gd name="T0" fmla="*/ 2147483647 w 626"/>
              <a:gd name="T1" fmla="*/ 2147483647 h 297"/>
              <a:gd name="T2" fmla="*/ 2147483647 w 626"/>
              <a:gd name="T3" fmla="*/ 2147483647 h 297"/>
              <a:gd name="T4" fmla="*/ 2147483647 w 626"/>
              <a:gd name="T5" fmla="*/ 2147483647 h 297"/>
              <a:gd name="T6" fmla="*/ 2147483647 w 626"/>
              <a:gd name="T7" fmla="*/ 2147483647 h 297"/>
              <a:gd name="T8" fmla="*/ 2147483647 w 626"/>
              <a:gd name="T9" fmla="*/ 2147483647 h 297"/>
              <a:gd name="T10" fmla="*/ 2147483647 w 626"/>
              <a:gd name="T11" fmla="*/ 2147483647 h 297"/>
              <a:gd name="T12" fmla="*/ 2147483647 w 626"/>
              <a:gd name="T13" fmla="*/ 2147483647 h 297"/>
              <a:gd name="T14" fmla="*/ 2147483647 w 626"/>
              <a:gd name="T15" fmla="*/ 2147483647 h 297"/>
              <a:gd name="T16" fmla="*/ 2147483647 w 626"/>
              <a:gd name="T17" fmla="*/ 2147483647 h 297"/>
              <a:gd name="T18" fmla="*/ 2147483647 w 626"/>
              <a:gd name="T19" fmla="*/ 0 h 297"/>
              <a:gd name="T20" fmla="*/ 0 w 626"/>
              <a:gd name="T21" fmla="*/ 2147483647 h 297"/>
              <a:gd name="T22" fmla="*/ 2147483647 w 626"/>
              <a:gd name="T23" fmla="*/ 2147483647 h 297"/>
              <a:gd name="T24" fmla="*/ 2147483647 w 626"/>
              <a:gd name="T25" fmla="*/ 2147483647 h 2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26"/>
              <a:gd name="T40" fmla="*/ 0 h 297"/>
              <a:gd name="T41" fmla="*/ 626 w 626"/>
              <a:gd name="T42" fmla="*/ 297 h 2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26" h="297">
                <a:moveTo>
                  <a:pt x="120" y="292"/>
                </a:moveTo>
                <a:cubicBezTo>
                  <a:pt x="161" y="294"/>
                  <a:pt x="305" y="291"/>
                  <a:pt x="342" y="296"/>
                </a:cubicBezTo>
                <a:cubicBezTo>
                  <a:pt x="367" y="297"/>
                  <a:pt x="468" y="297"/>
                  <a:pt x="494" y="296"/>
                </a:cubicBezTo>
                <a:cubicBezTo>
                  <a:pt x="520" y="295"/>
                  <a:pt x="492" y="294"/>
                  <a:pt x="496" y="292"/>
                </a:cubicBezTo>
                <a:cubicBezTo>
                  <a:pt x="500" y="290"/>
                  <a:pt x="519" y="283"/>
                  <a:pt x="520" y="282"/>
                </a:cubicBezTo>
                <a:cubicBezTo>
                  <a:pt x="521" y="281"/>
                  <a:pt x="503" y="286"/>
                  <a:pt x="504" y="284"/>
                </a:cubicBezTo>
                <a:cubicBezTo>
                  <a:pt x="505" y="282"/>
                  <a:pt x="507" y="290"/>
                  <a:pt x="526" y="272"/>
                </a:cubicBezTo>
                <a:lnTo>
                  <a:pt x="622" y="172"/>
                </a:lnTo>
                <a:lnTo>
                  <a:pt x="622" y="164"/>
                </a:lnTo>
                <a:lnTo>
                  <a:pt x="626" y="0"/>
                </a:lnTo>
                <a:lnTo>
                  <a:pt x="0" y="4"/>
                </a:lnTo>
                <a:lnTo>
                  <a:pt x="1" y="169"/>
                </a:lnTo>
                <a:lnTo>
                  <a:pt x="120" y="292"/>
                </a:lnTo>
                <a:close/>
              </a:path>
            </a:pathLst>
          </a:custGeom>
          <a:blipFill dpi="0" rotWithShape="1">
            <a:blip r:embed="rId3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35" name="AutoShape 39"/>
          <p:cNvSpPr>
            <a:spLocks noChangeArrowheads="1"/>
          </p:cNvSpPr>
          <p:nvPr/>
        </p:nvSpPr>
        <p:spPr bwMode="auto">
          <a:xfrm>
            <a:off x="6786563" y="1773238"/>
            <a:ext cx="2106612" cy="935037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FF3300"/>
                </a:solidFill>
              </a:rPr>
              <a:t>ОТВЕТ</a:t>
            </a:r>
          </a:p>
        </p:txBody>
      </p:sp>
      <p:sp>
        <p:nvSpPr>
          <p:cNvPr id="4136" name="AutoShape 40"/>
          <p:cNvSpPr>
            <a:spLocks noChangeArrowheads="1"/>
          </p:cNvSpPr>
          <p:nvPr/>
        </p:nvSpPr>
        <p:spPr bwMode="auto">
          <a:xfrm>
            <a:off x="137833" y="4627656"/>
            <a:ext cx="5759450" cy="2113712"/>
          </a:xfrm>
          <a:prstGeom prst="wedgeRectCallout">
            <a:avLst>
              <a:gd name="adj1" fmla="val -43745"/>
              <a:gd name="adj2" fmla="val 7831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C00000"/>
                </a:solidFill>
              </a:rPr>
              <a:t>КЛЕСТ</a:t>
            </a:r>
            <a:r>
              <a:rPr lang="ru-RU" b="1" dirty="0" smtClean="0">
                <a:solidFill>
                  <a:srgbClr val="C00000"/>
                </a:solidFill>
              </a:rPr>
              <a:t>  -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Птица немного крупнее воробья, </a:t>
            </a:r>
            <a:r>
              <a:rPr lang="ru-RU" b="1" dirty="0" smtClean="0">
                <a:solidFill>
                  <a:srgbClr val="FF3300"/>
                </a:solidFill>
                <a:latin typeface="Arial" panose="020B0604020202020204" pitchFamily="34" charset="0"/>
              </a:rPr>
              <a:t>особенный клюв: крест на крест,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которым вылущивает 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семена из шишек хвойных деревьев</a:t>
            </a:r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. Период гнездования может начаться ещё в зимнее время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</a:rPr>
              <a:t>. Клесты – единственные птицы, которые зимой выводят птенцов, даже </a:t>
            </a:r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</a:rPr>
              <a:t>при 28 градусах мороза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. 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74" name="Picture 2" descr="https://encrypted-tbn1.gstatic.com/images?q=tbn:ANd9GcTjYmYl7j9koiS-Fh_a1VMCHpMarH_rxKra_CFWZO0qO1NcYVU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32" y="2168828"/>
            <a:ext cx="3247139" cy="2272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ncrypted-tbn3.gstatic.com/images?q=tbn:ANd9GcSiJ3cjIgh3q8kbZ9k21CuvuJG0yLWrCKNSxjSDOAAnp0LBfGIO-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082" y="2488109"/>
            <a:ext cx="234315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041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60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2" presetClass="emph" presetSubtype="0" repeatCount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2" presetClass="entr" presetSubtype="4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5"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41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57263" y="277813"/>
            <a:ext cx="8186737" cy="579437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Вопрос 8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000125"/>
            <a:ext cx="6257925" cy="5381203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FFFF00"/>
                </a:solidFill>
                <a:effectLst/>
              </a:rPr>
              <a:t>Какое животное Бурятии меняет цвет своей шубы два </a:t>
            </a:r>
            <a:r>
              <a:rPr lang="ru-RU" sz="2400" b="1" dirty="0">
                <a:solidFill>
                  <a:srgbClr val="FFFF00"/>
                </a:solidFill>
                <a:effectLst/>
              </a:rPr>
              <a:t>раза в </a:t>
            </a:r>
            <a:r>
              <a:rPr lang="ru-RU" sz="2400" b="1" dirty="0" smtClean="0">
                <a:solidFill>
                  <a:srgbClr val="FFFF00"/>
                </a:solidFill>
                <a:effectLst/>
              </a:rPr>
              <a:t>год. А для чего?</a:t>
            </a:r>
            <a:r>
              <a:rPr lang="ru-RU" sz="2400" dirty="0" smtClean="0">
                <a:effectLst/>
              </a:rPr>
              <a:t> </a:t>
            </a:r>
            <a:endParaRPr lang="ru-RU" sz="2400" b="1" dirty="0" smtClean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71723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grpSp>
        <p:nvGrpSpPr>
          <p:cNvPr id="5" name="Group 105"/>
          <p:cNvGrpSpPr>
            <a:grpSpLocks/>
          </p:cNvGrpSpPr>
          <p:nvPr/>
        </p:nvGrpSpPr>
        <p:grpSpPr bwMode="auto">
          <a:xfrm>
            <a:off x="7669213" y="4652963"/>
            <a:ext cx="215900" cy="844550"/>
            <a:chOff x="1338" y="2160"/>
            <a:chExt cx="125" cy="578"/>
          </a:xfrm>
        </p:grpSpPr>
        <p:sp>
          <p:nvSpPr>
            <p:cNvPr id="10260" name="AutoShape 106" descr="Песок"/>
            <p:cNvSpPr>
              <a:spLocks noChangeAspect="1" noChangeArrowheads="1"/>
            </p:cNvSpPr>
            <p:nvPr/>
          </p:nvSpPr>
          <p:spPr bwMode="auto">
            <a:xfrm>
              <a:off x="1338" y="2205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1" name="AutoShape 107" descr="Песок"/>
            <p:cNvSpPr>
              <a:spLocks noChangeAspect="1" noChangeArrowheads="1"/>
            </p:cNvSpPr>
            <p:nvPr/>
          </p:nvSpPr>
          <p:spPr bwMode="auto">
            <a:xfrm>
              <a:off x="1383" y="2251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2" name="AutoShape 108" descr="Песок"/>
            <p:cNvSpPr>
              <a:spLocks noChangeAspect="1" noChangeArrowheads="1"/>
            </p:cNvSpPr>
            <p:nvPr/>
          </p:nvSpPr>
          <p:spPr bwMode="auto">
            <a:xfrm>
              <a:off x="1338" y="2296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3" name="AutoShape 109" descr="Песок"/>
            <p:cNvSpPr>
              <a:spLocks noChangeAspect="1" noChangeArrowheads="1"/>
            </p:cNvSpPr>
            <p:nvPr/>
          </p:nvSpPr>
          <p:spPr bwMode="auto">
            <a:xfrm>
              <a:off x="1383" y="2341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4" name="AutoShape 110" descr="Песок"/>
            <p:cNvSpPr>
              <a:spLocks noChangeAspect="1" noChangeArrowheads="1"/>
            </p:cNvSpPr>
            <p:nvPr/>
          </p:nvSpPr>
          <p:spPr bwMode="auto">
            <a:xfrm>
              <a:off x="1428" y="2296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5" name="AutoShape 111" descr="Песок"/>
            <p:cNvSpPr>
              <a:spLocks noChangeAspect="1" noChangeArrowheads="1"/>
            </p:cNvSpPr>
            <p:nvPr/>
          </p:nvSpPr>
          <p:spPr bwMode="auto">
            <a:xfrm>
              <a:off x="1428" y="2205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6" name="AutoShape 112" descr="Песок"/>
            <p:cNvSpPr>
              <a:spLocks noChangeAspect="1" noChangeArrowheads="1"/>
            </p:cNvSpPr>
            <p:nvPr/>
          </p:nvSpPr>
          <p:spPr bwMode="auto">
            <a:xfrm>
              <a:off x="1383" y="2160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7" name="AutoShape 113" descr="Песок"/>
            <p:cNvSpPr>
              <a:spLocks noChangeAspect="1" noChangeArrowheads="1"/>
            </p:cNvSpPr>
            <p:nvPr/>
          </p:nvSpPr>
          <p:spPr bwMode="auto">
            <a:xfrm>
              <a:off x="1429" y="2387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8" name="AutoShape 114" descr="Песок"/>
            <p:cNvSpPr>
              <a:spLocks noChangeAspect="1" noChangeArrowheads="1"/>
            </p:cNvSpPr>
            <p:nvPr/>
          </p:nvSpPr>
          <p:spPr bwMode="auto">
            <a:xfrm>
              <a:off x="1338" y="2387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9" name="AutoShape 115" descr="Песок"/>
            <p:cNvSpPr>
              <a:spLocks noChangeAspect="1" noChangeArrowheads="1"/>
            </p:cNvSpPr>
            <p:nvPr/>
          </p:nvSpPr>
          <p:spPr bwMode="auto">
            <a:xfrm>
              <a:off x="1429" y="2432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0" name="AutoShape 116" descr="Песок"/>
            <p:cNvSpPr>
              <a:spLocks noChangeAspect="1" noChangeArrowheads="1"/>
            </p:cNvSpPr>
            <p:nvPr/>
          </p:nvSpPr>
          <p:spPr bwMode="auto">
            <a:xfrm>
              <a:off x="1383" y="2432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1" name="AutoShape 117" descr="Песок"/>
            <p:cNvSpPr>
              <a:spLocks noChangeAspect="1" noChangeArrowheads="1"/>
            </p:cNvSpPr>
            <p:nvPr/>
          </p:nvSpPr>
          <p:spPr bwMode="auto">
            <a:xfrm>
              <a:off x="1338" y="247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2" name="AutoShape 118" descr="Песок"/>
            <p:cNvSpPr>
              <a:spLocks noChangeAspect="1" noChangeArrowheads="1"/>
            </p:cNvSpPr>
            <p:nvPr/>
          </p:nvSpPr>
          <p:spPr bwMode="auto">
            <a:xfrm>
              <a:off x="1429" y="2523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3" name="AutoShape 119" descr="Песок"/>
            <p:cNvSpPr>
              <a:spLocks noChangeAspect="1" noChangeArrowheads="1"/>
            </p:cNvSpPr>
            <p:nvPr/>
          </p:nvSpPr>
          <p:spPr bwMode="auto">
            <a:xfrm>
              <a:off x="1383" y="2523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4" name="AutoShape 120" descr="Песок"/>
            <p:cNvSpPr>
              <a:spLocks noChangeAspect="1" noChangeArrowheads="1"/>
            </p:cNvSpPr>
            <p:nvPr/>
          </p:nvSpPr>
          <p:spPr bwMode="auto">
            <a:xfrm>
              <a:off x="1383" y="256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5" name="AutoShape 121" descr="Песок"/>
            <p:cNvSpPr>
              <a:spLocks noChangeAspect="1" noChangeArrowheads="1"/>
            </p:cNvSpPr>
            <p:nvPr/>
          </p:nvSpPr>
          <p:spPr bwMode="auto">
            <a:xfrm>
              <a:off x="1338" y="256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6" name="AutoShape 122" descr="Песок"/>
            <p:cNvSpPr>
              <a:spLocks noChangeAspect="1" noChangeArrowheads="1"/>
            </p:cNvSpPr>
            <p:nvPr/>
          </p:nvSpPr>
          <p:spPr bwMode="auto">
            <a:xfrm>
              <a:off x="1429" y="261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7" name="AutoShape 123" descr="Песок"/>
            <p:cNvSpPr>
              <a:spLocks noChangeAspect="1" noChangeArrowheads="1"/>
            </p:cNvSpPr>
            <p:nvPr/>
          </p:nvSpPr>
          <p:spPr bwMode="auto">
            <a:xfrm>
              <a:off x="1383" y="2659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8" name="AutoShape 124" descr="Песок"/>
            <p:cNvSpPr>
              <a:spLocks noChangeAspect="1" noChangeArrowheads="1"/>
            </p:cNvSpPr>
            <p:nvPr/>
          </p:nvSpPr>
          <p:spPr bwMode="auto">
            <a:xfrm>
              <a:off x="1338" y="261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9" name="AutoShape 125" descr="Песок"/>
            <p:cNvSpPr>
              <a:spLocks noChangeAspect="1" noChangeArrowheads="1"/>
            </p:cNvSpPr>
            <p:nvPr/>
          </p:nvSpPr>
          <p:spPr bwMode="auto">
            <a:xfrm>
              <a:off x="1338" y="270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80" name="AutoShape 126" descr="Песок"/>
            <p:cNvSpPr>
              <a:spLocks noChangeAspect="1" noChangeArrowheads="1"/>
            </p:cNvSpPr>
            <p:nvPr/>
          </p:nvSpPr>
          <p:spPr bwMode="auto">
            <a:xfrm>
              <a:off x="1383" y="270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246" name="Group 127"/>
          <p:cNvGrpSpPr>
            <a:grpSpLocks/>
          </p:cNvGrpSpPr>
          <p:nvPr/>
        </p:nvGrpSpPr>
        <p:grpSpPr bwMode="auto">
          <a:xfrm>
            <a:off x="6948488" y="3429000"/>
            <a:ext cx="1727200" cy="2393950"/>
            <a:chOff x="1020" y="1480"/>
            <a:chExt cx="1270" cy="1734"/>
          </a:xfrm>
        </p:grpSpPr>
        <p:grpSp>
          <p:nvGrpSpPr>
            <p:cNvPr id="10253" name="Group 128"/>
            <p:cNvGrpSpPr>
              <a:grpSpLocks/>
            </p:cNvGrpSpPr>
            <p:nvPr/>
          </p:nvGrpSpPr>
          <p:grpSpPr bwMode="auto">
            <a:xfrm>
              <a:off x="1247" y="1570"/>
              <a:ext cx="758" cy="1574"/>
              <a:chOff x="1429" y="1979"/>
              <a:chExt cx="576" cy="1165"/>
            </a:xfrm>
          </p:grpSpPr>
          <p:sp>
            <p:nvSpPr>
              <p:cNvPr id="10258" name="AutoShape 129"/>
              <p:cNvSpPr>
                <a:spLocks noChangeArrowheads="1"/>
              </p:cNvSpPr>
              <p:nvPr/>
            </p:nvSpPr>
            <p:spPr bwMode="auto">
              <a:xfrm>
                <a:off x="1429" y="2568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59" name="AutoShape 130"/>
              <p:cNvSpPr>
                <a:spLocks noChangeArrowheads="1"/>
              </p:cNvSpPr>
              <p:nvPr/>
            </p:nvSpPr>
            <p:spPr bwMode="auto">
              <a:xfrm>
                <a:off x="1429" y="1979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254" name="AutoShape 131" descr="Орех"/>
            <p:cNvSpPr>
              <a:spLocks noChangeArrowheads="1"/>
            </p:cNvSpPr>
            <p:nvPr/>
          </p:nvSpPr>
          <p:spPr bwMode="auto">
            <a:xfrm>
              <a:off x="1020" y="1480"/>
              <a:ext cx="1270" cy="192"/>
            </a:xfrm>
            <a:prstGeom prst="flowChartTermina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5" name="AutoShape 132" descr="Орех"/>
            <p:cNvSpPr>
              <a:spLocks noChangeArrowheads="1"/>
            </p:cNvSpPr>
            <p:nvPr/>
          </p:nvSpPr>
          <p:spPr bwMode="auto">
            <a:xfrm>
              <a:off x="1020" y="3022"/>
              <a:ext cx="1270" cy="192"/>
            </a:xfrm>
            <a:prstGeom prst="flowChartTermina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6" name="Line 133"/>
            <p:cNvSpPr>
              <a:spLocks noChangeShapeType="1"/>
            </p:cNvSpPr>
            <p:nvPr/>
          </p:nvSpPr>
          <p:spPr bwMode="auto">
            <a:xfrm>
              <a:off x="2154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Line 134"/>
            <p:cNvSpPr>
              <a:spLocks noChangeShapeType="1"/>
            </p:cNvSpPr>
            <p:nvPr/>
          </p:nvSpPr>
          <p:spPr bwMode="auto">
            <a:xfrm>
              <a:off x="1111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" name="Freeform 135" descr="Песок"/>
          <p:cNvSpPr>
            <a:spLocks/>
          </p:cNvSpPr>
          <p:nvPr/>
        </p:nvSpPr>
        <p:spPr bwMode="auto">
          <a:xfrm>
            <a:off x="7269163" y="4043363"/>
            <a:ext cx="1009650" cy="625475"/>
          </a:xfrm>
          <a:custGeom>
            <a:avLst/>
            <a:gdLst>
              <a:gd name="T0" fmla="*/ 2147483647 w 636"/>
              <a:gd name="T1" fmla="*/ 2147483647 h 394"/>
              <a:gd name="T2" fmla="*/ 2147483647 w 636"/>
              <a:gd name="T3" fmla="*/ 2147483647 h 394"/>
              <a:gd name="T4" fmla="*/ 2147483647 w 636"/>
              <a:gd name="T5" fmla="*/ 2147483647 h 394"/>
              <a:gd name="T6" fmla="*/ 2147483647 w 636"/>
              <a:gd name="T7" fmla="*/ 2147483647 h 394"/>
              <a:gd name="T8" fmla="*/ 2147483647 w 636"/>
              <a:gd name="T9" fmla="*/ 2147483647 h 394"/>
              <a:gd name="T10" fmla="*/ 2147483647 w 636"/>
              <a:gd name="T11" fmla="*/ 2147483647 h 394"/>
              <a:gd name="T12" fmla="*/ 2147483647 w 636"/>
              <a:gd name="T13" fmla="*/ 2147483647 h 394"/>
              <a:gd name="T14" fmla="*/ 2147483647 w 636"/>
              <a:gd name="T15" fmla="*/ 2147483647 h 394"/>
              <a:gd name="T16" fmla="*/ 2147483647 w 636"/>
              <a:gd name="T17" fmla="*/ 0 h 394"/>
              <a:gd name="T18" fmla="*/ 2147483647 w 636"/>
              <a:gd name="T19" fmla="*/ 2147483647 h 394"/>
              <a:gd name="T20" fmla="*/ 0 w 636"/>
              <a:gd name="T21" fmla="*/ 2147483647 h 394"/>
              <a:gd name="T22" fmla="*/ 2147483647 w 636"/>
              <a:gd name="T23" fmla="*/ 2147483647 h 39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36"/>
              <a:gd name="T37" fmla="*/ 0 h 394"/>
              <a:gd name="T38" fmla="*/ 636 w 636"/>
              <a:gd name="T39" fmla="*/ 394 h 39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36" h="394">
                <a:moveTo>
                  <a:pt x="224" y="358"/>
                </a:moveTo>
                <a:cubicBezTo>
                  <a:pt x="264" y="361"/>
                  <a:pt x="304" y="355"/>
                  <a:pt x="340" y="361"/>
                </a:cubicBezTo>
                <a:cubicBezTo>
                  <a:pt x="366" y="362"/>
                  <a:pt x="407" y="357"/>
                  <a:pt x="416" y="355"/>
                </a:cubicBezTo>
                <a:cubicBezTo>
                  <a:pt x="425" y="353"/>
                  <a:pt x="399" y="351"/>
                  <a:pt x="394" y="351"/>
                </a:cubicBezTo>
                <a:cubicBezTo>
                  <a:pt x="389" y="351"/>
                  <a:pt x="380" y="354"/>
                  <a:pt x="383" y="355"/>
                </a:cubicBezTo>
                <a:cubicBezTo>
                  <a:pt x="387" y="356"/>
                  <a:pt x="410" y="358"/>
                  <a:pt x="414" y="358"/>
                </a:cubicBezTo>
                <a:cubicBezTo>
                  <a:pt x="419" y="358"/>
                  <a:pt x="374" y="394"/>
                  <a:pt x="411" y="357"/>
                </a:cubicBezTo>
                <a:lnTo>
                  <a:pt x="633" y="133"/>
                </a:lnTo>
                <a:lnTo>
                  <a:pt x="636" y="0"/>
                </a:lnTo>
                <a:lnTo>
                  <a:pt x="4" y="11"/>
                </a:lnTo>
                <a:lnTo>
                  <a:pt x="0" y="133"/>
                </a:lnTo>
                <a:lnTo>
                  <a:pt x="224" y="358"/>
                </a:lnTo>
                <a:close/>
              </a:path>
            </a:pathLst>
          </a:custGeom>
          <a:blipFill dpi="0" rotWithShape="1">
            <a:blip r:embed="rId3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" name="Freeform 136" descr="Песок"/>
          <p:cNvSpPr>
            <a:spLocks/>
          </p:cNvSpPr>
          <p:nvPr/>
        </p:nvSpPr>
        <p:spPr bwMode="auto">
          <a:xfrm>
            <a:off x="7278688" y="5086350"/>
            <a:ext cx="993775" cy="471488"/>
          </a:xfrm>
          <a:custGeom>
            <a:avLst/>
            <a:gdLst>
              <a:gd name="T0" fmla="*/ 2147483647 w 626"/>
              <a:gd name="T1" fmla="*/ 2147483647 h 297"/>
              <a:gd name="T2" fmla="*/ 2147483647 w 626"/>
              <a:gd name="T3" fmla="*/ 2147483647 h 297"/>
              <a:gd name="T4" fmla="*/ 2147483647 w 626"/>
              <a:gd name="T5" fmla="*/ 2147483647 h 297"/>
              <a:gd name="T6" fmla="*/ 2147483647 w 626"/>
              <a:gd name="T7" fmla="*/ 2147483647 h 297"/>
              <a:gd name="T8" fmla="*/ 2147483647 w 626"/>
              <a:gd name="T9" fmla="*/ 2147483647 h 297"/>
              <a:gd name="T10" fmla="*/ 2147483647 w 626"/>
              <a:gd name="T11" fmla="*/ 2147483647 h 297"/>
              <a:gd name="T12" fmla="*/ 2147483647 w 626"/>
              <a:gd name="T13" fmla="*/ 2147483647 h 297"/>
              <a:gd name="T14" fmla="*/ 2147483647 w 626"/>
              <a:gd name="T15" fmla="*/ 2147483647 h 297"/>
              <a:gd name="T16" fmla="*/ 2147483647 w 626"/>
              <a:gd name="T17" fmla="*/ 2147483647 h 297"/>
              <a:gd name="T18" fmla="*/ 2147483647 w 626"/>
              <a:gd name="T19" fmla="*/ 0 h 297"/>
              <a:gd name="T20" fmla="*/ 0 w 626"/>
              <a:gd name="T21" fmla="*/ 2147483647 h 297"/>
              <a:gd name="T22" fmla="*/ 2147483647 w 626"/>
              <a:gd name="T23" fmla="*/ 2147483647 h 297"/>
              <a:gd name="T24" fmla="*/ 2147483647 w 626"/>
              <a:gd name="T25" fmla="*/ 2147483647 h 2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26"/>
              <a:gd name="T40" fmla="*/ 0 h 297"/>
              <a:gd name="T41" fmla="*/ 626 w 626"/>
              <a:gd name="T42" fmla="*/ 297 h 2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26" h="297">
                <a:moveTo>
                  <a:pt x="120" y="292"/>
                </a:moveTo>
                <a:cubicBezTo>
                  <a:pt x="161" y="294"/>
                  <a:pt x="305" y="291"/>
                  <a:pt x="342" y="296"/>
                </a:cubicBezTo>
                <a:cubicBezTo>
                  <a:pt x="367" y="297"/>
                  <a:pt x="468" y="297"/>
                  <a:pt x="494" y="296"/>
                </a:cubicBezTo>
                <a:cubicBezTo>
                  <a:pt x="520" y="295"/>
                  <a:pt x="492" y="294"/>
                  <a:pt x="496" y="292"/>
                </a:cubicBezTo>
                <a:cubicBezTo>
                  <a:pt x="500" y="290"/>
                  <a:pt x="519" y="283"/>
                  <a:pt x="520" y="282"/>
                </a:cubicBezTo>
                <a:cubicBezTo>
                  <a:pt x="521" y="281"/>
                  <a:pt x="503" y="286"/>
                  <a:pt x="504" y="284"/>
                </a:cubicBezTo>
                <a:cubicBezTo>
                  <a:pt x="505" y="282"/>
                  <a:pt x="507" y="290"/>
                  <a:pt x="526" y="272"/>
                </a:cubicBezTo>
                <a:lnTo>
                  <a:pt x="622" y="172"/>
                </a:lnTo>
                <a:lnTo>
                  <a:pt x="622" y="164"/>
                </a:lnTo>
                <a:lnTo>
                  <a:pt x="626" y="0"/>
                </a:lnTo>
                <a:lnTo>
                  <a:pt x="0" y="4"/>
                </a:lnTo>
                <a:lnTo>
                  <a:pt x="1" y="169"/>
                </a:lnTo>
                <a:lnTo>
                  <a:pt x="120" y="292"/>
                </a:lnTo>
                <a:close/>
              </a:path>
            </a:pathLst>
          </a:custGeom>
          <a:blipFill dpi="0" rotWithShape="1">
            <a:blip r:embed="rId3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35" name="AutoShape 39"/>
          <p:cNvSpPr>
            <a:spLocks noChangeArrowheads="1"/>
          </p:cNvSpPr>
          <p:nvPr/>
        </p:nvSpPr>
        <p:spPr bwMode="auto">
          <a:xfrm>
            <a:off x="6786563" y="1773238"/>
            <a:ext cx="2106612" cy="935037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FF3300"/>
                </a:solidFill>
              </a:rPr>
              <a:t>ОТВЕТ</a:t>
            </a:r>
          </a:p>
        </p:txBody>
      </p:sp>
      <p:sp>
        <p:nvSpPr>
          <p:cNvPr id="4136" name="AutoShape 40"/>
          <p:cNvSpPr>
            <a:spLocks noChangeArrowheads="1"/>
          </p:cNvSpPr>
          <p:nvPr/>
        </p:nvSpPr>
        <p:spPr bwMode="auto">
          <a:xfrm>
            <a:off x="0" y="4043363"/>
            <a:ext cx="6012160" cy="2480840"/>
          </a:xfrm>
          <a:prstGeom prst="wedgeRectCallout">
            <a:avLst>
              <a:gd name="adj1" fmla="val -43745"/>
              <a:gd name="adj2" fmla="val 9408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b="1" i="1" u="sng" dirty="0" smtClean="0">
                <a:solidFill>
                  <a:srgbClr val="C00000"/>
                </a:solidFill>
              </a:rPr>
              <a:t>Заяц-беляк</a:t>
            </a:r>
            <a:r>
              <a:rPr lang="ru-RU" b="1" dirty="0" smtClean="0">
                <a:solidFill>
                  <a:srgbClr val="002060"/>
                </a:solidFill>
              </a:rPr>
              <a:t> = летняя шубка серая –</a:t>
            </a:r>
            <a:r>
              <a:rPr lang="ru-RU" b="1" dirty="0" smtClean="0">
                <a:solidFill>
                  <a:srgbClr val="00B050"/>
                </a:solidFill>
              </a:rPr>
              <a:t>и его не заметно в лесу, </a:t>
            </a:r>
            <a:r>
              <a:rPr lang="ru-RU" b="1" dirty="0" smtClean="0">
                <a:solidFill>
                  <a:srgbClr val="002060"/>
                </a:solidFill>
              </a:rPr>
              <a:t>а зимой белая – </a:t>
            </a:r>
            <a:r>
              <a:rPr lang="ru-RU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не видно на снегу, что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помогает прятаться от хищников – волков, лисиц, даже соболь бывает и хищных птиц.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 еще живет </a:t>
            </a:r>
            <a:r>
              <a:rPr lang="ru-RU" b="1" dirty="0" smtClean="0">
                <a:solidFill>
                  <a:srgbClr val="C00000"/>
                </a:solidFill>
              </a:rPr>
              <a:t>заяц-</a:t>
            </a:r>
            <a:r>
              <a:rPr lang="ru-RU" b="1" dirty="0" err="1" smtClean="0">
                <a:solidFill>
                  <a:srgbClr val="C00000"/>
                </a:solidFill>
              </a:rPr>
              <a:t>толай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он меньше беляка и не меняет цвет шубки зимой, только слегка белеет.</a:t>
            </a:r>
          </a:p>
          <a:p>
            <a:pPr algn="ctr"/>
            <a:endParaRPr lang="ru-RU" b="1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60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2" presetClass="emph" presetSubtype="0" repeatCount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2" presetClass="entr" presetSubtype="4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5"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41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57263" y="1"/>
            <a:ext cx="8186737" cy="642917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Вопрос 9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714357"/>
            <a:ext cx="6381861" cy="5857894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FFC000"/>
                </a:solidFill>
              </a:rPr>
              <a:t>Где живет НЕРПА:</a:t>
            </a:r>
          </a:p>
          <a:p>
            <a:pPr marL="0" indent="0"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А)В горах </a:t>
            </a:r>
            <a:r>
              <a:rPr lang="ru-RU" sz="2400" b="1" dirty="0" smtClean="0">
                <a:solidFill>
                  <a:srgbClr val="00B050"/>
                </a:solidFill>
              </a:rPr>
              <a:t>Б)В лесах </a:t>
            </a:r>
            <a:r>
              <a:rPr lang="ru-RU" sz="2400" b="1" dirty="0" smtClean="0">
                <a:solidFill>
                  <a:srgbClr val="00B0F0"/>
                </a:solidFill>
              </a:rPr>
              <a:t>В)В оз. Байкал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71723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grpSp>
        <p:nvGrpSpPr>
          <p:cNvPr id="5" name="Group 105"/>
          <p:cNvGrpSpPr>
            <a:grpSpLocks/>
          </p:cNvGrpSpPr>
          <p:nvPr/>
        </p:nvGrpSpPr>
        <p:grpSpPr bwMode="auto">
          <a:xfrm>
            <a:off x="7669213" y="4652963"/>
            <a:ext cx="215900" cy="844550"/>
            <a:chOff x="1338" y="2160"/>
            <a:chExt cx="125" cy="578"/>
          </a:xfrm>
        </p:grpSpPr>
        <p:sp>
          <p:nvSpPr>
            <p:cNvPr id="11284" name="AutoShape 106" descr="Песок"/>
            <p:cNvSpPr>
              <a:spLocks noChangeAspect="1" noChangeArrowheads="1"/>
            </p:cNvSpPr>
            <p:nvPr/>
          </p:nvSpPr>
          <p:spPr bwMode="auto">
            <a:xfrm>
              <a:off x="1338" y="2205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5" name="AutoShape 107" descr="Песок"/>
            <p:cNvSpPr>
              <a:spLocks noChangeAspect="1" noChangeArrowheads="1"/>
            </p:cNvSpPr>
            <p:nvPr/>
          </p:nvSpPr>
          <p:spPr bwMode="auto">
            <a:xfrm>
              <a:off x="1383" y="2251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6" name="AutoShape 108" descr="Песок"/>
            <p:cNvSpPr>
              <a:spLocks noChangeAspect="1" noChangeArrowheads="1"/>
            </p:cNvSpPr>
            <p:nvPr/>
          </p:nvSpPr>
          <p:spPr bwMode="auto">
            <a:xfrm>
              <a:off x="1338" y="2296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7" name="AutoShape 109" descr="Песок"/>
            <p:cNvSpPr>
              <a:spLocks noChangeAspect="1" noChangeArrowheads="1"/>
            </p:cNvSpPr>
            <p:nvPr/>
          </p:nvSpPr>
          <p:spPr bwMode="auto">
            <a:xfrm>
              <a:off x="1383" y="2341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8" name="AutoShape 110" descr="Песок"/>
            <p:cNvSpPr>
              <a:spLocks noChangeAspect="1" noChangeArrowheads="1"/>
            </p:cNvSpPr>
            <p:nvPr/>
          </p:nvSpPr>
          <p:spPr bwMode="auto">
            <a:xfrm>
              <a:off x="1428" y="2296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9" name="AutoShape 111" descr="Песок"/>
            <p:cNvSpPr>
              <a:spLocks noChangeAspect="1" noChangeArrowheads="1"/>
            </p:cNvSpPr>
            <p:nvPr/>
          </p:nvSpPr>
          <p:spPr bwMode="auto">
            <a:xfrm>
              <a:off x="1428" y="2205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0" name="AutoShape 112" descr="Песок"/>
            <p:cNvSpPr>
              <a:spLocks noChangeAspect="1" noChangeArrowheads="1"/>
            </p:cNvSpPr>
            <p:nvPr/>
          </p:nvSpPr>
          <p:spPr bwMode="auto">
            <a:xfrm>
              <a:off x="1383" y="2160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1" name="AutoShape 113" descr="Песок"/>
            <p:cNvSpPr>
              <a:spLocks noChangeAspect="1" noChangeArrowheads="1"/>
            </p:cNvSpPr>
            <p:nvPr/>
          </p:nvSpPr>
          <p:spPr bwMode="auto">
            <a:xfrm>
              <a:off x="1429" y="2387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2" name="AutoShape 114" descr="Песок"/>
            <p:cNvSpPr>
              <a:spLocks noChangeAspect="1" noChangeArrowheads="1"/>
            </p:cNvSpPr>
            <p:nvPr/>
          </p:nvSpPr>
          <p:spPr bwMode="auto">
            <a:xfrm>
              <a:off x="1338" y="2387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3" name="AutoShape 115" descr="Песок"/>
            <p:cNvSpPr>
              <a:spLocks noChangeAspect="1" noChangeArrowheads="1"/>
            </p:cNvSpPr>
            <p:nvPr/>
          </p:nvSpPr>
          <p:spPr bwMode="auto">
            <a:xfrm>
              <a:off x="1429" y="2432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4" name="AutoShape 116" descr="Песок"/>
            <p:cNvSpPr>
              <a:spLocks noChangeAspect="1" noChangeArrowheads="1"/>
            </p:cNvSpPr>
            <p:nvPr/>
          </p:nvSpPr>
          <p:spPr bwMode="auto">
            <a:xfrm>
              <a:off x="1383" y="2432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5" name="AutoShape 117" descr="Песок"/>
            <p:cNvSpPr>
              <a:spLocks noChangeAspect="1" noChangeArrowheads="1"/>
            </p:cNvSpPr>
            <p:nvPr/>
          </p:nvSpPr>
          <p:spPr bwMode="auto">
            <a:xfrm>
              <a:off x="1338" y="247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6" name="AutoShape 118" descr="Песок"/>
            <p:cNvSpPr>
              <a:spLocks noChangeAspect="1" noChangeArrowheads="1"/>
            </p:cNvSpPr>
            <p:nvPr/>
          </p:nvSpPr>
          <p:spPr bwMode="auto">
            <a:xfrm>
              <a:off x="1429" y="2523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7" name="AutoShape 119" descr="Песок"/>
            <p:cNvSpPr>
              <a:spLocks noChangeAspect="1" noChangeArrowheads="1"/>
            </p:cNvSpPr>
            <p:nvPr/>
          </p:nvSpPr>
          <p:spPr bwMode="auto">
            <a:xfrm>
              <a:off x="1383" y="2523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8" name="AutoShape 120" descr="Песок"/>
            <p:cNvSpPr>
              <a:spLocks noChangeAspect="1" noChangeArrowheads="1"/>
            </p:cNvSpPr>
            <p:nvPr/>
          </p:nvSpPr>
          <p:spPr bwMode="auto">
            <a:xfrm>
              <a:off x="1383" y="256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9" name="AutoShape 121" descr="Песок"/>
            <p:cNvSpPr>
              <a:spLocks noChangeAspect="1" noChangeArrowheads="1"/>
            </p:cNvSpPr>
            <p:nvPr/>
          </p:nvSpPr>
          <p:spPr bwMode="auto">
            <a:xfrm>
              <a:off x="1338" y="256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0" name="AutoShape 122" descr="Песок"/>
            <p:cNvSpPr>
              <a:spLocks noChangeAspect="1" noChangeArrowheads="1"/>
            </p:cNvSpPr>
            <p:nvPr/>
          </p:nvSpPr>
          <p:spPr bwMode="auto">
            <a:xfrm>
              <a:off x="1429" y="261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1" name="AutoShape 123" descr="Песок"/>
            <p:cNvSpPr>
              <a:spLocks noChangeAspect="1" noChangeArrowheads="1"/>
            </p:cNvSpPr>
            <p:nvPr/>
          </p:nvSpPr>
          <p:spPr bwMode="auto">
            <a:xfrm>
              <a:off x="1383" y="2659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2" name="AutoShape 124" descr="Песок"/>
            <p:cNvSpPr>
              <a:spLocks noChangeAspect="1" noChangeArrowheads="1"/>
            </p:cNvSpPr>
            <p:nvPr/>
          </p:nvSpPr>
          <p:spPr bwMode="auto">
            <a:xfrm>
              <a:off x="1338" y="261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3" name="AutoShape 125" descr="Песок"/>
            <p:cNvSpPr>
              <a:spLocks noChangeAspect="1" noChangeArrowheads="1"/>
            </p:cNvSpPr>
            <p:nvPr/>
          </p:nvSpPr>
          <p:spPr bwMode="auto">
            <a:xfrm>
              <a:off x="1338" y="270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4" name="AutoShape 126" descr="Песок"/>
            <p:cNvSpPr>
              <a:spLocks noChangeAspect="1" noChangeArrowheads="1"/>
            </p:cNvSpPr>
            <p:nvPr/>
          </p:nvSpPr>
          <p:spPr bwMode="auto">
            <a:xfrm>
              <a:off x="1383" y="270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270" name="Group 127"/>
          <p:cNvGrpSpPr>
            <a:grpSpLocks/>
          </p:cNvGrpSpPr>
          <p:nvPr/>
        </p:nvGrpSpPr>
        <p:grpSpPr bwMode="auto">
          <a:xfrm>
            <a:off x="6948488" y="3429000"/>
            <a:ext cx="1727200" cy="2393950"/>
            <a:chOff x="1020" y="1480"/>
            <a:chExt cx="1270" cy="1734"/>
          </a:xfrm>
        </p:grpSpPr>
        <p:grpSp>
          <p:nvGrpSpPr>
            <p:cNvPr id="11277" name="Group 128"/>
            <p:cNvGrpSpPr>
              <a:grpSpLocks/>
            </p:cNvGrpSpPr>
            <p:nvPr/>
          </p:nvGrpSpPr>
          <p:grpSpPr bwMode="auto">
            <a:xfrm>
              <a:off x="1247" y="1570"/>
              <a:ext cx="758" cy="1574"/>
              <a:chOff x="1429" y="1979"/>
              <a:chExt cx="576" cy="1165"/>
            </a:xfrm>
          </p:grpSpPr>
          <p:sp>
            <p:nvSpPr>
              <p:cNvPr id="11282" name="AutoShape 129"/>
              <p:cNvSpPr>
                <a:spLocks noChangeArrowheads="1"/>
              </p:cNvSpPr>
              <p:nvPr/>
            </p:nvSpPr>
            <p:spPr bwMode="auto">
              <a:xfrm>
                <a:off x="1429" y="2568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83" name="AutoShape 130"/>
              <p:cNvSpPr>
                <a:spLocks noChangeArrowheads="1"/>
              </p:cNvSpPr>
              <p:nvPr/>
            </p:nvSpPr>
            <p:spPr bwMode="auto">
              <a:xfrm>
                <a:off x="1429" y="1979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1278" name="AutoShape 131" descr="Орех"/>
            <p:cNvSpPr>
              <a:spLocks noChangeArrowheads="1"/>
            </p:cNvSpPr>
            <p:nvPr/>
          </p:nvSpPr>
          <p:spPr bwMode="auto">
            <a:xfrm>
              <a:off x="1020" y="1480"/>
              <a:ext cx="1270" cy="192"/>
            </a:xfrm>
            <a:prstGeom prst="flowChartTermina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9" name="AutoShape 132" descr="Орех"/>
            <p:cNvSpPr>
              <a:spLocks noChangeArrowheads="1"/>
            </p:cNvSpPr>
            <p:nvPr/>
          </p:nvSpPr>
          <p:spPr bwMode="auto">
            <a:xfrm>
              <a:off x="1020" y="3022"/>
              <a:ext cx="1270" cy="192"/>
            </a:xfrm>
            <a:prstGeom prst="flowChartTermina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0" name="Line 133"/>
            <p:cNvSpPr>
              <a:spLocks noChangeShapeType="1"/>
            </p:cNvSpPr>
            <p:nvPr/>
          </p:nvSpPr>
          <p:spPr bwMode="auto">
            <a:xfrm>
              <a:off x="2154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1" name="Line 134"/>
            <p:cNvSpPr>
              <a:spLocks noChangeShapeType="1"/>
            </p:cNvSpPr>
            <p:nvPr/>
          </p:nvSpPr>
          <p:spPr bwMode="auto">
            <a:xfrm>
              <a:off x="1111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" name="Freeform 135" descr="Песок"/>
          <p:cNvSpPr>
            <a:spLocks/>
          </p:cNvSpPr>
          <p:nvPr/>
        </p:nvSpPr>
        <p:spPr bwMode="auto">
          <a:xfrm>
            <a:off x="7269163" y="4043363"/>
            <a:ext cx="1009650" cy="625475"/>
          </a:xfrm>
          <a:custGeom>
            <a:avLst/>
            <a:gdLst>
              <a:gd name="T0" fmla="*/ 2147483647 w 636"/>
              <a:gd name="T1" fmla="*/ 2147483647 h 394"/>
              <a:gd name="T2" fmla="*/ 2147483647 w 636"/>
              <a:gd name="T3" fmla="*/ 2147483647 h 394"/>
              <a:gd name="T4" fmla="*/ 2147483647 w 636"/>
              <a:gd name="T5" fmla="*/ 2147483647 h 394"/>
              <a:gd name="T6" fmla="*/ 2147483647 w 636"/>
              <a:gd name="T7" fmla="*/ 2147483647 h 394"/>
              <a:gd name="T8" fmla="*/ 2147483647 w 636"/>
              <a:gd name="T9" fmla="*/ 2147483647 h 394"/>
              <a:gd name="T10" fmla="*/ 2147483647 w 636"/>
              <a:gd name="T11" fmla="*/ 2147483647 h 394"/>
              <a:gd name="T12" fmla="*/ 2147483647 w 636"/>
              <a:gd name="T13" fmla="*/ 2147483647 h 394"/>
              <a:gd name="T14" fmla="*/ 2147483647 w 636"/>
              <a:gd name="T15" fmla="*/ 2147483647 h 394"/>
              <a:gd name="T16" fmla="*/ 2147483647 w 636"/>
              <a:gd name="T17" fmla="*/ 0 h 394"/>
              <a:gd name="T18" fmla="*/ 2147483647 w 636"/>
              <a:gd name="T19" fmla="*/ 2147483647 h 394"/>
              <a:gd name="T20" fmla="*/ 0 w 636"/>
              <a:gd name="T21" fmla="*/ 2147483647 h 394"/>
              <a:gd name="T22" fmla="*/ 2147483647 w 636"/>
              <a:gd name="T23" fmla="*/ 2147483647 h 39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36"/>
              <a:gd name="T37" fmla="*/ 0 h 394"/>
              <a:gd name="T38" fmla="*/ 636 w 636"/>
              <a:gd name="T39" fmla="*/ 394 h 39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36" h="394">
                <a:moveTo>
                  <a:pt x="224" y="358"/>
                </a:moveTo>
                <a:cubicBezTo>
                  <a:pt x="264" y="361"/>
                  <a:pt x="304" y="355"/>
                  <a:pt x="340" y="361"/>
                </a:cubicBezTo>
                <a:cubicBezTo>
                  <a:pt x="366" y="362"/>
                  <a:pt x="407" y="357"/>
                  <a:pt x="416" y="355"/>
                </a:cubicBezTo>
                <a:cubicBezTo>
                  <a:pt x="425" y="353"/>
                  <a:pt x="399" y="351"/>
                  <a:pt x="394" y="351"/>
                </a:cubicBezTo>
                <a:cubicBezTo>
                  <a:pt x="389" y="351"/>
                  <a:pt x="380" y="354"/>
                  <a:pt x="383" y="355"/>
                </a:cubicBezTo>
                <a:cubicBezTo>
                  <a:pt x="387" y="356"/>
                  <a:pt x="410" y="358"/>
                  <a:pt x="414" y="358"/>
                </a:cubicBezTo>
                <a:cubicBezTo>
                  <a:pt x="419" y="358"/>
                  <a:pt x="374" y="394"/>
                  <a:pt x="411" y="357"/>
                </a:cubicBezTo>
                <a:lnTo>
                  <a:pt x="633" y="133"/>
                </a:lnTo>
                <a:lnTo>
                  <a:pt x="636" y="0"/>
                </a:lnTo>
                <a:lnTo>
                  <a:pt x="4" y="11"/>
                </a:lnTo>
                <a:lnTo>
                  <a:pt x="0" y="133"/>
                </a:lnTo>
                <a:lnTo>
                  <a:pt x="224" y="358"/>
                </a:lnTo>
                <a:close/>
              </a:path>
            </a:pathLst>
          </a:custGeom>
          <a:blipFill dpi="0" rotWithShape="1">
            <a:blip r:embed="rId3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" name="Freeform 136" descr="Песок"/>
          <p:cNvSpPr>
            <a:spLocks/>
          </p:cNvSpPr>
          <p:nvPr/>
        </p:nvSpPr>
        <p:spPr bwMode="auto">
          <a:xfrm>
            <a:off x="7278688" y="5086350"/>
            <a:ext cx="993775" cy="471488"/>
          </a:xfrm>
          <a:custGeom>
            <a:avLst/>
            <a:gdLst>
              <a:gd name="T0" fmla="*/ 2147483647 w 626"/>
              <a:gd name="T1" fmla="*/ 2147483647 h 297"/>
              <a:gd name="T2" fmla="*/ 2147483647 w 626"/>
              <a:gd name="T3" fmla="*/ 2147483647 h 297"/>
              <a:gd name="T4" fmla="*/ 2147483647 w 626"/>
              <a:gd name="T5" fmla="*/ 2147483647 h 297"/>
              <a:gd name="T6" fmla="*/ 2147483647 w 626"/>
              <a:gd name="T7" fmla="*/ 2147483647 h 297"/>
              <a:gd name="T8" fmla="*/ 2147483647 w 626"/>
              <a:gd name="T9" fmla="*/ 2147483647 h 297"/>
              <a:gd name="T10" fmla="*/ 2147483647 w 626"/>
              <a:gd name="T11" fmla="*/ 2147483647 h 297"/>
              <a:gd name="T12" fmla="*/ 2147483647 w 626"/>
              <a:gd name="T13" fmla="*/ 2147483647 h 297"/>
              <a:gd name="T14" fmla="*/ 2147483647 w 626"/>
              <a:gd name="T15" fmla="*/ 2147483647 h 297"/>
              <a:gd name="T16" fmla="*/ 2147483647 w 626"/>
              <a:gd name="T17" fmla="*/ 2147483647 h 297"/>
              <a:gd name="T18" fmla="*/ 2147483647 w 626"/>
              <a:gd name="T19" fmla="*/ 0 h 297"/>
              <a:gd name="T20" fmla="*/ 0 w 626"/>
              <a:gd name="T21" fmla="*/ 2147483647 h 297"/>
              <a:gd name="T22" fmla="*/ 2147483647 w 626"/>
              <a:gd name="T23" fmla="*/ 2147483647 h 297"/>
              <a:gd name="T24" fmla="*/ 2147483647 w 626"/>
              <a:gd name="T25" fmla="*/ 2147483647 h 2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26"/>
              <a:gd name="T40" fmla="*/ 0 h 297"/>
              <a:gd name="T41" fmla="*/ 626 w 626"/>
              <a:gd name="T42" fmla="*/ 297 h 2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26" h="297">
                <a:moveTo>
                  <a:pt x="120" y="292"/>
                </a:moveTo>
                <a:cubicBezTo>
                  <a:pt x="161" y="294"/>
                  <a:pt x="305" y="291"/>
                  <a:pt x="342" y="296"/>
                </a:cubicBezTo>
                <a:cubicBezTo>
                  <a:pt x="367" y="297"/>
                  <a:pt x="468" y="297"/>
                  <a:pt x="494" y="296"/>
                </a:cubicBezTo>
                <a:cubicBezTo>
                  <a:pt x="520" y="295"/>
                  <a:pt x="492" y="294"/>
                  <a:pt x="496" y="292"/>
                </a:cubicBezTo>
                <a:cubicBezTo>
                  <a:pt x="500" y="290"/>
                  <a:pt x="519" y="283"/>
                  <a:pt x="520" y="282"/>
                </a:cubicBezTo>
                <a:cubicBezTo>
                  <a:pt x="521" y="281"/>
                  <a:pt x="503" y="286"/>
                  <a:pt x="504" y="284"/>
                </a:cubicBezTo>
                <a:cubicBezTo>
                  <a:pt x="505" y="282"/>
                  <a:pt x="507" y="290"/>
                  <a:pt x="526" y="272"/>
                </a:cubicBezTo>
                <a:lnTo>
                  <a:pt x="622" y="172"/>
                </a:lnTo>
                <a:lnTo>
                  <a:pt x="622" y="164"/>
                </a:lnTo>
                <a:lnTo>
                  <a:pt x="626" y="0"/>
                </a:lnTo>
                <a:lnTo>
                  <a:pt x="0" y="4"/>
                </a:lnTo>
                <a:lnTo>
                  <a:pt x="1" y="169"/>
                </a:lnTo>
                <a:lnTo>
                  <a:pt x="120" y="292"/>
                </a:lnTo>
                <a:close/>
              </a:path>
            </a:pathLst>
          </a:custGeom>
          <a:blipFill dpi="0" rotWithShape="1">
            <a:blip r:embed="rId3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35" name="AutoShape 39"/>
          <p:cNvSpPr>
            <a:spLocks noChangeArrowheads="1"/>
          </p:cNvSpPr>
          <p:nvPr/>
        </p:nvSpPr>
        <p:spPr bwMode="auto">
          <a:xfrm>
            <a:off x="6786563" y="1773238"/>
            <a:ext cx="2106612" cy="935037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FF3300"/>
                </a:solidFill>
              </a:rPr>
              <a:t>ОТВЕТ</a:t>
            </a:r>
          </a:p>
        </p:txBody>
      </p:sp>
      <p:sp>
        <p:nvSpPr>
          <p:cNvPr id="4136" name="AutoShape 40"/>
          <p:cNvSpPr>
            <a:spLocks noChangeArrowheads="1"/>
          </p:cNvSpPr>
          <p:nvPr/>
        </p:nvSpPr>
        <p:spPr bwMode="auto">
          <a:xfrm>
            <a:off x="1" y="3933057"/>
            <a:ext cx="5724128" cy="2710633"/>
          </a:xfrm>
          <a:prstGeom prst="wedgeRectCallout">
            <a:avLst>
              <a:gd name="adj1" fmla="val -43745"/>
              <a:gd name="adj2" fmla="val 111088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Нерпа</a:t>
            </a:r>
            <a:r>
              <a:rPr lang="ru-RU" b="1" dirty="0" smtClean="0">
                <a:solidFill>
                  <a:srgbClr val="002060"/>
                </a:solidFill>
              </a:rPr>
              <a:t> (тюлень)- живет в озере Байкал. </a:t>
            </a:r>
            <a:r>
              <a:rPr lang="ru-RU" sz="1600" b="1" dirty="0" smtClean="0">
                <a:solidFill>
                  <a:srgbClr val="C00000"/>
                </a:solidFill>
              </a:rPr>
              <a:t>Это крупное животное длиной до 1,65м, весом до 110 кг. </a:t>
            </a:r>
            <a:r>
              <a:rPr lang="ru-RU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Живет до 56 лет</a:t>
            </a:r>
            <a:r>
              <a:rPr lang="ru-RU" sz="1600" b="1" dirty="0" smtClean="0">
                <a:solidFill>
                  <a:srgbClr val="002060"/>
                </a:solidFill>
              </a:rPr>
              <a:t>. </a:t>
            </a:r>
            <a:r>
              <a:rPr lang="ru-RU" sz="1600" b="1" dirty="0" smtClean="0">
                <a:solidFill>
                  <a:srgbClr val="00B050"/>
                </a:solidFill>
              </a:rPr>
              <a:t>У нерпы ценится шкура, идущая на различные меховые изделия, жир и мясо.</a:t>
            </a:r>
            <a:r>
              <a:rPr lang="ru-RU" sz="1600" b="1" dirty="0" smtClean="0">
                <a:solidFill>
                  <a:srgbClr val="002060"/>
                </a:solidFill>
              </a:rPr>
              <a:t>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Питается рыбой: байкальскими бычками, голомянкой, желто-</a:t>
            </a:r>
            <a:r>
              <a:rPr lang="ru-RU" sz="1600" b="1" dirty="0" err="1" smtClean="0">
                <a:solidFill>
                  <a:schemeClr val="accent5">
                    <a:lumMod val="50000"/>
                  </a:schemeClr>
                </a:solidFill>
              </a:rPr>
              <a:t>крылкой</a:t>
            </a:r>
            <a:r>
              <a:rPr lang="ru-RU" sz="1600" b="1" dirty="0" smtClean="0">
                <a:solidFill>
                  <a:srgbClr val="002060"/>
                </a:solidFill>
              </a:rPr>
              <a:t>. Зимой во льду устраивают </a:t>
            </a:r>
            <a:r>
              <a:rPr lang="ru-RU" sz="1600" b="1" dirty="0" smtClean="0">
                <a:solidFill>
                  <a:srgbClr val="DF4BE3"/>
                </a:solidFill>
              </a:rPr>
              <a:t>продушины</a:t>
            </a:r>
            <a:r>
              <a:rPr lang="ru-RU" sz="1600" b="1" dirty="0" smtClean="0">
                <a:solidFill>
                  <a:srgbClr val="002060"/>
                </a:solidFill>
              </a:rPr>
              <a:t>-отверстия, через них  выныривают, дышат и выходят на лед. </a:t>
            </a:r>
            <a:r>
              <a:rPr lang="ru-RU" sz="1600" b="1" dirty="0" smtClean="0">
                <a:solidFill>
                  <a:srgbClr val="C00000"/>
                </a:solidFill>
              </a:rPr>
              <a:t>Там же рождают детенышей – </a:t>
            </a:r>
            <a:r>
              <a:rPr lang="ru-RU" sz="1600" b="1" dirty="0" smtClean="0">
                <a:solidFill>
                  <a:srgbClr val="0070C0"/>
                </a:solidFill>
              </a:rPr>
              <a:t>бельков, </a:t>
            </a:r>
            <a:r>
              <a:rPr lang="ru-RU" sz="1600" b="1" dirty="0" smtClean="0">
                <a:solidFill>
                  <a:srgbClr val="C00000"/>
                </a:solidFill>
              </a:rPr>
              <a:t>устраивая в торосах логовища.</a:t>
            </a:r>
            <a:r>
              <a:rPr lang="ru-RU" sz="1600" b="1" dirty="0" smtClean="0">
                <a:solidFill>
                  <a:srgbClr val="002060"/>
                </a:solidFill>
              </a:rPr>
              <a:t> В начале весны на льду греются на солнце.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60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2" presetClass="emph" presetSubtype="0" repeatCount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2" presetClass="entr" presetSubtype="4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5"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41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57263" y="277813"/>
            <a:ext cx="8186737" cy="579437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Вопрос 10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000125"/>
            <a:ext cx="6257925" cy="5812109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4800" dirty="0" smtClean="0">
                <a:effectLst/>
              </a:rPr>
              <a:t>   </a:t>
            </a:r>
            <a:r>
              <a:rPr lang="ru-RU" sz="2800" b="1" dirty="0" smtClean="0">
                <a:solidFill>
                  <a:srgbClr val="FFFF00"/>
                </a:solidFill>
                <a:effectLst/>
              </a:rPr>
              <a:t>Что теряют лоси и олени     каждую </a:t>
            </a:r>
            <a:r>
              <a:rPr lang="ru-RU" sz="2800" b="1" dirty="0">
                <a:solidFill>
                  <a:srgbClr val="FFFF00"/>
                </a:solidFill>
                <a:effectLst/>
              </a:rPr>
              <a:t>зиму? </a:t>
            </a:r>
            <a:endParaRPr lang="ru-RU" sz="2800" b="1" dirty="0" smtClean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71723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grpSp>
        <p:nvGrpSpPr>
          <p:cNvPr id="5" name="Group 105"/>
          <p:cNvGrpSpPr>
            <a:grpSpLocks/>
          </p:cNvGrpSpPr>
          <p:nvPr/>
        </p:nvGrpSpPr>
        <p:grpSpPr bwMode="auto">
          <a:xfrm>
            <a:off x="7669213" y="4652963"/>
            <a:ext cx="215900" cy="844550"/>
            <a:chOff x="1338" y="2160"/>
            <a:chExt cx="125" cy="578"/>
          </a:xfrm>
        </p:grpSpPr>
        <p:sp>
          <p:nvSpPr>
            <p:cNvPr id="12308" name="AutoShape 106" descr="Песок"/>
            <p:cNvSpPr>
              <a:spLocks noChangeAspect="1" noChangeArrowheads="1"/>
            </p:cNvSpPr>
            <p:nvPr/>
          </p:nvSpPr>
          <p:spPr bwMode="auto">
            <a:xfrm>
              <a:off x="1338" y="2205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9" name="AutoShape 107" descr="Песок"/>
            <p:cNvSpPr>
              <a:spLocks noChangeAspect="1" noChangeArrowheads="1"/>
            </p:cNvSpPr>
            <p:nvPr/>
          </p:nvSpPr>
          <p:spPr bwMode="auto">
            <a:xfrm>
              <a:off x="1383" y="2251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0" name="AutoShape 108" descr="Песок"/>
            <p:cNvSpPr>
              <a:spLocks noChangeAspect="1" noChangeArrowheads="1"/>
            </p:cNvSpPr>
            <p:nvPr/>
          </p:nvSpPr>
          <p:spPr bwMode="auto">
            <a:xfrm>
              <a:off x="1338" y="2296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1" name="AutoShape 109" descr="Песок"/>
            <p:cNvSpPr>
              <a:spLocks noChangeAspect="1" noChangeArrowheads="1"/>
            </p:cNvSpPr>
            <p:nvPr/>
          </p:nvSpPr>
          <p:spPr bwMode="auto">
            <a:xfrm>
              <a:off x="1383" y="2341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2" name="AutoShape 110" descr="Песок"/>
            <p:cNvSpPr>
              <a:spLocks noChangeAspect="1" noChangeArrowheads="1"/>
            </p:cNvSpPr>
            <p:nvPr/>
          </p:nvSpPr>
          <p:spPr bwMode="auto">
            <a:xfrm>
              <a:off x="1428" y="2296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3" name="AutoShape 111" descr="Песок"/>
            <p:cNvSpPr>
              <a:spLocks noChangeAspect="1" noChangeArrowheads="1"/>
            </p:cNvSpPr>
            <p:nvPr/>
          </p:nvSpPr>
          <p:spPr bwMode="auto">
            <a:xfrm>
              <a:off x="1428" y="2205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4" name="AutoShape 112" descr="Песок"/>
            <p:cNvSpPr>
              <a:spLocks noChangeAspect="1" noChangeArrowheads="1"/>
            </p:cNvSpPr>
            <p:nvPr/>
          </p:nvSpPr>
          <p:spPr bwMode="auto">
            <a:xfrm>
              <a:off x="1383" y="2160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5" name="AutoShape 113" descr="Песок"/>
            <p:cNvSpPr>
              <a:spLocks noChangeAspect="1" noChangeArrowheads="1"/>
            </p:cNvSpPr>
            <p:nvPr/>
          </p:nvSpPr>
          <p:spPr bwMode="auto">
            <a:xfrm>
              <a:off x="1429" y="2387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6" name="AutoShape 114" descr="Песок"/>
            <p:cNvSpPr>
              <a:spLocks noChangeAspect="1" noChangeArrowheads="1"/>
            </p:cNvSpPr>
            <p:nvPr/>
          </p:nvSpPr>
          <p:spPr bwMode="auto">
            <a:xfrm>
              <a:off x="1338" y="2387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7" name="AutoShape 115" descr="Песок"/>
            <p:cNvSpPr>
              <a:spLocks noChangeAspect="1" noChangeArrowheads="1"/>
            </p:cNvSpPr>
            <p:nvPr/>
          </p:nvSpPr>
          <p:spPr bwMode="auto">
            <a:xfrm>
              <a:off x="1429" y="2432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8" name="AutoShape 116" descr="Песок"/>
            <p:cNvSpPr>
              <a:spLocks noChangeAspect="1" noChangeArrowheads="1"/>
            </p:cNvSpPr>
            <p:nvPr/>
          </p:nvSpPr>
          <p:spPr bwMode="auto">
            <a:xfrm>
              <a:off x="1383" y="2432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9" name="AutoShape 117" descr="Песок"/>
            <p:cNvSpPr>
              <a:spLocks noChangeAspect="1" noChangeArrowheads="1"/>
            </p:cNvSpPr>
            <p:nvPr/>
          </p:nvSpPr>
          <p:spPr bwMode="auto">
            <a:xfrm>
              <a:off x="1338" y="2478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0" name="AutoShape 118" descr="Песок"/>
            <p:cNvSpPr>
              <a:spLocks noChangeAspect="1" noChangeArrowheads="1"/>
            </p:cNvSpPr>
            <p:nvPr/>
          </p:nvSpPr>
          <p:spPr bwMode="auto">
            <a:xfrm>
              <a:off x="1429" y="2523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1" name="AutoShape 119" descr="Песок"/>
            <p:cNvSpPr>
              <a:spLocks noChangeAspect="1" noChangeArrowheads="1"/>
            </p:cNvSpPr>
            <p:nvPr/>
          </p:nvSpPr>
          <p:spPr bwMode="auto">
            <a:xfrm>
              <a:off x="1383" y="2523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2" name="AutoShape 120" descr="Песок"/>
            <p:cNvSpPr>
              <a:spLocks noChangeAspect="1" noChangeArrowheads="1"/>
            </p:cNvSpPr>
            <p:nvPr/>
          </p:nvSpPr>
          <p:spPr bwMode="auto">
            <a:xfrm>
              <a:off x="1383" y="2568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3" name="AutoShape 121" descr="Песок"/>
            <p:cNvSpPr>
              <a:spLocks noChangeAspect="1" noChangeArrowheads="1"/>
            </p:cNvSpPr>
            <p:nvPr/>
          </p:nvSpPr>
          <p:spPr bwMode="auto">
            <a:xfrm>
              <a:off x="1338" y="2568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4" name="AutoShape 122" descr="Песок"/>
            <p:cNvSpPr>
              <a:spLocks noChangeAspect="1" noChangeArrowheads="1"/>
            </p:cNvSpPr>
            <p:nvPr/>
          </p:nvSpPr>
          <p:spPr bwMode="auto">
            <a:xfrm>
              <a:off x="1429" y="261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5" name="AutoShape 123" descr="Песок"/>
            <p:cNvSpPr>
              <a:spLocks noChangeAspect="1" noChangeArrowheads="1"/>
            </p:cNvSpPr>
            <p:nvPr/>
          </p:nvSpPr>
          <p:spPr bwMode="auto">
            <a:xfrm>
              <a:off x="1383" y="2659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6" name="AutoShape 124" descr="Песок"/>
            <p:cNvSpPr>
              <a:spLocks noChangeAspect="1" noChangeArrowheads="1"/>
            </p:cNvSpPr>
            <p:nvPr/>
          </p:nvSpPr>
          <p:spPr bwMode="auto">
            <a:xfrm>
              <a:off x="1338" y="261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7" name="AutoShape 125" descr="Песок"/>
            <p:cNvSpPr>
              <a:spLocks noChangeAspect="1" noChangeArrowheads="1"/>
            </p:cNvSpPr>
            <p:nvPr/>
          </p:nvSpPr>
          <p:spPr bwMode="auto">
            <a:xfrm>
              <a:off x="1338" y="270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8" name="AutoShape 126" descr="Песок"/>
            <p:cNvSpPr>
              <a:spLocks noChangeAspect="1" noChangeArrowheads="1"/>
            </p:cNvSpPr>
            <p:nvPr/>
          </p:nvSpPr>
          <p:spPr bwMode="auto">
            <a:xfrm>
              <a:off x="1383" y="270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294" name="Group 127"/>
          <p:cNvGrpSpPr>
            <a:grpSpLocks/>
          </p:cNvGrpSpPr>
          <p:nvPr/>
        </p:nvGrpSpPr>
        <p:grpSpPr bwMode="auto">
          <a:xfrm>
            <a:off x="6948488" y="3429000"/>
            <a:ext cx="1727200" cy="2393950"/>
            <a:chOff x="1020" y="1480"/>
            <a:chExt cx="1270" cy="1734"/>
          </a:xfrm>
        </p:grpSpPr>
        <p:grpSp>
          <p:nvGrpSpPr>
            <p:cNvPr id="12301" name="Group 128"/>
            <p:cNvGrpSpPr>
              <a:grpSpLocks/>
            </p:cNvGrpSpPr>
            <p:nvPr/>
          </p:nvGrpSpPr>
          <p:grpSpPr bwMode="auto">
            <a:xfrm>
              <a:off x="1247" y="1570"/>
              <a:ext cx="758" cy="1574"/>
              <a:chOff x="1429" y="1979"/>
              <a:chExt cx="576" cy="1165"/>
            </a:xfrm>
          </p:grpSpPr>
          <p:sp>
            <p:nvSpPr>
              <p:cNvPr id="12306" name="AutoShape 129"/>
              <p:cNvSpPr>
                <a:spLocks noChangeArrowheads="1"/>
              </p:cNvSpPr>
              <p:nvPr/>
            </p:nvSpPr>
            <p:spPr bwMode="auto">
              <a:xfrm>
                <a:off x="1429" y="2568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07" name="AutoShape 130"/>
              <p:cNvSpPr>
                <a:spLocks noChangeArrowheads="1"/>
              </p:cNvSpPr>
              <p:nvPr/>
            </p:nvSpPr>
            <p:spPr bwMode="auto">
              <a:xfrm>
                <a:off x="1429" y="1979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2302" name="AutoShape 131" descr="Орех"/>
            <p:cNvSpPr>
              <a:spLocks noChangeArrowheads="1"/>
            </p:cNvSpPr>
            <p:nvPr/>
          </p:nvSpPr>
          <p:spPr bwMode="auto">
            <a:xfrm>
              <a:off x="1020" y="1480"/>
              <a:ext cx="1270" cy="192"/>
            </a:xfrm>
            <a:prstGeom prst="flowChartTerminator">
              <a:avLst/>
            </a:prstGeom>
            <a:blipFill dpi="0" rotWithShape="1">
              <a:blip r:embed="rId5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3" name="AutoShape 132" descr="Орех"/>
            <p:cNvSpPr>
              <a:spLocks noChangeArrowheads="1"/>
            </p:cNvSpPr>
            <p:nvPr/>
          </p:nvSpPr>
          <p:spPr bwMode="auto">
            <a:xfrm>
              <a:off x="1020" y="3022"/>
              <a:ext cx="1270" cy="192"/>
            </a:xfrm>
            <a:prstGeom prst="flowChartTerminator">
              <a:avLst/>
            </a:prstGeom>
            <a:blipFill dpi="0" rotWithShape="1">
              <a:blip r:embed="rId5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4" name="Line 133"/>
            <p:cNvSpPr>
              <a:spLocks noChangeShapeType="1"/>
            </p:cNvSpPr>
            <p:nvPr/>
          </p:nvSpPr>
          <p:spPr bwMode="auto">
            <a:xfrm>
              <a:off x="2154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05" name="Line 134"/>
            <p:cNvSpPr>
              <a:spLocks noChangeShapeType="1"/>
            </p:cNvSpPr>
            <p:nvPr/>
          </p:nvSpPr>
          <p:spPr bwMode="auto">
            <a:xfrm>
              <a:off x="1111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" name="Freeform 135" descr="Песок"/>
          <p:cNvSpPr>
            <a:spLocks/>
          </p:cNvSpPr>
          <p:nvPr/>
        </p:nvSpPr>
        <p:spPr bwMode="auto">
          <a:xfrm>
            <a:off x="7269163" y="4043363"/>
            <a:ext cx="1009650" cy="625475"/>
          </a:xfrm>
          <a:custGeom>
            <a:avLst/>
            <a:gdLst>
              <a:gd name="T0" fmla="*/ 2147483647 w 636"/>
              <a:gd name="T1" fmla="*/ 2147483647 h 394"/>
              <a:gd name="T2" fmla="*/ 2147483647 w 636"/>
              <a:gd name="T3" fmla="*/ 2147483647 h 394"/>
              <a:gd name="T4" fmla="*/ 2147483647 w 636"/>
              <a:gd name="T5" fmla="*/ 2147483647 h 394"/>
              <a:gd name="T6" fmla="*/ 2147483647 w 636"/>
              <a:gd name="T7" fmla="*/ 2147483647 h 394"/>
              <a:gd name="T8" fmla="*/ 2147483647 w 636"/>
              <a:gd name="T9" fmla="*/ 2147483647 h 394"/>
              <a:gd name="T10" fmla="*/ 2147483647 w 636"/>
              <a:gd name="T11" fmla="*/ 2147483647 h 394"/>
              <a:gd name="T12" fmla="*/ 2147483647 w 636"/>
              <a:gd name="T13" fmla="*/ 2147483647 h 394"/>
              <a:gd name="T14" fmla="*/ 2147483647 w 636"/>
              <a:gd name="T15" fmla="*/ 2147483647 h 394"/>
              <a:gd name="T16" fmla="*/ 2147483647 w 636"/>
              <a:gd name="T17" fmla="*/ 0 h 394"/>
              <a:gd name="T18" fmla="*/ 2147483647 w 636"/>
              <a:gd name="T19" fmla="*/ 2147483647 h 394"/>
              <a:gd name="T20" fmla="*/ 0 w 636"/>
              <a:gd name="T21" fmla="*/ 2147483647 h 394"/>
              <a:gd name="T22" fmla="*/ 2147483647 w 636"/>
              <a:gd name="T23" fmla="*/ 2147483647 h 39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36"/>
              <a:gd name="T37" fmla="*/ 0 h 394"/>
              <a:gd name="T38" fmla="*/ 636 w 636"/>
              <a:gd name="T39" fmla="*/ 394 h 39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36" h="394">
                <a:moveTo>
                  <a:pt x="224" y="358"/>
                </a:moveTo>
                <a:cubicBezTo>
                  <a:pt x="264" y="361"/>
                  <a:pt x="304" y="355"/>
                  <a:pt x="340" y="361"/>
                </a:cubicBezTo>
                <a:cubicBezTo>
                  <a:pt x="366" y="362"/>
                  <a:pt x="407" y="357"/>
                  <a:pt x="416" y="355"/>
                </a:cubicBezTo>
                <a:cubicBezTo>
                  <a:pt x="425" y="353"/>
                  <a:pt x="399" y="351"/>
                  <a:pt x="394" y="351"/>
                </a:cubicBezTo>
                <a:cubicBezTo>
                  <a:pt x="389" y="351"/>
                  <a:pt x="380" y="354"/>
                  <a:pt x="383" y="355"/>
                </a:cubicBezTo>
                <a:cubicBezTo>
                  <a:pt x="387" y="356"/>
                  <a:pt x="410" y="358"/>
                  <a:pt x="414" y="358"/>
                </a:cubicBezTo>
                <a:cubicBezTo>
                  <a:pt x="419" y="358"/>
                  <a:pt x="374" y="394"/>
                  <a:pt x="411" y="357"/>
                </a:cubicBezTo>
                <a:lnTo>
                  <a:pt x="633" y="133"/>
                </a:lnTo>
                <a:lnTo>
                  <a:pt x="636" y="0"/>
                </a:lnTo>
                <a:lnTo>
                  <a:pt x="4" y="11"/>
                </a:lnTo>
                <a:lnTo>
                  <a:pt x="0" y="133"/>
                </a:lnTo>
                <a:lnTo>
                  <a:pt x="224" y="358"/>
                </a:lnTo>
                <a:close/>
              </a:path>
            </a:pathLst>
          </a:custGeom>
          <a:blipFill dpi="0" rotWithShape="1">
            <a:blip r:embed="rId4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" name="Freeform 136" descr="Песок"/>
          <p:cNvSpPr>
            <a:spLocks/>
          </p:cNvSpPr>
          <p:nvPr/>
        </p:nvSpPr>
        <p:spPr bwMode="auto">
          <a:xfrm>
            <a:off x="7278688" y="5086350"/>
            <a:ext cx="993775" cy="471488"/>
          </a:xfrm>
          <a:custGeom>
            <a:avLst/>
            <a:gdLst>
              <a:gd name="T0" fmla="*/ 2147483647 w 626"/>
              <a:gd name="T1" fmla="*/ 2147483647 h 297"/>
              <a:gd name="T2" fmla="*/ 2147483647 w 626"/>
              <a:gd name="T3" fmla="*/ 2147483647 h 297"/>
              <a:gd name="T4" fmla="*/ 2147483647 w 626"/>
              <a:gd name="T5" fmla="*/ 2147483647 h 297"/>
              <a:gd name="T6" fmla="*/ 2147483647 w 626"/>
              <a:gd name="T7" fmla="*/ 2147483647 h 297"/>
              <a:gd name="T8" fmla="*/ 2147483647 w 626"/>
              <a:gd name="T9" fmla="*/ 2147483647 h 297"/>
              <a:gd name="T10" fmla="*/ 2147483647 w 626"/>
              <a:gd name="T11" fmla="*/ 2147483647 h 297"/>
              <a:gd name="T12" fmla="*/ 2147483647 w 626"/>
              <a:gd name="T13" fmla="*/ 2147483647 h 297"/>
              <a:gd name="T14" fmla="*/ 2147483647 w 626"/>
              <a:gd name="T15" fmla="*/ 2147483647 h 297"/>
              <a:gd name="T16" fmla="*/ 2147483647 w 626"/>
              <a:gd name="T17" fmla="*/ 2147483647 h 297"/>
              <a:gd name="T18" fmla="*/ 2147483647 w 626"/>
              <a:gd name="T19" fmla="*/ 0 h 297"/>
              <a:gd name="T20" fmla="*/ 0 w 626"/>
              <a:gd name="T21" fmla="*/ 2147483647 h 297"/>
              <a:gd name="T22" fmla="*/ 2147483647 w 626"/>
              <a:gd name="T23" fmla="*/ 2147483647 h 297"/>
              <a:gd name="T24" fmla="*/ 2147483647 w 626"/>
              <a:gd name="T25" fmla="*/ 2147483647 h 2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26"/>
              <a:gd name="T40" fmla="*/ 0 h 297"/>
              <a:gd name="T41" fmla="*/ 626 w 626"/>
              <a:gd name="T42" fmla="*/ 297 h 2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26" h="297">
                <a:moveTo>
                  <a:pt x="120" y="292"/>
                </a:moveTo>
                <a:cubicBezTo>
                  <a:pt x="161" y="294"/>
                  <a:pt x="305" y="291"/>
                  <a:pt x="342" y="296"/>
                </a:cubicBezTo>
                <a:cubicBezTo>
                  <a:pt x="367" y="297"/>
                  <a:pt x="468" y="297"/>
                  <a:pt x="494" y="296"/>
                </a:cubicBezTo>
                <a:cubicBezTo>
                  <a:pt x="520" y="295"/>
                  <a:pt x="492" y="294"/>
                  <a:pt x="496" y="292"/>
                </a:cubicBezTo>
                <a:cubicBezTo>
                  <a:pt x="500" y="290"/>
                  <a:pt x="519" y="283"/>
                  <a:pt x="520" y="282"/>
                </a:cubicBezTo>
                <a:cubicBezTo>
                  <a:pt x="521" y="281"/>
                  <a:pt x="503" y="286"/>
                  <a:pt x="504" y="284"/>
                </a:cubicBezTo>
                <a:cubicBezTo>
                  <a:pt x="505" y="282"/>
                  <a:pt x="507" y="290"/>
                  <a:pt x="526" y="272"/>
                </a:cubicBezTo>
                <a:lnTo>
                  <a:pt x="622" y="172"/>
                </a:lnTo>
                <a:lnTo>
                  <a:pt x="622" y="164"/>
                </a:lnTo>
                <a:lnTo>
                  <a:pt x="626" y="0"/>
                </a:lnTo>
                <a:lnTo>
                  <a:pt x="0" y="4"/>
                </a:lnTo>
                <a:lnTo>
                  <a:pt x="1" y="169"/>
                </a:lnTo>
                <a:lnTo>
                  <a:pt x="120" y="292"/>
                </a:lnTo>
                <a:close/>
              </a:path>
            </a:pathLst>
          </a:custGeom>
          <a:blipFill dpi="0" rotWithShape="1">
            <a:blip r:embed="rId4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35" name="AutoShape 39"/>
          <p:cNvSpPr>
            <a:spLocks noChangeArrowheads="1"/>
          </p:cNvSpPr>
          <p:nvPr/>
        </p:nvSpPr>
        <p:spPr bwMode="auto">
          <a:xfrm>
            <a:off x="6786563" y="1773238"/>
            <a:ext cx="2106612" cy="935037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FF3300"/>
                </a:solidFill>
              </a:rPr>
              <a:t>ОТВЕТ</a:t>
            </a:r>
          </a:p>
        </p:txBody>
      </p:sp>
      <p:sp>
        <p:nvSpPr>
          <p:cNvPr id="4136" name="AutoShape 40"/>
          <p:cNvSpPr>
            <a:spLocks noChangeArrowheads="1"/>
          </p:cNvSpPr>
          <p:nvPr/>
        </p:nvSpPr>
        <p:spPr bwMode="auto">
          <a:xfrm>
            <a:off x="0" y="4627656"/>
            <a:ext cx="6156175" cy="2041703"/>
          </a:xfrm>
          <a:prstGeom prst="wedgeRectCallout">
            <a:avLst>
              <a:gd name="adj1" fmla="val -43745"/>
              <a:gd name="adj2" fmla="val 111579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ts val="1350"/>
              </a:lnSpc>
              <a:spcAft>
                <a:spcPts val="0"/>
              </a:spcAft>
            </a:pPr>
            <a:r>
              <a:rPr lang="ru-RU" sz="1600" b="1" i="1" u="sng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РОГА</a:t>
            </a:r>
            <a:r>
              <a:rPr lang="ru-RU" sz="1600" b="1" i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Каждую </a:t>
            </a:r>
            <a:r>
              <a:rPr lang="ru-RU" sz="1600" b="1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зиму самцы </a:t>
            </a:r>
            <a:r>
              <a:rPr lang="ru-RU" sz="1600" b="1" i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лоси, олени теряют </a:t>
            </a:r>
            <a:r>
              <a:rPr lang="ru-RU" sz="1600" b="1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рога</a:t>
            </a:r>
            <a:r>
              <a:rPr lang="ru-RU" sz="1600" b="1" i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35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haroni" panose="02010803020104030203" pitchFamily="2" charset="-79"/>
              </a:rPr>
              <a:t>Лось сбрасывает рога, примерно в декабре </a:t>
            </a:r>
            <a:endParaRPr lang="ru-RU" sz="1600" b="1" i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>
              <a:lnSpc>
                <a:spcPts val="135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haroni" panose="02010803020104030203" pitchFamily="2" charset="-79"/>
              </a:rPr>
              <a:t>и ходит без них всю зиму и большую часть весны. </a:t>
            </a:r>
            <a:endParaRPr lang="ru-RU" sz="1600" b="1" i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>
              <a:lnSpc>
                <a:spcPts val="135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haroni" panose="02010803020104030203" pitchFamily="2" charset="-79"/>
              </a:rPr>
              <a:t>А потом у лося вырастают новые рога</a:t>
            </a:r>
            <a:r>
              <a:rPr lang="ru-RU" sz="1600" b="1" i="1" dirty="0" smtClean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haroni" panose="02010803020104030203" pitchFamily="2" charset="-79"/>
              </a:rPr>
              <a:t>.</a:t>
            </a:r>
            <a:r>
              <a:rPr lang="ru-RU" sz="1600" b="1" dirty="0">
                <a:solidFill>
                  <a:srgbClr val="00B050"/>
                </a:solidFill>
                <a:cs typeface="Aharoni" panose="02010803020104030203" pitchFamily="2" charset="-79"/>
              </a:rPr>
              <a:t> </a:t>
            </a:r>
            <a:endParaRPr lang="ru-RU" sz="1600" b="1" dirty="0" smtClean="0">
              <a:solidFill>
                <a:srgbClr val="00B050"/>
              </a:solidFill>
              <a:cs typeface="Aharoni" panose="02010803020104030203" pitchFamily="2" charset="-79"/>
            </a:endParaRPr>
          </a:p>
          <a:p>
            <a:pPr>
              <a:lnSpc>
                <a:spcPts val="135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bg2">
                    <a:lumMod val="7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ru-RU" sz="1600" b="1" dirty="0" smtClean="0">
                <a:solidFill>
                  <a:schemeClr val="bg2">
                    <a:lumMod val="75000"/>
                  </a:schemeClr>
                </a:solidFill>
                <a:cs typeface="Aharoni" panose="02010803020104030203" pitchFamily="2" charset="-79"/>
              </a:rPr>
              <a:t>       </a:t>
            </a:r>
            <a:r>
              <a:rPr lang="ru-RU" sz="16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Лось </a:t>
            </a:r>
            <a:r>
              <a:rPr lang="ru-RU" sz="1600" b="1" dirty="0">
                <a:solidFill>
                  <a:srgbClr val="C00000"/>
                </a:solidFill>
                <a:cs typeface="Aharoni" panose="02010803020104030203" pitchFamily="2" charset="-79"/>
              </a:rPr>
              <a:t>или сохатый – </a:t>
            </a:r>
            <a:r>
              <a:rPr lang="ru-RU" sz="1600" b="1" i="1" dirty="0">
                <a:solidFill>
                  <a:srgbClr val="C00000"/>
                </a:solidFill>
                <a:cs typeface="Aharoni" panose="02010803020104030203" pitchFamily="2" charset="-79"/>
              </a:rPr>
              <a:t>самый крупный зверь Бурятии</a:t>
            </a:r>
            <a:r>
              <a:rPr lang="ru-RU" sz="1600" b="1" i="1" dirty="0">
                <a:solidFill>
                  <a:schemeClr val="bg2">
                    <a:lumMod val="75000"/>
                  </a:schemeClr>
                </a:solidFill>
                <a:cs typeface="Aharoni" panose="02010803020104030203" pitchFamily="2" charset="-79"/>
              </a:rPr>
              <a:t>. Длина тела до 3-х м, высота в плечах более </a:t>
            </a:r>
            <a:r>
              <a:rPr lang="ru-RU" sz="1600" b="1" i="1" dirty="0" smtClean="0">
                <a:solidFill>
                  <a:schemeClr val="bg2">
                    <a:lumMod val="75000"/>
                  </a:schemeClr>
                </a:solidFill>
                <a:cs typeface="Aharoni" panose="02010803020104030203" pitchFamily="2" charset="-79"/>
              </a:rPr>
              <a:t>2-х </a:t>
            </a:r>
            <a:r>
              <a:rPr lang="ru-RU" sz="1600" b="1" i="1" dirty="0">
                <a:solidFill>
                  <a:schemeClr val="bg2">
                    <a:lumMod val="75000"/>
                  </a:schemeClr>
                </a:solidFill>
                <a:cs typeface="Aharoni" panose="02010803020104030203" pitchFamily="2" charset="-79"/>
              </a:rPr>
              <a:t>м., вес бывает до 600 кг. </a:t>
            </a:r>
            <a:r>
              <a:rPr lang="ru-RU" sz="1600" b="1" i="1" dirty="0">
                <a:solidFill>
                  <a:srgbClr val="C00000"/>
                </a:solidFill>
                <a:cs typeface="Aharoni" panose="02010803020104030203" pitchFamily="2" charset="-79"/>
              </a:rPr>
              <a:t>Рога бывают только у самцов, весят </a:t>
            </a:r>
            <a:r>
              <a:rPr lang="ru-RU" sz="1600" b="1" i="1" dirty="0" smtClean="0">
                <a:solidFill>
                  <a:srgbClr val="C00000"/>
                </a:solidFill>
                <a:cs typeface="Aharoni" panose="02010803020104030203" pitchFamily="2" charset="-79"/>
              </a:rPr>
              <a:t>до 20 </a:t>
            </a:r>
            <a:r>
              <a:rPr lang="ru-RU" sz="1600" b="1" i="1" dirty="0">
                <a:solidFill>
                  <a:srgbClr val="C00000"/>
                </a:solidFill>
                <a:cs typeface="Aharoni" panose="02010803020104030203" pitchFamily="2" charset="-79"/>
              </a:rPr>
              <a:t>кг. </a:t>
            </a:r>
            <a:r>
              <a:rPr lang="ru-RU" sz="1600" b="1" i="1" dirty="0">
                <a:solidFill>
                  <a:schemeClr val="bg2">
                    <a:lumMod val="75000"/>
                  </a:schemeClr>
                </a:solidFill>
                <a:cs typeface="Aharoni" panose="02010803020104030203" pitchFamily="2" charset="-79"/>
              </a:rPr>
              <a:t>Обитает вдоль </a:t>
            </a:r>
            <a:r>
              <a:rPr lang="ru-RU" sz="1600" b="1" i="1" dirty="0" smtClean="0">
                <a:solidFill>
                  <a:schemeClr val="bg2">
                    <a:lumMod val="75000"/>
                  </a:schemeClr>
                </a:solidFill>
                <a:cs typeface="Aharoni" panose="02010803020104030203" pitchFamily="2" charset="-79"/>
              </a:rPr>
              <a:t>рек, </a:t>
            </a:r>
            <a:r>
              <a:rPr lang="ru-RU" sz="1600" b="1" i="1" dirty="0">
                <a:solidFill>
                  <a:schemeClr val="bg2">
                    <a:lumMod val="75000"/>
                  </a:schemeClr>
                </a:solidFill>
                <a:cs typeface="Aharoni" panose="02010803020104030203" pitchFamily="2" charset="-79"/>
              </a:rPr>
              <a:t>в заболоченных лесах и зарастающих озерах. Питается растениями, ягодами, грибами. Зимой корой деревьев. Враги – медведь, рысь, волк, </a:t>
            </a:r>
            <a:r>
              <a:rPr lang="ru-RU" sz="1600" b="1" i="1" dirty="0" smtClean="0">
                <a:solidFill>
                  <a:schemeClr val="bg2">
                    <a:lumMod val="75000"/>
                  </a:schemeClr>
                </a:solidFill>
                <a:cs typeface="Aharoni" panose="02010803020104030203" pitchFamily="2" charset="-79"/>
              </a:rPr>
              <a:t>росомаха</a:t>
            </a:r>
            <a:r>
              <a:rPr lang="ru-RU" sz="1600" b="1" i="1" dirty="0">
                <a:solidFill>
                  <a:schemeClr val="bg2">
                    <a:lumMod val="7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ru-RU" sz="1600" b="1" i="1" dirty="0">
                <a:solidFill>
                  <a:srgbClr val="FF0000"/>
                </a:solidFill>
                <a:cs typeface="Aharoni" panose="02010803020104030203" pitchFamily="2" charset="-79"/>
              </a:rPr>
              <a:t>Охота на лося в Бурятии запрещена</a:t>
            </a:r>
            <a:r>
              <a:rPr lang="ru-RU" sz="1600" b="1" i="1" dirty="0">
                <a:solidFill>
                  <a:schemeClr val="bg2">
                    <a:lumMod val="75000"/>
                  </a:schemeClr>
                </a:solidFill>
                <a:cs typeface="Aharoni" panose="02010803020104030203" pitchFamily="2" charset="-79"/>
              </a:rPr>
              <a:t>.</a:t>
            </a:r>
          </a:p>
          <a:p>
            <a:pPr>
              <a:lnSpc>
                <a:spcPts val="1350"/>
              </a:lnSpc>
              <a:spcAft>
                <a:spcPts val="0"/>
              </a:spcAft>
            </a:pPr>
            <a:endParaRPr lang="ru-RU" sz="16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350"/>
              </a:lnSpc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1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124" name="AutoShape 4" descr="data:image/jpeg;base64,/9j/4AAQSkZJRgABAQAAAQABAAD/2wCEAAkGBhMSERUUExQVFRUWGBwXGBgYGRgYGxgYGxoYGhcYGB8ZHScfGhkjGhocHy8gIygpLy4sGB4xNTAqNSYrLCkBCQoKDgwOGg8PGiwkHyQsLCwsLCwpKSwsLCwsLCwsLCwpLCksLCwsLCksLCwsLCwsKSwsLCwpLCwsLCwsLCwsLP/AABEIAKkBKgMBIgACEQEDEQH/xAAbAAADAQEBAQEAAAAAAAAAAAADBAUCBgEAB//EAEoQAAIBAgQEAwUEBggDBwUBAAECEQMhAAQSMSJBUWEFcYEGEzKRoUKxwdEUIzNScvBigpKissLh8QcV0iQ0Q1Nzg9NjdJOj8hb/xAAaAQADAQEBAQAAAAAAAAAAAAABAgMABAUG/8QAKxEAAgICAgIABAYDAQAAAAAAAAECEQMhEjEEQQUUIlETFWFxgZEyoeFC/9oADAMBAAIRAxEAPwD80yK1NDtRjTSVHcEcRIMEgHeOccjjqPAPGGq6vfVQKggq2gENrEydN+W4B2uLYn+A0KdWqVrFUbU0hVgFHVlfTbTMEMP4Yx0Ga9nGXK5Zad6tFtM/vCSx2PrvsD5Y8rNkhfGSESbVoNlq6mpAYNUS3DHFIaWK7EFiRPIR54Yqa/eCFsIAYi8QOK9jxARvt3jDeUykAEQCSSDEHToLAnqAZG/TAjSU1WE8LgGLngCwsTvwgW8+ox5T7KbA5cVBEjmYuCWJNpjYWJnYTgbZO8aiHa+o9gALiwIJHph2pT1rqEzOltgSSTG5vt15kYFVzq8QUFqgBBbkwsDP9IDfn2scKrvQWAbQHIaxpiTK7sBE9xN/5GC1MsKxVlFxp1X5bEr3599Oxxo5T3jgCYvBJN+ceU7R5YAMroKTKBD8JMghpE+gI9CdoGGv+wWZzdJhJA1QwLAAAsury5tHoYx7SzILldwBqBO+9hN76Dv5dMMpk1LIpeNwo2kWkzG/L1EbY2fCAaiPBGljKzuBAm4EmNhzvgqaaoLv0C1kqpCzuhF5gHh9bzPcYHlq01FpwANShSALAqYbrJC38j2GMVH92zoSVDLtFhcXteAFHzwIuQysFgzJMWGqDA5mNX1MbYMRWyhlq/vCLNcnYfaspK9F1BrX+ttLSuLgIonoLBgII3kiI+nTGUJCsskksAWmeoadryQJ6eWM5euAUQwBDBz2EER1axgd/mtXsNk10PvBpIEfGvUiBb+jAEA9D1wfU5crwqdRVh5TEztLXjvznDdSqF06iIX44B3dfhtc20j6zhKnRDTGgOogHcNeWJgXKgDyjvgr9RX9gFasdSKosSoIEjkJ32Ii3K8HB8tnru4A+A8yTOqbcxOoWtOnvguZyXASTeQdPmFInqtiT5d8I5QA1JnYGVZd1OpRG4LAqCDzn5NGpRMkxtc+J43mdfaBuAANjw9N/LBXzhMojAFSs3svxASQbgje+42wDMUBTHFpFwoYqNJEkkGCBHCB/W7YJ+jQwhIBXUdRkTqMi5nZgb7z54al2MemuVPuwZWNJsRzOomOVxvtIFueKOaBARSaultLKwgyBBiByv3iD1xvP2EqwnhY7QYAFivOJN+ZHaC0aA0ldILA6pAEMw1FoIIuFgbbH5GopGo+qtoDaWut1MkkbKDpsCxBXp6Y9r50tp0wHiTpsdUlgTpuo5wNiQNjgXiqwsAyJXUJg6ZAB/tEXPbpia5em9iRpRXsBJtZBP72wHUDC44qSsD7ornMwJJ3sZuEaC0gad9pjeLbYxmnDqKkkBmCOAokaSSpFp1E6h3EeWI1aszQW16rRT08IVyYBA3a++3ELbDFXK5MgFJJOpTcC/WSJ2UiDf4e4BacOP7mv0Bes01FZrAqZEcTBiNK87kMbckHW9OhTinJEKCptIkm7X3JA358OJvjXhzVKakniWkpt9oyA8Dmec/0o7kvhzE0lZrgKIMysgx0kWUW34gLQBhclOKkgK4sep0dAdpiEm5vccO0mSY6wDz5IUs+QddS4AjSB9okwQSCFhud4kDDRdYYcOlgy/ZYkyLgtO0QJGwHO+E8nX0aldAXE6msp1ABoNotA+eJpa/UZ9nhpmldjEHguBJFgbnsBH+2G/D/ABULUVn+BW18XIrMDqeQvYYznPEUUAMAAvlJuARc7ADpMkHliNXraZXSxp3LEA/DqjXI2EHyv5YaCb2I3RSNMPUDKIWDrEGSDxBQfJgfKRfDCaKmlhpU6iIP2Y6TYgMwXUes4UzWfX3xIYt/5kSC3CGA3+KOGx3I3mxPCarCoS5kqDBYfETDCxJmCd/ngzjQU10fMoVmdQVZW6RqUmxEWN+nnjVd396l1g00ZVvyK78zw9e/TG2rwLE6W1aRAuBpuOZXinbmbCMDrZhXTXJWVCLE9LxvJkcufyxHp7Qz10ayxliBqZRHmL3gi9jBHO++HW8IoudRLy1zcc74SyGWZCY4tzHVTB6cNv53wc5leaEHppf8DHywJXf0mSogZfwKrlXLkmooJ1abVFALS0/bUEGR9IM46vw3O0KyGnLBjxcXCStzqEwCAIPDOJ9fxCpCahxSRrI06isBjpkiG3N+mN5TOog0U5idtwFMEQOg3A8gcdueak6f9lI4vaHM9mpIsSsabAR6kc+/O3MWRyeeBMBzKAgFgTwkgidzKnn5Y3VRih0i3OCAZkXBItvt54mqoYBlk8iZYtAGmbiIkkQe17Y5F9auxZqmVsyNS6JgkFzF7AzYjnEmB2wvVKpoZDqYgEncDUYLG8AMSBeYCgcwcL/pooCoKjRIimBcTz1Wkg+Wx5Wx9kKorU2WmDIOnVAAUGYEG5AIK84I2vi8cdQv0LVj2UzgVTJAjiFpCxYxyI326G2MfpQqE1C0KkK+3UCT2BvOJeW8INNtTa6kSGMEBb723UiAN5LHAcjmGpmpTYcNQCmJIMkjSrRufiP4nGlhTdobZZrEqQhFwNPJrEcJjqQB8u2PUrtTqqDqCsRpJm4IGnabGR+WBoOJmSX0wIHEzCJ1Ab7z1semC1aR0IagYMj6INjKjkOfP+yOWOdR1taFJ1TOsCzlZQldB5ccg9P3TN9yLYPmwrSVtAMkWGoiYFpILGP5ut4dSIZgCwAUBWcQpN9I2NyOY2gTYWZalUeuwakyNpW5E9QQw5WjqNvToaroFaPKvjBBkiS3DaAegNrGZ2N5i+N+GZgPWMQAjK6iN1tqGo2NrEHnJHPGFpghacaTcAOpJlWHEbSTp/A4Y1UP2dN5qAx8LAE6mbUYWAAG59/ULp6Ak72S6lFy7VNLlULagARx8NzIgjUYjoN8H8KZtcGIB1rM85BjnMKbmcVamcgEtsBpZdMEE/DERN+Hl9cFoZJKcc2nhuYBGqJmbEACYtHnCymg8N6M0aGpQqw2pQSTMydS2PICGER0OBN4XpfXbRo0xG55Feksu0Wt0wzkswUco3DvpJ3UgH6ESR/EB0w4c+rKNpKzBNxeQf6JMXna/TEuT3XQ9Ij5rIxCmSHGtJtpZf3t4sSPMDeLkytAkc0WBpIuQLAsASZQSpmdojtUKBCzsZAUEC0yQYiTeL3+84RclFAQlQGsLiFJGiBs5gGZIjYQcUXQKSF/Fsuih2AWaemTY/FIJG0yFie+J1DPMpiQTVE6fspAJKryuZvfuZxVz1JirArBJpl9UhfdspEyfs3NjcfLEQZM02VrlCdxyXiBm+4AG25nqIpGPKDM9BMzVhja8XNiZmeLsVMQemMeIUHDrUVIYHfcsQrBYlh0BB7m4iMFbIHQ1QSeM3gSQqRcTyJJkWsMEamfdhlESKbXtPAysS14M7i2x5zgRdO0L2YzGV1RVIJEaI3gnW1PUCbLMTaZgWGxmz8XkMB8ewaZtboFg2naDywfM1v1O0LLGwBAF/IzIJ+k4UTw8vUMaXGktqJIA2ILDcaibWvAucblzM+9GhnxU0wbkkCLEjSdQPYqR8pw1CAJSUQgYHnJZwCxIGxG3T54SOTINFmae8LcElhP94ekYzkkZ5Fy6PtsSG1RB5Hv54m4r09C8nYbxHKsVPCLkrrG5ACiWItB3BsbxcYHlqZCLDkVLAbjUykgW3JAMHsq4Jm/DjUZeJZsrAnTxLAUyJBbbbb1OC0MmRHxHiOowRwqZDDmBAED78Hl9PY9WT6nhzZqrpRJkAnU2gATCGSDzOmOcRuJwxmsu+VBNUoCjBZEMoRp1iGIWNUeRI8sMDK1VLigVvwgXX4SmuytPwyAQRHI8sdHkPDqObqUxQhaXu2B0heBgVPEvJtSgHmMen4+GGfH3tDKEX2cBm8yalUPTpO9MAG2o6VYcZJj4pkzYHSLbYqf8vqNRqVlIRGHAHF6ksAwtdZLzM9ogSOsf2QTLE1c9XqmnEH3OpVWYgu4OuQZjlyO4GFPE/G8pQo0aeXzD1FNRobWrhgytKMdIi4EETz5nHXHwYJb9G4pdHIU3aohXhKlgJNuIp8Sc9OoSQAJkdMUsl4XqVWLAJIgNABmS7apIm4tbY2tjyhkFqkIlamVNmGjTw6bEaiSJA6wZxTrqlOHX3YUCAFADFwQoqECxkibiYjfHmZcPH2v4BxS7M1EFBpbi031AEypvMzLEi5HIX5jDh8MpvxBmhr2qCL3tfbEds7VqhnddQ3i3IkMDMbjneLYVqgajxsLn/wqjfUGD5jHDLFcm0bl+gj7Q+0jKwB0AiLgR1BOkbG5BjfCXhHiOus95iwvYzbf1t5Ytf8A+by/vA2ov5QTM3IkyxjYm1+ojFX/AJdllEUaRpBoExJMCQdQ+G4I6ScesvFuPWylqxSk7AaTqgA/CoqmZnVpkSBbnhIUqjNC1NDSZAGmTfcgQxjued4EYbzGQeqiaagQqQwDgklgfheIAWPMbWx9WpqCz1CxBkizQbzwgEQRadRECd8Ph8JRjszpsy3hIKqrCQQVJaJYQOETI02kRuYtjdHMsjrOlI4ZYqWJjSA45EnkTcnvGPjBUA1HW8EET8Nwdiwk2m/TpO6danID62241VGIQTdhJOwi+rew2JtDxeL+raMmkeJnc2wCaCpPPl2AEXk9pwBPB3qu1UqjKAp0BiG12YgibGdwd8N5vIOUOiKcidcHUZKwCGaOcxBses4WyNIKf1muo0hgOKVBaS0SRLbwsSOW2A/ETTcezN2UK1NyQ8ohW8hZkC+mCIBJtNo6YWfNMaxBqiVuYIPDPTebc+m+CpWRgJLDX1DalnVpm4ESIkjz3nE6tkqZZSi6p3VtQA4TwmBsTsWaxvJxKHiw6ZkWMnTUkU6bI2oyy0wbxIkKTeO3707HGM5UqF9FJwGFoNQBhpACgjczvaw68sN+ySBHdKVL9ao4Q7sBJMgTJ4Zgc+eFPG2LV6iioTpaCdhqAIcUwBKgHUAQdUbk7Yy8SmpBSSXZM8NztWqJeV6hhpk6SCFtIYGeoI6b4foUmswLGmCQ2k8PMsxB6gWAkXGF5ZkUEgtqBIDIRaNQ5C9tx0sJwzQzQLvtHw9Vt+8EDQeI7R9q18F4k7ddi2L1qv6sgfrGeSzquoXGxJvAEGD0N7YfGfZiwK7FVUHc6oLjrKiZH+uEy/uoALKLyqMoQrA0j4QysIANxHU4HWopWdnY0pUEiGLAsDJa8aYFxBPIYi/ActgY9UZnQKGJqXV9IO2oqWF5+Ky9tJxHzFJ6uqGK1AqASQGI5BtgCdLARbbe2KFLMuolY94FMM8SS0QdNiHBCxOne/XCFPNkNNUtGqS+lQWOwZoBGwHymNhiuPwJRvZqA1M+YpIxJF3JUkgAMQwqFVIIBBBN9iOZmpQzwIJUhdNmLARcEwASQV1RInaTibnKuWoUtBEqeEIGZpbXqAWWhfImeInfb2KRqlyrLpkqp4dM2KgrqtGmxM6QeoGH+R1QEi5RWor8CVdDLOllMhiV4YI4TAJ6HiPKMfeJeB1CoEHWrM20kKyjhHO8TF7/AFx7NV1q1HNMU2/VlgzAMswDqZfiJEkkGDYxuMSfaPNscyf+0M/u/tpcM4WWhY4VsYWTaLk3wY+DENKtj9PJugM0isyBNja5YQOFDtuYJ9MeKwU+6IKakYhRqJYFpJA5GFN+cgcsRaniTqxZIK2iUIBiSGUSYIJIhjH0xuj42SbqalQkXuRqUfETeSQe8QD5CXw1emCh3M5pyf1ejcsFJEzcAHmATvAAgkcsCbOmnVgGG03QATOunDMQYBJOoAA25jGs1nXaKghNR4oLFgLANxK3OflYG+J716jVNXCtwsAqS4MgbCAQ0QW/e5HfQ+H1pi0d6/8Awzr1EFRaq0iYb3bgtFrAkHe994k45fP+BV8pmB72oup1X4GFhJIEkcoI27wcdX7b/wDEGrQr5fLU+FmAas0rKtpDaL8JsSxuPsgG+OL8Q9olzLM9UtNQgrIZTpHwkRGiQDYn7RnVNry8LG40tG432U6TgupX9Wo+KmVBkRBIj4eVrbW6Y0j6XJkqjalk8JCEMoIA2aSCoN+dr4iZOomoslSqGsw4tQ1KQBAAkmStj323w7T8Qq1HPvHXlpYIBzkajykjb8ziXyMVpDn1DK0g1nNMNHBxKVgGRJF0kcJE9cdX7N0cpkGFeu60qtfWBLlUKgqZIPD7xrEm0zjhKvh40sKrrqFoclWViTpFMI0bczA6csI+IUBUqUjUrVaqKAGVRuoIkS2xB53E3FzAviwLFK0CkfrdH2+yOfD5fS1RW1U4IOlx9q42ESbxa+OB9oM3T/SCmXVEytIxTVGPFUUBSdU2DEBTEmFtMyOO8JyKpVO50kNcCF6EtIvOwHl1xaWsSADUIXiWF08IO0mCLheR/HHRNc1RqHKuZ4ttrKwEq0QWaZ0qCu1+VhqBxSqUNRZkGqdiFJZT9otytHKY7RiI2YolVDK7XkkEgSROtjYsYC22PI3wwPGBTZQ6qxItcqQJFwBY3MxykW5jjfhQDobqaqYqVZbQGLwxGkE3IEDYTJ7csJf8wpG/EZvOsiZ5xNsOUaxdZLMwJKxp92QDMFmm4FxF7i2KH6ODcChBvcSfU6rnvjfLV7Ns5HJVi75lKkuwmwgAiQCY24TYAREnHR+C+H0ncCpUrFKcNALm+6hiBuLme1pviVSyDO9OrwqzUwXVV0lWNwZ8+R88DymbrpnBTqGVgQRw35E7aibz88T+af8A5StE1rTOr8V8cpMDRoqEBgEwS3UcTbgg7Ajfe8Yk1veBiCGMruy7weGAthvv0tyw9TFip21Tf+eWM1GlpxH8wUaaVspVCdISjE0aaqROliQFsIcRpN4nTfG6VdtSNSUaheY4SRYaJm1xeLT5Yfpn6iPpjyl62HXBXxJNW4moC6ZnTx6QbEsQpMyCVg/ZkyJEjSOYnE2vkQitoEs1zLN3tzmTFrxA2jFjn698CdeOT0N8L+ZU9INCmVo1ytgiypLC6kvAAIIgaoHMESJ3OBNTqUwRI065IIQXN7RP164rO1hflH4YxWI9LeuJL4nb3BGoD7HZZaecAYaBVLIQCeYYgA7zckXkWjC1fwmpSqOtSsxZWPxX4ryW3JDC9rnVh/w2n/2qnG/vAR2Mqfux1Htx4RrC5hBxIIqDno5N6bHzHTHfDypTxOcF12Y4HJVmaGIF7gxBMGACeVjMeccxgy06hcFWcwIuwA0jYEESV/M8jjaiBHcnBqdWDvyxyy+JNvURaAZ1iKg16XJWYO5YXATSIjleCB1vgdbLsIIQzsYhhB4pGrbp59sP1SC0kXA3+/BErX9BgS+KSSSUQ0ApZIs0vFiwBIUsAYgX5jrhSr4bIbUztwnSZExBFpHQx2k9sWGeD6zjIYc++IfmmST6QUjn/FMlw6vdmqNYszRAMGSVAO9+tsUB4OFZhOoA8LRe8A6r3HfDhI0kGY7RP++I/jPtlSSoy0lUU5ADuwL7AMzAC6WJF159sdOLyM/kR+ilXf6mo6L2Yoe4zlHSbMCrTF527/EBhL2n9nBRq1ACV1VNSkTJQgkCelyvaMXPYnJfpFNMyTJUxCAaZgEdTa3PmMdB7Y+Ge9y3vNjShhO5WYYH7/TvjqfzEcLbf1Iz0fm7ZMFnuCsKAsC3xGwIje+3PAlyxIO62MXm0Ac/z54c07+Q/HGI4R5H7xjx18RzXaYCdQ8EY8TMGgi5MHdR5WE4KMlxhhH7wPDYjiBid56jDxMUzO3P6YHSXby/DFfzHPQGWPEvZOsqIyFXapoZ5mdWllLEsxLSpWSSZ0g22xzud8CqUHWjV0srjUT8Vpi8/EeWP0ej4p+qS52HUzttJ2sb/fjmPaGp7yoGPJSP709Bj2PJzyxYecewWQP+UlZ0tD24otA+zAEfyOmCLlS1MqWLAGynctFpMfD2/wB8PE3I7jAaQgt57Y8ePxLNXSGomr4MiyZfVp+EkGwBETtHPne84pZb2KqkIy1ToqESIErZ7E8xfsb7mMbqU+K+0GfkcWsx4pVo0aYo01cCJDNoAtvqg2+mPQ8LPPLfMNKiDlPYrMM5Wo2kKdulhOkRsbn87YHnPYypRBkhhqGwO084iAQQf6uOmzPjlY5bV7lTWIkIHlA0n7QHQbTuYkY9y+erVKQFdFRjoKgMTqY7galEX2ALfjj0+SS0TOWXIqIDS0WFyCB6Wj8sfVPB6baSQCBMfKLfPD2by7I0ONJN7+fa2PUPAPXb8cfPZvOzxk1dD0Jv4YoJgkKBZbRHyxr3AP8AuMO1IJ23GPVqW3+7CPz819ho5nL59qKU6dX4wrGSwYOFixi/O03tg9DNrXXTVBVyA6EELPNSO4Py9cQ6tZGqhhpLMLhwQDqAImDYkgjzPQ4uZTxkPwGinvdtBtTAG56m0cOLvGvtv2+qIRneyvTJG4jzMnv5nA2q9wY7/wAnG2qSCSQJ3i4+uw74Tq1IJk/z5Y4XjL2NPX338unzx7TrWP8AP89cL1Km0GAeXaLxjz3neZ26YyhoFjaPe18YqEz5ThQVZNvP0xisZ5j+eWNwRmPObd+d42x47lldhJCKWcjZQLkk7DbCakaeUDrY+U88Fz+Wo5jKjLLmXVqz0y36v9WpRXCqW1cQ1MJaOXpi2Dx1OVSdIFnUf8Mvd5qk+YIhw0KTeBE78p2t0x3Aj7cRcXvIx+JewvtsaFZMspQUXhQukDiO5c7lp+1zkW6Vvab2xNHNtTqFyFOnSJlmJBCLEWiLnrj6TFjhGPFaRmzPjKLSr1EU8KsQs7x9n6HCNTNiR/P32x9UpPVdjbUWJYMQDc2F7m1rDHYZL2AY1ddKsh0EWddQmP6JFh5Y8V+HOUm0tWBOzlzXBM322Ef64zTr9bWi/X0x33tJ7Kj9HOmkoZNTPUQAMTxFjESyk8p22EiDweSySuRFQA9f/wCtMeU35DCvwJuXFGcqGP0nn+X54dyHh1asjPTUsqSWMgRaeZuY5DFLwR8llpXNaXqOZQlSw0xH2QRMz32w14n7TZMFaNFnpglpFOmwUlhAkxvth4fCpJ3IMZJnIPmNwCL27duUz2wPx/wjIjL0s3enVhabUkUBazBnuZEhjFzewiL4qn2XUg/rGKxY/q9+f2hHyOOS9tfCAKS+7DsJuXemQD04Tc/KOmOvxfDyYH9fsRTTej9GT2zy2SoU0yyoaemQVJUEn4iRBOrUIIN+pwjnvbp69MoE0K4gybnmQOg74/J8p4ZWsAGJeAoBli1toJJED1x+h5nwFqdHVFY1Fg1QEGlFaSFt9tY4rmJExi3kubhxgv3HBpW/1wbJ5NqzBFgGCZNgABJNr/LrhTJUUIJ9403sVI1ReCRMTYTyxc8RCJlKpWg0t8U1QRS0sGVVK306gBI6mbnHk+P8NcncnSCnZKzAK6kJEqY338rTjyidthgnjFOlrOlzqNyLNuNywA33IAt3wpTGwEnYToNpMGRNziGXxZRlxX3BZbydVmAVQWtO7EwNySYUKB88I1WuQQVMkQTzmYg7YqZNQjPTQstNdOolnp1bhipSNoZQDyIJidjOqeHVJeGZwAbuSp3mCrGd/wCeWPS8jDJ4lFhapWL0jJ5732FsZ1mWtF+35YLR8Mr8lkWMiw+ZI/HGauVZSdS6TPcgntBj0xx/LSr2LYHNVuKJt6f63w02YI0lTp2GrUNxvHMDnhXOV2WNQiLDdZnnMSbWucevn1ZV1yTbYxJm0m0QJxbDH8P2G9FrL0qTKJcCouowzgEhdMkHTtJix5jrgmR8PfUzq4gEXBVrGx2YkED1Md8SX8XQIAaQMagNYE6WA7QdhcY14Xm01aadJQGiYpoJ7mMeksuPVvYVxNeM1iahioXSxGppjt0t9xGFqdTh9fTDHiWT0tbSo2AAAHeSdsJJtBgCdxfHi+VibySZm6Yz76TE9pwb3vbEtWvywT3w6/T/AFxzPFbNZLHs4iggKpnveOHvvuRH72CZTwt0qsHBYEKULCSZUzts0DfHU5o01AAeoSbQzQT3ADAyP5GE61BCsLY/amZaDuSSfutj2ZYa7ZFCiZcj7Tki4B5dCTIm2BUMkZJDrqHKb7b7bDBkqEDhK2tya0b8Q9dse1KzECSQ+4iNu0KSOp2OJLHD2h90Ho+z9R4IKkQbyN+wscdR7K5OgqGjmaSF2JJd9J4drGZWLAd8ckniFTTbUWve7DbeBF+d8dD7K+MaaZNS7avtETYCPS53x2YYeP1FbBFyvZdyfsFk0u9RnP8AHpEcvhubd8D8T9kcjSp1HVXJCsVGp2AOkkWF4m9+mIw9tiNUETqtws1gSDOkAi1748zPtLUYsC8AqfiAQmQeTG+4tGK/hYkukNZxhqQnxGNgeKD2BI3x2vgXsomayNKaaIWYk1rGoIYwREWjhiYtMTjhsvZQFNIAkA6kpBhcm5YT3nH6D7O+JBcqArqxQkGNHM8wvnjnw4YN6Rov7kLx7/gplUWrWo5p/eqGqJT/AFcFhJCiCCJaAL2nHCHNv75WzGpqukQTpMGF0nh56ZANyLeWP2F8578NTUoJVgQpUWNjsJIG1jvjlfGvY5HrBzIkDbUx4QABAEcuuO2UG1Vhic4c2FAmD1GogW2Jg798dn4F7VQ7rUdYOluIlRy+Ek+WwvvjnM94YFqMjVdIVQftiVIFjqj5XFsayvhsLdkgjhJZQAJF1myWPLEISlF0TP0Txbx5RQZg/wAQIgnqLdMfnLePmRpV2K8pUMLzKwSfU3xXz2mpRCtsCQGW42uYYAsOXCD545o5H7Kxpm/U/wBpQR68sbLklF6GaTOw9l/HdGsPwSZ0sQZPaNsXWz9LMaYYcDEiJBnTfvbtjgMn4eB+1p6Ra8EgjoLx2w74fn0V+FF0j7TBUN7AA3AvhseZ8dgSoDWqLUEe9hRBCsXYsf4iATz6b/JrPZfLnKrTIcggm2kEkNNxP3euI1dHUjT7tGBuqqRIm0siwR64343nIpD3jAErF0WrMECZJBEXsZ2nGhltuwJUdb7O5WiyoysdSARpMHTsBbnyI7Y6LP13CVRxELSLDYyYIiMcH7IZlIS+vSRGlUUATc3YH0APljs/aWvpoVNURoO6jmCOYue2L8rVj+j878OzYNhTXlv7sQeR+I2/1xVyviTKSrLT0kXJFP0Ox1+WORy1YmEUhr2J+6fwxTioW0+5eTu4WqfkWx5sM0rBQ9nfFKcuVQlpkngAXltFvQ4H+kjSCRvfcBZ6KVPn3wrVyDpOtmRDG61J+4D64xQKsYFRoHMM1+kgkgfPCznK9mZ0fhufkgMpEjcu5M3iLbYXzFFJZgCCSbmGkX/eAMd74ntkSDK0gBvrcqIJ2MayR64dfwynolxoJEkn3bBvKWmPIzivKUlszlqj33tOARXcAj4KY1X5XZh8selqROk1as7nUsD+6TgAyJBA/VlD8Q94tJfoWYjGDUCOdCjlATUwA3kMdI+/AbfsU+zNGkCNLySDcKQpPQ8M4A1N1EaWKm0BIttJJE7Y+rZmRLONRNxBJ7fCJnB6GeViQ9RrbFlBZT2mCR64TT70FMx+iVNM+6hQSLkrY92325WwTL5EsOGY5xxR2tc3xuq2W0yj1e8U9yO4eQPXrgmUy7OSKQcSN2LKQOo4iY9cI4JhF888kS23UFSDzgY+ZFCmWudpM/hja+C1F+JHWRvqgz1vO/f5YE2Tqq3FsdpBM38oPriM4t22gNgUSbSPOR95j64+Dn+f9sGZbEPyv8Pp2t3wGT1P0/8AjwjxhQw2YAA06u4B0ye+4PywKnVA4iogk7kgjkLxJ+QxqshZuBGbn9rvtczjB8RqCAaYI6ksLD1tfth1N3sI3p1iVVlAts51EnlMn64TrVQrQdJP9KeV4uTjdSsjC2kEkkAFyZ9QfSDhR6AOyjvLx95ufKcFuzDVQs3Evupi6lQT6AKT88UPDg5A1sBFxpABiIIEgfLEo0jTBYVKA/8Ac3HSAt/ngmRz8wS1MzIJVFIHlqH3YrCTi7MUKagVZ/SHVQdm1MYJ5C1/I8sDz2dUGPfA9YM9ZiQYPlhOtXVhBI2gRSSfKw+s4UqUQsFSb7m6/O8xjPO+gUbGeAAQPqAnlyPcifoMN0c6y0aq62VdImVQ7kQBJ27RhKjmXtLyYPSB56jhv9JqBHCMVm5CFBJ62Jn0n0xsMuO7CVfZLxOHYe81AhdINyTPMQAvmNrY7bNqAAxF/IEjyx+aeAtUp1HdqgDsogsA7cRgG/TpIx+i+K54KgnexsfqLEC9r49KE7VhSPz/AMfVauZczBAEmAWED+IRbpiY9Kkh4QGc7/tlI5EniAn1xR8XyZ96SXBYwDrNK/KdhY4Qp0SYuhgEbKAI2IIWQO+2OCd82AZqZh1RiwfS1ruKY2+0FBYnvOEmoUoVpW4MgGpM8/iS5w1WoVBYqCdIMlSbAbjh3NrzfGBQqnmzfaIA0joPie39nCytmBZKpouVKDkRqB7CQQMUUSrY00UrsSSfzvvvhHK0iJDtptN2BPKCRqvguWo02MsasyTNjPmC1+sjCxdPZjxaXEWcKvdXQEnoQA5n0wDxEhlin7yRbiTVJ5XKLHSO2M0ggMBSTB/daemm/XB65qG2nTHPQqmP672PO2LY5UA17JVmFQXqFpiPdIRvG5PXnGOy9r86yH4rFdoLGxElQr2xxXhNXS6h2pATqkikSRO06yR5x546/wBo80rorao0gk6GQcuguLTcYvGX0jo49M/X/wDqwNhBHPkIN454CtV2EMMwzSdtSqP7Ikn5YJk0m9MVYM21vA84ER54drCqQV4bC5tIG27kD1jHJTbJ2Ao+JUaSlKlOevGwYepP4YWq5jUQKSPHQurgdr/ztjbZBnOpw7RYQFiIsFOuLfhgwoVVBYU2IG+ttRA5WLkEx3w3BvsB7lcxmQNILUxtYIJHSwBPWZnDeZdVIWstRwwWTUZuXZgQROAIoiSjKT1XSojyQkXwappUEn3SEbgkyfItpj5jDqOgWFyj5YgEUSwmJKqR/e/C2CUq1ItFKgtifilQCN9rb4Vy5VyCGgdijH0uY85wxrJOmo7bwCGcR53B26HFUgWO1c5XZQAAhGwEHl/SUlTNvxxLrVqjUyDKibyaaz1PDTUG/f1xRakhUSHYCQbMWPzU353JxL00t9NYEbTTWAD/AF4PWQAMCcbRkwOTqXlaPvV+C7uoJnYaHE+WGlyk6T7qnSBOwWG5zZ2PLocDo1kraVOtSJgqqidto1knzPPtipkKKIoC1ADJJEGOm+jVfpiSx2GybT90DGii3dm0n0OvSPlg70VA4EN5tOod4J3HqMM69UcZJFxoYkDzD1OfYWwQZOnEm5O2n3nzszSfXC/h+jMklgRciey0vvm2PJp9T/c/6cM+6BY7wReWI+hN/XC48PHVf7Kf/HgfhsyYJ0cjhQdwqTE8r8+2E9BUiQescN7/AMWCVHU80AI2Mx9DqnzOPBlNUlabG1yBaeq45lF9FA61EA2QHeOEiDyMSJ7b4B+lLNgscvPrcYyaJiSHNtiSIjqN/uxqIF09QS3pESMZx9BPGrgCwW17ATPW62wwmYZ4kAW30gW6m1/lhX345o09Rz/tN+GHsi9ImSrjqdY+4b4MUAytL+mZ8lI+W4wFKjTE6he+gMfrthrMUqZnkAebKWP1nCLAX0yY7hbfjhabdIwSnmnmXsGGkAwoPXTpXHtRqZA4qg5EEnlz2E37YHQKOQrN1sAGv5gknDX6DuVYkQdyBNpjrPaPUYrxk9JGPvCtIqKFrKCTdZYbC1hT/G+O+9pKIeipWdUQIVjI6wCOs374/OPDXiqsWOoc5+QjH6B7TVX/AEYaFJZiBAMT1kSCQY2x04J/Sx4o4StSqNUOq7HfUhpwB0AMdvTfC9SihOgEBh9o1DEdgJPpfDubXMKeJeUtwsOUAN19emE8xmKui8IouSGM/wBl3EnE9OViExKIY6U0uQZ/aCDHawj64MhY6v1YC7XTVEmdmnBvdUjdqpLGDJVBHfhqn64+ziPT4Q02BtBBBuCL7R0w0tIxpWccqagiAWDISP6gufLDuUsRp92COisSPVlg4VXO1Y2C2n7YB6mA0Y0KtrsmxtLH72xNrpmHa65htiEkXm0kC3WD3tif7gsSGemCObMZBEkxE4Wp1HDSursVG3IcjAw1U8YzAGlXN7HhGo9ZJUk4PJezFDIEBYfN0wuqTGpu2mB17Yr+1C0fdqfeKzWhRTc8rFZMdPyxzuWOYFhUXmYhFA6ydOKPj+UzJpIaglbcVwtxYi5w7n9NUGJz2VoUzMCoWG4Lqv3Sfp92LY0LEKEIkH9ark9rOpb1thVfAHgE1CdvhNYx6LSN++DL4QtMEs8XuWSoR5H3lIGe840bEZnMBmEAPPPQhYD+zUtHTH1GjVEQlfURyVrnlIZD8wZwkAiGeGqT2HysCQPv7Ys5bOZYk68qmw4VVzpYTefcmx6FrRi0al26FZullwPiTR1DFYJ6ke6B37YLqIP7VUU7aWWR5fq4uepx9SzGXBDLSRD0CSZ+akfTGqjq/DpVR+6adIf4qwJJ88UikKwhFMfHWZhvqlCbbSRpiD92PDVSW0VtRiJCGSZmTxL5bYPQyS7+7pnlOilbzms2CNWgQzZWeSsVA/upPpii/UBl6LMC126cLx8iWIPf6nCOZywLa9JqT8WkUg08zxDl5YdGYIN6aERYoGMRzn3Rj5YUq5wkcBmSSQGQDtZlH3YM+NGRPqpH2HEmQNZFu2kC/wBMF/5m86WB6QxrG3IwvLbH36aVfihRyDe6YTt1H1nAcxmqZkqqzIBlRJjmNJjfljhm66Y5779VuFNOTJNxPUcbC3TDgzKGSGYz1Kx2g6mwhlM05+IOV7AgfRlthxWReEyARc7Aeckz6YGP6ugMyMxDSG35E2na+lL2xg+KVP3Af6i/lhTM1FDTqDd1BWOloucfe8At7wf2W/PBU2ug0JLn2VSFBAn69b3A7TjHvGqtxsSQtrgbXHMYV1gG4XyJMfTfyw5QakqrqdCd40Od44Tpjae22Gp5XbaX+hwlOjUZCU5EqQAST6E3HcYV0MDBUauhW+NZnMIY0ERHJSl/Xn9cLip3+f5zjnnFLQRtzUAgyvKFUifPBaTsBxMSp/eMj0Gq2ErEydQ8hv8ANt8M0aazYvHff6E4F0jB2Em2kfID6TfAaawZhj/WC/eDg7EA2kiOY5379Ix6MxB+FfUXxK6ZharVYyAOfMqfrAwWjliokEyReCvysb4bbNkgllKpMErHxQYF+p/HHpoOBxKokahLIbGeXLDcZVaRgGVynGJaLjYEkX6DeMdb4zmV9wje8JYG0KwPm2okfTHK5Y0gQWuJ2EflGKvimdoPTARHWDuYj7vuwIT4pjwdEs+IhiSyhjP2lUfUEHFTJeHUq2o1iUjYU6YqA2PNSY8sQlVZsI/ntihk849IyjkTuoZlB5X4cUxySlchTLeBaqgSmi1DI2p1Cb7a4sogc2wTPeBe7UCsoorEIWpyqnpLSCpG6i43HPDHgeacistCsuXDQIZpLMZ0kSbEbFu42wYpm6JLVa6hSmg6wtT3hFwsR9IAx2OMXsZLRzpy4WxCyD+7Pe2llt0w0jztpAHMDST5y5IwxSd6ikAsCCSACUUrzEAQCNxHKemPqa1CID35A1HJ8htjmk10IxLMlZ+KTz4n+ZgkbdMJZlgpBm4tYvtG1yIxSq0nBjWYjrUgXuL/ADwvXVrX3729SPxwjuzA8qaj/CWt+6RMfUnDGZrcIDtXJHJmYjnsJGFaWaYR+s25EED0i+GlriJJBJO3GfUcJv64Dd+zAaVbSwn3hXsCDtY3c4o1K1RgABFt2eoGPQCJHbAaQYQQHBvdfeAR/wDjNsMsf/MqaY/fFZjtG4RCMVg9bFYrmcw7kgvTUKIgtIPU8d/phMIAd0bl8TQT6b+mKa5lQTorhJF4FUTf+lUM/TG0zDEnTXd+umI+mZAw/HkAzlNRIKlAR0GYty57nDS5WoYhqN+YQz3HFMm28Y8RmBg1ak78QpgRfaK5kyNrc8F9xJJZ2YdlmRyHCrHFscRGzTeGaYD1aK8zCcR6W/RiNsby6LAC1FYCx/V1hEH+hSS/fHlBKRMr775VV25SwAtj6j4olURSzKCBdddQtFgSRTvvznHVGIljVTKo3/g+9B5e7qG/KdWZUf3cTvEMmF+KmV7Qqgf/ALmgecYo1qalRLA+dOqwgc7qx+Ywn+lqDHD2hdAnrekvzwMkVWwpkivXoiwppI5+8P1C2wakqt9inE7CSe+4fzw1Xzrk8FVl66ncfdE4K+eYiWrM3ZXntcFGx59Jt/8ACgkaEGQkj+ip+k0gPTFTK5dgJ93UHP4oAA5khQI64TOZQ7O57mCJ9MsL4PQVW+IAg9Kc/OVGK44xsVkXxjxpFkqS/EFIWozlRvJgRHrhv3U34flX/LCHifh1Nm0rzYSEGmb84PPBtaC007dSZ9bYulD2mG9aFsv4PWrhlpKHM/ENIAAubswAF+eDZn2SzCBdSKLXmrSFvVhFsfJSqGGUF5JgAAgmea7HAc1myAyxpMQ36tbXAiwNt74hOEV7GTKCezxKy7UlJIUaq9NrloJhW4VAESZw3V8ApU0k1KLCCYT3tTabE6oXnE799sRMzmWIhm2kCFi3l3P8jHy1AVQliTcXUnSsGCPW2Jwmv8UkE1k1TUeMBdN9GsiNzuN/Lpib4mai1AtKYRdTMWHFsYttA9TfFGhTAspJEblY72ueeN+IeGCoFJsV5xuOYPXCx8iMJ1JL9woB4ZmTWphioUk8yFAjffvPzAwQsA0EA2gXO9uhGGaVAKoCiAOWBVFhuVxHltfHLLJFybSNQCpROoTCzJlrD59cOUKCKpOtSIJsBE/u+Zt898fCuad04SRBkswOwsCYGw5dcE93V0lAJkBrKJggRt6Y6IPGlVX/AGYYp0lKjhcghwXLIFBUEgAXuIA354wCgQbkzbhHy33m354n1sgyWeQIm0c+02vh9aKrTRgZPSPhiIvzxPNJaqKQQCZJmJKUyR0Xfo1gJsd/9cYOXJEQR5h/uAnlhjLZxhP61wR/Ee+87HmMMaqTMWqVqlrjSpJDct+ttsUjHHJqr/0Ym/oZUAnSNjqKVAwBJgciw3M/lg6AK3HLr0BcWtsZsYvfBFai7kM9YKAApbT3+zTU9cY8Qf3cKil1IMtJ02EgFRBgkAXg7GMUeJSf0V/Zk9haWVAJemQyzZmDSD+64mAfmDywz+jKfhCwSIGkmOgJJ5GRJ6YmZGtUUIFpiGB1m4m54Wm1j0APOZw9lmdkfRTAIqEMpN0lVIYQ11JmDzv0jDfgVq0MxY1dLCQ8QTAU8zF4m95mMKZ6mABwSSN9TH8d+2KdCytrU6vswxEdZHPthXNLMde1h8rx88R8jhHSa/tiEhGhhaPU4fUKL6mHYAkd7kj+RhZxx/7flihRzKqdZhyZkEWBgwxtBAPT88RjtpBPmqaRfUxJ2MWHKdYN+2D06wUcSNPll1/yH64w1QaDqNOSTJKlzq9OXOcfJnASCxJVZJKIikACxH5fji1NVsQa/wCZtpgIBO2mtl1O9tkmcbrZqs21Rh2NZm9B7imPqcS8p47VDMGer7oEhCrsAWDx9kiViBaAAGw3X8VIBmorwJHFWOq+66mvEgk98dnCd+xXoeyeWqC5Lz0WnmalxN5YC9+uNBamoH3eZqG/xAIPUMJGIlHx4FgEZRqHx1FISeakydJHU2uMWMnlxvVqmTsFLBCeYgMDzHIbjri+LGxZWhqslV1KVctS0nf3mojreFX5g4meHeFU8oxamFQlSCwFZuGZgE1/w5YpLSpq3DUE7XFb/qw3SBj9t6BGHzmcdscf3JcmZXxQOFIqyTePeKpv14yQR0xOzMlwdeoCbGsxufQj5YvEPb9Y8dtQ/HEjxOlsSGaD+9U8p3jEs2K0ZS2ScxVMmQpPdix9F2PlhOtXsNO0bwR/mOD51Vm3LtJn1O/pgAprAJIAFxqQiY225Y8aeOVnRaNU3bRJRoB3iIPmZ+XbFvwWoxWwbtx372ESfPESl7iGYliQOsTzMahcxPPFT2Xza1CdCuoH9Egb7aiLnyx1+NjfK7JyeiV45XKtcaSDO9/Pc3xlM+0D9WvqW/PHntRpFYi1h9omT5fPnhBarRYW/gP54rNVJoaPQ54mgKASLbaj9BO2FWyLzFiAN+W0/d0xUzHPyOIdL4v5748pbVvsf2MZpbW2ItynBckqnew9BzuJO1rfLBfGtqf/AKafccY8O39PxXCtU0MhunmDAaDAgAAKftGFWRMSYvh6rN+VpI6b9rWwtW+1/wCmv3jD42f+Ef5cWzw5QTff8GA0coTuGgRyPM4SKsmYOrV7pgLRz0rIDWJGroMVqXwL6ffgfje3oPww2LEscW1v9xWyfmqkmQttwNx8jgeWAj/SIP44dT/u6/xH7hg3hPwHz/6cc0I8mOSXWQOZjYXAubDpilUY+6HCQL8ieYO5xUp/EPIfecZz26fxf9OO7H4nNNtgbokfo0kPrEE8QYyYjfg2Oxg9DjdbILokOrMYIRJY3PMiRPbHp+P+v+OLmf8AiHn+WKwxQnDoW2jmhkHVjqDCettsMtl9rn+fuww/7RvL88e5f40/iGOHJjUZ0MmAyqQfiO/PC/iWcXLuK6tJtTqKTIKN8NiYBDQ0+eK3hu5/jxyvtt+zqfxJ/gx0ePh5Nu+goqUc/wC9L20ssag1t7ggmxt0nBVyupTtI+KSFA2te89oxnw39kPL8Ewn4B+0q+X+fFJeJjcq/kNaCZnw6DOqm0X4WB7bYLlaKweIK42s1x3EbGflOEef9bFSh/3kf/b0fxxy4ccZzaoCFKiAAiCB0gT9cEWu602VQdJ2NgQOY4eu3blg/inw0/4T/ifGfD/jp+Y+/Eo3GdJgrZMHh1ZFIa3FvAOkeveb94w4/hLSygnYqTpAO8iNo+WK3ifwN/EPvwHK/CfL/MMe3h5S9iSk6sgL7NOHK1X0K23Esm6AggkX23tfFp/A6KAs1LNknTcNqIm0qs6gwEKQJgRynBvEP2qeQ/x08dDnf29Lyqf5MdGOEbpqycpNpATSmLVPV2nyN8A8VzVWnSLUqL1GGymppFjfe5tin+WJftB8L/w/5Wx2Uc59k81XcoamVqIRMxmFgSQJYK17SYjlgueyo5B+sam3GJHsJ/3D/wBxv8Yx0+a2wjX3Czj6uRd2B90Jj7bHfoTJi3pj2n4YQsN7kArOmahtMblrn02xW8S5ea/4Tgafs081+/HBLFG+iibJ36EFUgMhBtZIPYT1w74RQKASOs2IHPFKns38R/HDGV+F/T/EcUhBJ6FOA9o8sffSINxw9fy+eFDUb/ylHadu2+KPtP8AFU/h/E4FS+EeQxzT/wA2Vj0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data:image/jpeg;base64,/9j/4AAQSkZJRgABAQAAAQABAAD/2wCEAAkGBhMSERUUExQVFRUWGBwXGBgYGRgYGxgYGxoYGhcYGB8ZHScfGhkjGhocHy8gIygpLy4sGB4xNTAqNSYrLCkBCQoKDgwOGg8PGiwkHyQsLCwsLCwpKSwsLCwsLCwsLCwpLCksLCwsLCksLCwsLCwsKSwsLCwpLCwsLCwsLCwsLP/AABEIAKkBKgMBIgACEQEDEQH/xAAbAAADAQEBAQEAAAAAAAAAAAADBAUCBgEAB//EAEoQAAIBAgQEAwUEBggDBwUBAAECEQMhAAQSMSJBUWEFcYEGEzKRoUKxwdEUIzNScvBigpKissLh8QcV0iQ0Q1Nzg9NjdJOj8hb/xAAaAQADAQEBAQAAAAAAAAAAAAABAgMABAUG/8QAKxEAAgICAgIABAYDAQAAAAAAAAECEQMhEjEEQQUUIlETFWFxgZEyoeFC/9oADAMBAAIRAxEAPwD80yK1NDtRjTSVHcEcRIMEgHeOccjjqPAPGGq6vfVQKggq2gENrEydN+W4B2uLYn+A0KdWqVrFUbU0hVgFHVlfTbTMEMP4Yx0Ga9nGXK5Zad6tFtM/vCSx2PrvsD5Y8rNkhfGSESbVoNlq6mpAYNUS3DHFIaWK7EFiRPIR54Yqa/eCFsIAYi8QOK9jxARvt3jDeUykAEQCSSDEHToLAnqAZG/TAjSU1WE8LgGLngCwsTvwgW8+ox5T7KbA5cVBEjmYuCWJNpjYWJnYTgbZO8aiHa+o9gALiwIJHph2pT1rqEzOltgSSTG5vt15kYFVzq8QUFqgBBbkwsDP9IDfn2scKrvQWAbQHIaxpiTK7sBE9xN/5GC1MsKxVlFxp1X5bEr3599Oxxo5T3jgCYvBJN+ceU7R5YAMroKTKBD8JMghpE+gI9CdoGGv+wWZzdJhJA1QwLAAAsury5tHoYx7SzILldwBqBO+9hN76Dv5dMMpk1LIpeNwo2kWkzG/L1EbY2fCAaiPBGljKzuBAm4EmNhzvgqaaoLv0C1kqpCzuhF5gHh9bzPcYHlq01FpwANShSALAqYbrJC38j2GMVH92zoSVDLtFhcXteAFHzwIuQysFgzJMWGqDA5mNX1MbYMRWyhlq/vCLNcnYfaspK9F1BrX+ttLSuLgIonoLBgII3kiI+nTGUJCsskksAWmeoadryQJ6eWM5euAUQwBDBz2EER1axgd/mtXsNk10PvBpIEfGvUiBb+jAEA9D1wfU5crwqdRVh5TEztLXjvznDdSqF06iIX44B3dfhtc20j6zhKnRDTGgOogHcNeWJgXKgDyjvgr9RX9gFasdSKosSoIEjkJ32Ii3K8HB8tnru4A+A8yTOqbcxOoWtOnvguZyXASTeQdPmFInqtiT5d8I5QA1JnYGVZd1OpRG4LAqCDzn5NGpRMkxtc+J43mdfaBuAANjw9N/LBXzhMojAFSs3svxASQbgje+42wDMUBTHFpFwoYqNJEkkGCBHCB/W7YJ+jQwhIBXUdRkTqMi5nZgb7z54al2MemuVPuwZWNJsRzOomOVxvtIFueKOaBARSaultLKwgyBBiByv3iD1xvP2EqwnhY7QYAFivOJN+ZHaC0aA0ldILA6pAEMw1FoIIuFgbbH5GopGo+qtoDaWut1MkkbKDpsCxBXp6Y9r50tp0wHiTpsdUlgTpuo5wNiQNjgXiqwsAyJXUJg6ZAB/tEXPbpia5em9iRpRXsBJtZBP72wHUDC44qSsD7ornMwJJ3sZuEaC0gad9pjeLbYxmnDqKkkBmCOAokaSSpFp1E6h3EeWI1aszQW16rRT08IVyYBA3a++3ELbDFXK5MgFJJOpTcC/WSJ2UiDf4e4BacOP7mv0Bes01FZrAqZEcTBiNK87kMbckHW9OhTinJEKCptIkm7X3JA358OJvjXhzVKakniWkpt9oyA8Dmec/0o7kvhzE0lZrgKIMysgx0kWUW34gLQBhclOKkgK4sep0dAdpiEm5vccO0mSY6wDz5IUs+QddS4AjSB9okwQSCFhud4kDDRdYYcOlgy/ZYkyLgtO0QJGwHO+E8nX0aldAXE6msp1ABoNotA+eJpa/UZ9nhpmldjEHguBJFgbnsBH+2G/D/ABULUVn+BW18XIrMDqeQvYYznPEUUAMAAvlJuARc7ADpMkHliNXraZXSxp3LEA/DqjXI2EHyv5YaCb2I3RSNMPUDKIWDrEGSDxBQfJgfKRfDCaKmlhpU6iIP2Y6TYgMwXUes4UzWfX3xIYt/5kSC3CGA3+KOGx3I3mxPCarCoS5kqDBYfETDCxJmCd/ngzjQU10fMoVmdQVZW6RqUmxEWN+nnjVd396l1g00ZVvyK78zw9e/TG2rwLE6W1aRAuBpuOZXinbmbCMDrZhXTXJWVCLE9LxvJkcufyxHp7Qz10ayxliBqZRHmL3gi9jBHO++HW8IoudRLy1zcc74SyGWZCY4tzHVTB6cNv53wc5leaEHppf8DHywJXf0mSogZfwKrlXLkmooJ1abVFALS0/bUEGR9IM46vw3O0KyGnLBjxcXCStzqEwCAIPDOJ9fxCpCahxSRrI06isBjpkiG3N+mN5TOog0U5idtwFMEQOg3A8gcdueak6f9lI4vaHM9mpIsSsabAR6kc+/O3MWRyeeBMBzKAgFgTwkgidzKnn5Y3VRih0i3OCAZkXBItvt54mqoYBlk8iZYtAGmbiIkkQe17Y5F9auxZqmVsyNS6JgkFzF7AzYjnEmB2wvVKpoZDqYgEncDUYLG8AMSBeYCgcwcL/pooCoKjRIimBcTz1Wkg+Wx5Wx9kKorU2WmDIOnVAAUGYEG5AIK84I2vi8cdQv0LVj2UzgVTJAjiFpCxYxyI326G2MfpQqE1C0KkK+3UCT2BvOJeW8INNtTa6kSGMEBb723UiAN5LHAcjmGpmpTYcNQCmJIMkjSrRufiP4nGlhTdobZZrEqQhFwNPJrEcJjqQB8u2PUrtTqqDqCsRpJm4IGnabGR+WBoOJmSX0wIHEzCJ1Ab7z1semC1aR0IagYMj6INjKjkOfP+yOWOdR1taFJ1TOsCzlZQldB5ccg9P3TN9yLYPmwrSVtAMkWGoiYFpILGP5ut4dSIZgCwAUBWcQpN9I2NyOY2gTYWZalUeuwakyNpW5E9QQw5WjqNvToaroFaPKvjBBkiS3DaAegNrGZ2N5i+N+GZgPWMQAjK6iN1tqGo2NrEHnJHPGFpghacaTcAOpJlWHEbSTp/A4Y1UP2dN5qAx8LAE6mbUYWAAG59/ULp6Ak72S6lFy7VNLlULagARx8NzIgjUYjoN8H8KZtcGIB1rM85BjnMKbmcVamcgEtsBpZdMEE/DERN+Hl9cFoZJKcc2nhuYBGqJmbEACYtHnCymg8N6M0aGpQqw2pQSTMydS2PICGER0OBN4XpfXbRo0xG55Feksu0Wt0wzkswUco3DvpJ3UgH6ESR/EB0w4c+rKNpKzBNxeQf6JMXna/TEuT3XQ9Ij5rIxCmSHGtJtpZf3t4sSPMDeLkytAkc0WBpIuQLAsASZQSpmdojtUKBCzsZAUEC0yQYiTeL3+84RclFAQlQGsLiFJGiBs5gGZIjYQcUXQKSF/Fsuih2AWaemTY/FIJG0yFie+J1DPMpiQTVE6fspAJKryuZvfuZxVz1JirArBJpl9UhfdspEyfs3NjcfLEQZM02VrlCdxyXiBm+4AG25nqIpGPKDM9BMzVhja8XNiZmeLsVMQemMeIUHDrUVIYHfcsQrBYlh0BB7m4iMFbIHQ1QSeM3gSQqRcTyJJkWsMEamfdhlESKbXtPAysS14M7i2x5zgRdO0L2YzGV1RVIJEaI3gnW1PUCbLMTaZgWGxmz8XkMB8ewaZtboFg2naDywfM1v1O0LLGwBAF/IzIJ+k4UTw8vUMaXGktqJIA2ILDcaibWvAucblzM+9GhnxU0wbkkCLEjSdQPYqR8pw1CAJSUQgYHnJZwCxIGxG3T54SOTINFmae8LcElhP94ekYzkkZ5Fy6PtsSG1RB5Hv54m4r09C8nYbxHKsVPCLkrrG5ACiWItB3BsbxcYHlqZCLDkVLAbjUykgW3JAMHsq4Jm/DjUZeJZsrAnTxLAUyJBbbbb1OC0MmRHxHiOowRwqZDDmBAED78Hl9PY9WT6nhzZqrpRJkAnU2gATCGSDzOmOcRuJwxmsu+VBNUoCjBZEMoRp1iGIWNUeRI8sMDK1VLigVvwgXX4SmuytPwyAQRHI8sdHkPDqObqUxQhaXu2B0heBgVPEvJtSgHmMen4+GGfH3tDKEX2cBm8yalUPTpO9MAG2o6VYcZJj4pkzYHSLbYqf8vqNRqVlIRGHAHF6ksAwtdZLzM9ogSOsf2QTLE1c9XqmnEH3OpVWYgu4OuQZjlyO4GFPE/G8pQo0aeXzD1FNRobWrhgytKMdIi4EETz5nHXHwYJb9G4pdHIU3aohXhKlgJNuIp8Sc9OoSQAJkdMUsl4XqVWLAJIgNABmS7apIm4tbY2tjyhkFqkIlamVNmGjTw6bEaiSJA6wZxTrqlOHX3YUCAFADFwQoqECxkibiYjfHmZcPH2v4BxS7M1EFBpbi031AEypvMzLEi5HIX5jDh8MpvxBmhr2qCL3tfbEds7VqhnddQ3i3IkMDMbjneLYVqgajxsLn/wqjfUGD5jHDLFcm0bl+gj7Q+0jKwB0AiLgR1BOkbG5BjfCXhHiOus95iwvYzbf1t5Ytf8A+by/vA2ov5QTM3IkyxjYm1+ojFX/AJdllEUaRpBoExJMCQdQ+G4I6ScesvFuPWylqxSk7AaTqgA/CoqmZnVpkSBbnhIUqjNC1NDSZAGmTfcgQxjued4EYbzGQeqiaagQqQwDgklgfheIAWPMbWx9WpqCz1CxBkizQbzwgEQRadRECd8Ph8JRjszpsy3hIKqrCQQVJaJYQOETI02kRuYtjdHMsjrOlI4ZYqWJjSA45EnkTcnvGPjBUA1HW8EET8Nwdiwk2m/TpO6danID62241VGIQTdhJOwi+rew2JtDxeL+raMmkeJnc2wCaCpPPl2AEXk9pwBPB3qu1UqjKAp0BiG12YgibGdwd8N5vIOUOiKcidcHUZKwCGaOcxBses4WyNIKf1muo0hgOKVBaS0SRLbwsSOW2A/ETTcezN2UK1NyQ8ohW8hZkC+mCIBJtNo6YWfNMaxBqiVuYIPDPTebc+m+CpWRgJLDX1DalnVpm4ESIkjz3nE6tkqZZSi6p3VtQA4TwmBsTsWaxvJxKHiw6ZkWMnTUkU6bI2oyy0wbxIkKTeO3707HGM5UqF9FJwGFoNQBhpACgjczvaw68sN+ySBHdKVL9ao4Q7sBJMgTJ4Zgc+eFPG2LV6iioTpaCdhqAIcUwBKgHUAQdUbk7Yy8SmpBSSXZM8NztWqJeV6hhpk6SCFtIYGeoI6b4foUmswLGmCQ2k8PMsxB6gWAkXGF5ZkUEgtqBIDIRaNQ5C9tx0sJwzQzQLvtHw9Vt+8EDQeI7R9q18F4k7ddi2L1qv6sgfrGeSzquoXGxJvAEGD0N7YfGfZiwK7FVUHc6oLjrKiZH+uEy/uoALKLyqMoQrA0j4QysIANxHU4HWopWdnY0pUEiGLAsDJa8aYFxBPIYi/ActgY9UZnQKGJqXV9IO2oqWF5+Ky9tJxHzFJ6uqGK1AqASQGI5BtgCdLARbbe2KFLMuolY94FMM8SS0QdNiHBCxOne/XCFPNkNNUtGqS+lQWOwZoBGwHymNhiuPwJRvZqA1M+YpIxJF3JUkgAMQwqFVIIBBBN9iOZmpQzwIJUhdNmLARcEwASQV1RInaTibnKuWoUtBEqeEIGZpbXqAWWhfImeInfb2KRqlyrLpkqp4dM2KgrqtGmxM6QeoGH+R1QEi5RWor8CVdDLOllMhiV4YI4TAJ6HiPKMfeJeB1CoEHWrM20kKyjhHO8TF7/AFx7NV1q1HNMU2/VlgzAMswDqZfiJEkkGDYxuMSfaPNscyf+0M/u/tpcM4WWhY4VsYWTaLk3wY+DENKtj9PJugM0isyBNja5YQOFDtuYJ9MeKwU+6IKakYhRqJYFpJA5GFN+cgcsRaniTqxZIK2iUIBiSGUSYIJIhjH0xuj42SbqalQkXuRqUfETeSQe8QD5CXw1emCh3M5pyf1ejcsFJEzcAHmATvAAgkcsCbOmnVgGG03QATOunDMQYBJOoAA25jGs1nXaKghNR4oLFgLANxK3OflYG+J716jVNXCtwsAqS4MgbCAQ0QW/e5HfQ+H1pi0d6/8Awzr1EFRaq0iYb3bgtFrAkHe994k45fP+BV8pmB72oup1X4GFhJIEkcoI27wcdX7b/wDEGrQr5fLU+FmAas0rKtpDaL8JsSxuPsgG+OL8Q9olzLM9UtNQgrIZTpHwkRGiQDYn7RnVNry8LG40tG432U6TgupX9Wo+KmVBkRBIj4eVrbW6Y0j6XJkqjalk8JCEMoIA2aSCoN+dr4iZOomoslSqGsw4tQ1KQBAAkmStj323w7T8Qq1HPvHXlpYIBzkajykjb8ziXyMVpDn1DK0g1nNMNHBxKVgGRJF0kcJE9cdX7N0cpkGFeu60qtfWBLlUKgqZIPD7xrEm0zjhKvh40sKrrqFoclWViTpFMI0bczA6csI+IUBUqUjUrVaqKAGVRuoIkS2xB53E3FzAviwLFK0CkfrdH2+yOfD5fS1RW1U4IOlx9q42ESbxa+OB9oM3T/SCmXVEytIxTVGPFUUBSdU2DEBTEmFtMyOO8JyKpVO50kNcCF6EtIvOwHl1xaWsSADUIXiWF08IO0mCLheR/HHRNc1RqHKuZ4ttrKwEq0QWaZ0qCu1+VhqBxSqUNRZkGqdiFJZT9otytHKY7RiI2YolVDK7XkkEgSROtjYsYC22PI3wwPGBTZQ6qxItcqQJFwBY3MxykW5jjfhQDobqaqYqVZbQGLwxGkE3IEDYTJ7csJf8wpG/EZvOsiZ5xNsOUaxdZLMwJKxp92QDMFmm4FxF7i2KH6ODcChBvcSfU6rnvjfLV7Ns5HJVi75lKkuwmwgAiQCY24TYAREnHR+C+H0ncCpUrFKcNALm+6hiBuLme1pviVSyDO9OrwqzUwXVV0lWNwZ8+R88DymbrpnBTqGVgQRw35E7aibz88T+af8A5StE1rTOr8V8cpMDRoqEBgEwS3UcTbgg7Ajfe8Yk1veBiCGMruy7weGAthvv0tyw9TFip21Tf+eWM1GlpxH8wUaaVspVCdISjE0aaqROliQFsIcRpN4nTfG6VdtSNSUaheY4SRYaJm1xeLT5Yfpn6iPpjyl62HXBXxJNW4moC6ZnTx6QbEsQpMyCVg/ZkyJEjSOYnE2vkQitoEs1zLN3tzmTFrxA2jFjn698CdeOT0N8L+ZU9INCmVo1ytgiypLC6kvAAIIgaoHMESJ3OBNTqUwRI065IIQXN7RP164rO1hflH4YxWI9LeuJL4nb3BGoD7HZZaecAYaBVLIQCeYYgA7zckXkWjC1fwmpSqOtSsxZWPxX4ryW3JDC9rnVh/w2n/2qnG/vAR2Mqfux1Htx4RrC5hBxIIqDno5N6bHzHTHfDypTxOcF12Y4HJVmaGIF7gxBMGACeVjMeccxgy06hcFWcwIuwA0jYEESV/M8jjaiBHcnBqdWDvyxyy+JNvURaAZ1iKg16XJWYO5YXATSIjleCB1vgdbLsIIQzsYhhB4pGrbp59sP1SC0kXA3+/BErX9BgS+KSSSUQ0ApZIs0vFiwBIUsAYgX5jrhSr4bIbUztwnSZExBFpHQx2k9sWGeD6zjIYc++IfmmST6QUjn/FMlw6vdmqNYszRAMGSVAO9+tsUB4OFZhOoA8LRe8A6r3HfDhI0kGY7RP++I/jPtlSSoy0lUU5ADuwL7AMzAC6WJF159sdOLyM/kR+ilXf6mo6L2Yoe4zlHSbMCrTF527/EBhL2n9nBRq1ACV1VNSkTJQgkCelyvaMXPYnJfpFNMyTJUxCAaZgEdTa3PmMdB7Y+Ge9y3vNjShhO5WYYH7/TvjqfzEcLbf1Iz0fm7ZMFnuCsKAsC3xGwIje+3PAlyxIO62MXm0Ac/z54c07+Q/HGI4R5H7xjx18RzXaYCdQ8EY8TMGgi5MHdR5WE4KMlxhhH7wPDYjiBid56jDxMUzO3P6YHSXby/DFfzHPQGWPEvZOsqIyFXapoZ5mdWllLEsxLSpWSSZ0g22xzud8CqUHWjV0srjUT8Vpi8/EeWP0ej4p+qS52HUzttJ2sb/fjmPaGp7yoGPJSP709Bj2PJzyxYecewWQP+UlZ0tD24otA+zAEfyOmCLlS1MqWLAGynctFpMfD2/wB8PE3I7jAaQgt57Y8ePxLNXSGomr4MiyZfVp+EkGwBETtHPne84pZb2KqkIy1ToqESIErZ7E8xfsb7mMbqU+K+0GfkcWsx4pVo0aYo01cCJDNoAtvqg2+mPQ8LPPLfMNKiDlPYrMM5Wo2kKdulhOkRsbn87YHnPYypRBkhhqGwO084iAQQf6uOmzPjlY5bV7lTWIkIHlA0n7QHQbTuYkY9y+erVKQFdFRjoKgMTqY7galEX2ALfjj0+SS0TOWXIqIDS0WFyCB6Wj8sfVPB6baSQCBMfKLfPD2by7I0ONJN7+fa2PUPAPXb8cfPZvOzxk1dD0Jv4YoJgkKBZbRHyxr3AP8AuMO1IJ23GPVqW3+7CPz819ho5nL59qKU6dX4wrGSwYOFixi/O03tg9DNrXXTVBVyA6EELPNSO4Py9cQ6tZGqhhpLMLhwQDqAImDYkgjzPQ4uZTxkPwGinvdtBtTAG56m0cOLvGvtv2+qIRneyvTJG4jzMnv5nA2q9wY7/wAnG2qSCSQJ3i4+uw74Tq1IJk/z5Y4XjL2NPX338unzx7TrWP8AP89cL1Km0GAeXaLxjz3neZ26YyhoFjaPe18YqEz5ThQVZNvP0xisZ5j+eWNwRmPObd+d42x47lldhJCKWcjZQLkk7DbCakaeUDrY+U88Fz+Wo5jKjLLmXVqz0y36v9WpRXCqW1cQ1MJaOXpi2Dx1OVSdIFnUf8Mvd5qk+YIhw0KTeBE78p2t0x3Aj7cRcXvIx+JewvtsaFZMspQUXhQukDiO5c7lp+1zkW6Vvab2xNHNtTqFyFOnSJlmJBCLEWiLnrj6TFjhGPFaRmzPjKLSr1EU8KsQs7x9n6HCNTNiR/P32x9UpPVdjbUWJYMQDc2F7m1rDHYZL2AY1ddKsh0EWddQmP6JFh5Y8V+HOUm0tWBOzlzXBM322Ef64zTr9bWi/X0x33tJ7Kj9HOmkoZNTPUQAMTxFjESyk8p22EiDweSySuRFQA9f/wCtMeU35DCvwJuXFGcqGP0nn+X54dyHh1asjPTUsqSWMgRaeZuY5DFLwR8llpXNaXqOZQlSw0xH2QRMz32w14n7TZMFaNFnpglpFOmwUlhAkxvth4fCpJ3IMZJnIPmNwCL27duUz2wPx/wjIjL0s3enVhabUkUBazBnuZEhjFzewiL4qn2XUg/rGKxY/q9+f2hHyOOS9tfCAKS+7DsJuXemQD04Tc/KOmOvxfDyYH9fsRTTej9GT2zy2SoU0yyoaemQVJUEn4iRBOrUIIN+pwjnvbp69MoE0K4gybnmQOg74/J8p4ZWsAGJeAoBli1toJJED1x+h5nwFqdHVFY1Fg1QEGlFaSFt9tY4rmJExi3kubhxgv3HBpW/1wbJ5NqzBFgGCZNgABJNr/LrhTJUUIJ9403sVI1ReCRMTYTyxc8RCJlKpWg0t8U1QRS0sGVVK306gBI6mbnHk+P8NcncnSCnZKzAK6kJEqY338rTjyidthgnjFOlrOlzqNyLNuNywA33IAt3wpTGwEnYToNpMGRNziGXxZRlxX3BZbydVmAVQWtO7EwNySYUKB88I1WuQQVMkQTzmYg7YqZNQjPTQstNdOolnp1bhipSNoZQDyIJidjOqeHVJeGZwAbuSp3mCrGd/wCeWPS8jDJ4lFhapWL0jJ5732FsZ1mWtF+35YLR8Mr8lkWMiw+ZI/HGauVZSdS6TPcgntBj0xx/LSr2LYHNVuKJt6f63w02YI0lTp2GrUNxvHMDnhXOV2WNQiLDdZnnMSbWucevn1ZV1yTbYxJm0m0QJxbDH8P2G9FrL0qTKJcCouowzgEhdMkHTtJix5jrgmR8PfUzq4gEXBVrGx2YkED1Md8SX8XQIAaQMagNYE6WA7QdhcY14Xm01aadJQGiYpoJ7mMeksuPVvYVxNeM1iahioXSxGppjt0t9xGFqdTh9fTDHiWT0tbSo2AAAHeSdsJJtBgCdxfHi+VibySZm6Yz76TE9pwb3vbEtWvywT3w6/T/AFxzPFbNZLHs4iggKpnveOHvvuRH72CZTwt0qsHBYEKULCSZUzts0DfHU5o01AAeoSbQzQT3ADAyP5GE61BCsLY/amZaDuSSfutj2ZYa7ZFCiZcj7Tki4B5dCTIm2BUMkZJDrqHKb7b7bDBkqEDhK2tya0b8Q9dse1KzECSQ+4iNu0KSOp2OJLHD2h90Ho+z9R4IKkQbyN+wscdR7K5OgqGjmaSF2JJd9J4drGZWLAd8ckniFTTbUWve7DbeBF+d8dD7K+MaaZNS7avtETYCPS53x2YYeP1FbBFyvZdyfsFk0u9RnP8AHpEcvhubd8D8T9kcjSp1HVXJCsVGp2AOkkWF4m9+mIw9tiNUETqtws1gSDOkAi1748zPtLUYsC8AqfiAQmQeTG+4tGK/hYkukNZxhqQnxGNgeKD2BI3x2vgXsomayNKaaIWYk1rGoIYwREWjhiYtMTjhsvZQFNIAkA6kpBhcm5YT3nH6D7O+JBcqArqxQkGNHM8wvnjnw4YN6Rov7kLx7/gplUWrWo5p/eqGqJT/AFcFhJCiCCJaAL2nHCHNv75WzGpqukQTpMGF0nh56ZANyLeWP2F8578NTUoJVgQpUWNjsJIG1jvjlfGvY5HrBzIkDbUx4QABAEcuuO2UG1Vhic4c2FAmD1GogW2Jg798dn4F7VQ7rUdYOluIlRy+Ek+WwvvjnM94YFqMjVdIVQftiVIFjqj5XFsayvhsLdkgjhJZQAJF1myWPLEISlF0TP0Txbx5RQZg/wAQIgnqLdMfnLePmRpV2K8pUMLzKwSfU3xXz2mpRCtsCQGW42uYYAsOXCD545o5H7Kxpm/U/wBpQR68sbLklF6GaTOw9l/HdGsPwSZ0sQZPaNsXWz9LMaYYcDEiJBnTfvbtjgMn4eB+1p6Ra8EgjoLx2w74fn0V+FF0j7TBUN7AA3AvhseZ8dgSoDWqLUEe9hRBCsXYsf4iATz6b/JrPZfLnKrTIcggm2kEkNNxP3euI1dHUjT7tGBuqqRIm0siwR64343nIpD3jAErF0WrMECZJBEXsZ2nGhltuwJUdb7O5WiyoysdSARpMHTsBbnyI7Y6LP13CVRxELSLDYyYIiMcH7IZlIS+vSRGlUUATc3YH0APljs/aWvpoVNURoO6jmCOYue2L8rVj+j878OzYNhTXlv7sQeR+I2/1xVyviTKSrLT0kXJFP0Ox1+WORy1YmEUhr2J+6fwxTioW0+5eTu4WqfkWx5sM0rBQ9nfFKcuVQlpkngAXltFvQ4H+kjSCRvfcBZ6KVPn3wrVyDpOtmRDG61J+4D64xQKsYFRoHMM1+kgkgfPCznK9mZ0fhufkgMpEjcu5M3iLbYXzFFJZgCCSbmGkX/eAMd74ntkSDK0gBvrcqIJ2MayR64dfwynolxoJEkn3bBvKWmPIzivKUlszlqj33tOARXcAj4KY1X5XZh8selqROk1as7nUsD+6TgAyJBA/VlD8Q94tJfoWYjGDUCOdCjlATUwA3kMdI+/AbfsU+zNGkCNLySDcKQpPQ8M4A1N1EaWKm0BIttJJE7Y+rZmRLONRNxBJ7fCJnB6GeViQ9RrbFlBZT2mCR64TT70FMx+iVNM+6hQSLkrY92325WwTL5EsOGY5xxR2tc3xuq2W0yj1e8U9yO4eQPXrgmUy7OSKQcSN2LKQOo4iY9cI4JhF888kS23UFSDzgY+ZFCmWudpM/hja+C1F+JHWRvqgz1vO/f5YE2Tqq3FsdpBM38oPriM4t22gNgUSbSPOR95j64+Dn+f9sGZbEPyv8Pp2t3wGT1P0/8AjwjxhQw2YAA06u4B0ye+4PywKnVA4iogk7kgjkLxJ+QxqshZuBGbn9rvtczjB8RqCAaYI6ksLD1tfth1N3sI3p1iVVlAts51EnlMn64TrVQrQdJP9KeV4uTjdSsjC2kEkkAFyZ9QfSDhR6AOyjvLx95ufKcFuzDVQs3Evupi6lQT6AKT88UPDg5A1sBFxpABiIIEgfLEo0jTBYVKA/8Ac3HSAt/ngmRz8wS1MzIJVFIHlqH3YrCTi7MUKagVZ/SHVQdm1MYJ5C1/I8sDz2dUGPfA9YM9ZiQYPlhOtXVhBI2gRSSfKw+s4UqUQsFSb7m6/O8xjPO+gUbGeAAQPqAnlyPcifoMN0c6y0aq62VdImVQ7kQBJ27RhKjmXtLyYPSB56jhv9JqBHCMVm5CFBJ62Jn0n0xsMuO7CVfZLxOHYe81AhdINyTPMQAvmNrY7bNqAAxF/IEjyx+aeAtUp1HdqgDsogsA7cRgG/TpIx+i+K54KgnexsfqLEC9r49KE7VhSPz/AMfVauZczBAEmAWED+IRbpiY9Kkh4QGc7/tlI5EniAn1xR8XyZ96SXBYwDrNK/KdhY4Qp0SYuhgEbKAI2IIWQO+2OCd82AZqZh1RiwfS1ruKY2+0FBYnvOEmoUoVpW4MgGpM8/iS5w1WoVBYqCdIMlSbAbjh3NrzfGBQqnmzfaIA0joPie39nCytmBZKpouVKDkRqB7CQQMUUSrY00UrsSSfzvvvhHK0iJDtptN2BPKCRqvguWo02MsasyTNjPmC1+sjCxdPZjxaXEWcKvdXQEnoQA5n0wDxEhlin7yRbiTVJ5XKLHSO2M0ggMBSTB/daemm/XB65qG2nTHPQqmP672PO2LY5UA17JVmFQXqFpiPdIRvG5PXnGOy9r86yH4rFdoLGxElQr2xxXhNXS6h2pATqkikSRO06yR5x546/wBo80rorao0gk6GQcuguLTcYvGX0jo49M/X/wDqwNhBHPkIN454CtV2EMMwzSdtSqP7Ikn5YJk0m9MVYM21vA84ER54drCqQV4bC5tIG27kD1jHJTbJ2Ao+JUaSlKlOevGwYepP4YWq5jUQKSPHQurgdr/ztjbZBnOpw7RYQFiIsFOuLfhgwoVVBYU2IG+ttRA5WLkEx3w3BvsB7lcxmQNILUxtYIJHSwBPWZnDeZdVIWstRwwWTUZuXZgQROAIoiSjKT1XSojyQkXwappUEn3SEbgkyfItpj5jDqOgWFyj5YgEUSwmJKqR/e/C2CUq1ItFKgtifilQCN9rb4Vy5VyCGgdijH0uY85wxrJOmo7bwCGcR53B26HFUgWO1c5XZQAAhGwEHl/SUlTNvxxLrVqjUyDKibyaaz1PDTUG/f1xRakhUSHYCQbMWPzU353JxL00t9NYEbTTWAD/AF4PWQAMCcbRkwOTqXlaPvV+C7uoJnYaHE+WGlyk6T7qnSBOwWG5zZ2PLocDo1kraVOtSJgqqidto1knzPPtipkKKIoC1ADJJEGOm+jVfpiSx2GybT90DGii3dm0n0OvSPlg70VA4EN5tOod4J3HqMM69UcZJFxoYkDzD1OfYWwQZOnEm5O2n3nzszSfXC/h+jMklgRciey0vvm2PJp9T/c/6cM+6BY7wReWI+hN/XC48PHVf7Kf/HgfhsyYJ0cjhQdwqTE8r8+2E9BUiQescN7/AMWCVHU80AI2Mx9DqnzOPBlNUlabG1yBaeq45lF9FA61EA2QHeOEiDyMSJ7b4B+lLNgscvPrcYyaJiSHNtiSIjqN/uxqIF09QS3pESMZx9BPGrgCwW17ATPW62wwmYZ4kAW30gW6m1/lhX345o09Rz/tN+GHsi9ImSrjqdY+4b4MUAytL+mZ8lI+W4wFKjTE6he+gMfrthrMUqZnkAebKWP1nCLAX0yY7hbfjhabdIwSnmnmXsGGkAwoPXTpXHtRqZA4qg5EEnlz2E37YHQKOQrN1sAGv5gknDX6DuVYkQdyBNpjrPaPUYrxk9JGPvCtIqKFrKCTdZYbC1hT/G+O+9pKIeipWdUQIVjI6wCOs374/OPDXiqsWOoc5+QjH6B7TVX/AEYaFJZiBAMT1kSCQY2x04J/Sx4o4StSqNUOq7HfUhpwB0AMdvTfC9SihOgEBh9o1DEdgJPpfDubXMKeJeUtwsOUAN19emE8xmKui8IouSGM/wBl3EnE9OViExKIY6U0uQZ/aCDHawj64MhY6v1YC7XTVEmdmnBvdUjdqpLGDJVBHfhqn64+ziPT4Q02BtBBBuCL7R0w0tIxpWccqagiAWDISP6gufLDuUsRp92COisSPVlg4VXO1Y2C2n7YB6mA0Y0KtrsmxtLH72xNrpmHa65htiEkXm0kC3WD3tif7gsSGemCObMZBEkxE4Wp1HDSursVG3IcjAw1U8YzAGlXN7HhGo9ZJUk4PJezFDIEBYfN0wuqTGpu2mB17Yr+1C0fdqfeKzWhRTc8rFZMdPyxzuWOYFhUXmYhFA6ydOKPj+UzJpIaglbcVwtxYi5w7n9NUGJz2VoUzMCoWG4Lqv3Sfp92LY0LEKEIkH9ark9rOpb1thVfAHgE1CdvhNYx6LSN++DL4QtMEs8XuWSoR5H3lIGe840bEZnMBmEAPPPQhYD+zUtHTH1GjVEQlfURyVrnlIZD8wZwkAiGeGqT2HysCQPv7Ys5bOZYk68qmw4VVzpYTefcmx6FrRi0al26FZullwPiTR1DFYJ6ke6B37YLqIP7VUU7aWWR5fq4uepx9SzGXBDLSRD0CSZ+akfTGqjq/DpVR+6adIf4qwJJ88UikKwhFMfHWZhvqlCbbSRpiD92PDVSW0VtRiJCGSZmTxL5bYPQyS7+7pnlOilbzms2CNWgQzZWeSsVA/upPpii/UBl6LMC126cLx8iWIPf6nCOZywLa9JqT8WkUg08zxDl5YdGYIN6aERYoGMRzn3Rj5YUq5wkcBmSSQGQDtZlH3YM+NGRPqpH2HEmQNZFu2kC/wBMF/5m86WB6QxrG3IwvLbH36aVfihRyDe6YTt1H1nAcxmqZkqqzIBlRJjmNJjfljhm66Y5779VuFNOTJNxPUcbC3TDgzKGSGYz1Kx2g6mwhlM05+IOV7AgfRlthxWReEyARc7Aeckz6YGP6ugMyMxDSG35E2na+lL2xg+KVP3Af6i/lhTM1FDTqDd1BWOloucfe8At7wf2W/PBU2ug0JLn2VSFBAn69b3A7TjHvGqtxsSQtrgbXHMYV1gG4XyJMfTfyw5QakqrqdCd40Od44Tpjae22Gp5XbaX+hwlOjUZCU5EqQAST6E3HcYV0MDBUauhW+NZnMIY0ERHJSl/Xn9cLip3+f5zjnnFLQRtzUAgyvKFUifPBaTsBxMSp/eMj0Gq2ErEydQ8hv8ANt8M0aazYvHff6E4F0jB2Em2kfID6TfAaawZhj/WC/eDg7EA2kiOY5379Ix6MxB+FfUXxK6ZharVYyAOfMqfrAwWjliokEyReCvysb4bbNkgllKpMErHxQYF+p/HHpoOBxKokahLIbGeXLDcZVaRgGVynGJaLjYEkX6DeMdb4zmV9wje8JYG0KwPm2okfTHK5Y0gQWuJ2EflGKvimdoPTARHWDuYj7vuwIT4pjwdEs+IhiSyhjP2lUfUEHFTJeHUq2o1iUjYU6YqA2PNSY8sQlVZsI/ntihk849IyjkTuoZlB5X4cUxySlchTLeBaqgSmi1DI2p1Cb7a4sogc2wTPeBe7UCsoorEIWpyqnpLSCpG6i43HPDHgeacistCsuXDQIZpLMZ0kSbEbFu42wYpm6JLVa6hSmg6wtT3hFwsR9IAx2OMXsZLRzpy4WxCyD+7Pe2llt0w0jztpAHMDST5y5IwxSd6ikAsCCSACUUrzEAQCNxHKemPqa1CID35A1HJ8htjmk10IxLMlZ+KTz4n+ZgkbdMJZlgpBm4tYvtG1yIxSq0nBjWYjrUgXuL/ADwvXVrX3729SPxwjuzA8qaj/CWt+6RMfUnDGZrcIDtXJHJmYjnsJGFaWaYR+s25EED0i+GlriJJBJO3GfUcJv64Dd+zAaVbSwn3hXsCDtY3c4o1K1RgABFt2eoGPQCJHbAaQYQQHBvdfeAR/wDjNsMsf/MqaY/fFZjtG4RCMVg9bFYrmcw7kgvTUKIgtIPU8d/phMIAd0bl8TQT6b+mKa5lQTorhJF4FUTf+lUM/TG0zDEnTXd+umI+mZAw/HkAzlNRIKlAR0GYty57nDS5WoYhqN+YQz3HFMm28Y8RmBg1ak78QpgRfaK5kyNrc8F9xJJZ2YdlmRyHCrHFscRGzTeGaYD1aK8zCcR6W/RiNsby6LAC1FYCx/V1hEH+hSS/fHlBKRMr775VV25SwAtj6j4olURSzKCBdddQtFgSRTvvznHVGIljVTKo3/g+9B5e7qG/KdWZUf3cTvEMmF+KmV7Qqgf/ALmgecYo1qalRLA+dOqwgc7qx+Ywn+lqDHD2hdAnrekvzwMkVWwpkivXoiwppI5+8P1C2wakqt9inE7CSe+4fzw1Xzrk8FVl66ncfdE4K+eYiWrM3ZXntcFGx59Jt/8ACgkaEGQkj+ip+k0gPTFTK5dgJ93UHP4oAA5khQI64TOZQ7O57mCJ9MsL4PQVW+IAg9Kc/OVGK44xsVkXxjxpFkqS/EFIWozlRvJgRHrhv3U34flX/LCHifh1Nm0rzYSEGmb84PPBtaC007dSZ9bYulD2mG9aFsv4PWrhlpKHM/ENIAAubswAF+eDZn2SzCBdSKLXmrSFvVhFsfJSqGGUF5JgAAgmea7HAc1myAyxpMQ36tbXAiwNt74hOEV7GTKCezxKy7UlJIUaq9NrloJhW4VAESZw3V8ApU0k1KLCCYT3tTabE6oXnE799sRMzmWIhm2kCFi3l3P8jHy1AVQliTcXUnSsGCPW2Jwmv8UkE1k1TUeMBdN9GsiNzuN/Lpib4mai1AtKYRdTMWHFsYttA9TfFGhTAspJEblY72ueeN+IeGCoFJsV5xuOYPXCx8iMJ1JL9woB4ZmTWphioUk8yFAjffvPzAwQsA0EA2gXO9uhGGaVAKoCiAOWBVFhuVxHltfHLLJFybSNQCpROoTCzJlrD59cOUKCKpOtSIJsBE/u+Zt898fCuad04SRBkswOwsCYGw5dcE93V0lAJkBrKJggRt6Y6IPGlVX/AGYYp0lKjhcghwXLIFBUEgAXuIA354wCgQbkzbhHy33m354n1sgyWeQIm0c+02vh9aKrTRgZPSPhiIvzxPNJaqKQQCZJmJKUyR0Xfo1gJsd/9cYOXJEQR5h/uAnlhjLZxhP61wR/Ee+87HmMMaqTMWqVqlrjSpJDct+ttsUjHHJqr/0Ym/oZUAnSNjqKVAwBJgciw3M/lg6AK3HLr0BcWtsZsYvfBFai7kM9YKAApbT3+zTU9cY8Qf3cKil1IMtJ02EgFRBgkAXg7GMUeJSf0V/Zk9haWVAJemQyzZmDSD+64mAfmDywz+jKfhCwSIGkmOgJJ5GRJ6YmZGtUUIFpiGB1m4m54Wm1j0APOZw9lmdkfRTAIqEMpN0lVIYQ11JmDzv0jDfgVq0MxY1dLCQ8QTAU8zF4m95mMKZ6mABwSSN9TH8d+2KdCytrU6vswxEdZHPthXNLMde1h8rx88R8jhHSa/tiEhGhhaPU4fUKL6mHYAkd7kj+RhZxx/7flihRzKqdZhyZkEWBgwxtBAPT88RjtpBPmqaRfUxJ2MWHKdYN+2D06wUcSNPll1/yH64w1QaDqNOSTJKlzq9OXOcfJnASCxJVZJKIikACxH5fji1NVsQa/wCZtpgIBO2mtl1O9tkmcbrZqs21Rh2NZm9B7imPqcS8p47VDMGer7oEhCrsAWDx9kiViBaAAGw3X8VIBmorwJHFWOq+66mvEgk98dnCd+xXoeyeWqC5Lz0WnmalxN5YC9+uNBamoH3eZqG/xAIPUMJGIlHx4FgEZRqHx1FISeakydJHU2uMWMnlxvVqmTsFLBCeYgMDzHIbjri+LGxZWhqslV1KVctS0nf3mojreFX5g4meHeFU8oxamFQlSCwFZuGZgE1/w5YpLSpq3DUE7XFb/qw3SBj9t6BGHzmcdscf3JcmZXxQOFIqyTePeKpv14yQR0xOzMlwdeoCbGsxufQj5YvEPb9Y8dtQ/HEjxOlsSGaD+9U8p3jEs2K0ZS2ScxVMmQpPdix9F2PlhOtXsNO0bwR/mOD51Vm3LtJn1O/pgAprAJIAFxqQiY225Y8aeOVnRaNU3bRJRoB3iIPmZ+XbFvwWoxWwbtx372ESfPESl7iGYliQOsTzMahcxPPFT2Xza1CdCuoH9Egb7aiLnyx1+NjfK7JyeiV45XKtcaSDO9/Pc3xlM+0D9WvqW/PHntRpFYi1h9omT5fPnhBarRYW/gP54rNVJoaPQ54mgKASLbaj9BO2FWyLzFiAN+W0/d0xUzHPyOIdL4v5748pbVvsf2MZpbW2ItynBckqnew9BzuJO1rfLBfGtqf/AKafccY8O39PxXCtU0MhunmDAaDAgAAKftGFWRMSYvh6rN+VpI6b9rWwtW+1/wCmv3jD42f+Ef5cWzw5QTff8GA0coTuGgRyPM4SKsmYOrV7pgLRz0rIDWJGroMVqXwL6ffgfje3oPww2LEscW1v9xWyfmqkmQttwNx8jgeWAj/SIP44dT/u6/xH7hg3hPwHz/6cc0I8mOSXWQOZjYXAubDpilUY+6HCQL8ieYO5xUp/EPIfecZz26fxf9OO7H4nNNtgbokfo0kPrEE8QYyYjfg2Oxg9DjdbILokOrMYIRJY3PMiRPbHp+P+v+OLmf8AiHn+WKwxQnDoW2jmhkHVjqDCettsMtl9rn+fuww/7RvL88e5f40/iGOHJjUZ0MmAyqQfiO/PC/iWcXLuK6tJtTqKTIKN8NiYBDQ0+eK3hu5/jxyvtt+zqfxJ/gx0ePh5Nu+goqUc/wC9L20ssag1t7ggmxt0nBVyupTtI+KSFA2te89oxnw39kPL8Ewn4B+0q+X+fFJeJjcq/kNaCZnw6DOqm0X4WB7bYLlaKweIK42s1x3EbGflOEef9bFSh/3kf/b0fxxy4ccZzaoCFKiAAiCB0gT9cEWu602VQdJ2NgQOY4eu3blg/inw0/4T/ifGfD/jp+Y+/Eo3GdJgrZMHh1ZFIa3FvAOkeveb94w4/hLSygnYqTpAO8iNo+WK3ifwN/EPvwHK/CfL/MMe3h5S9iSk6sgL7NOHK1X0K23Esm6AggkX23tfFp/A6KAs1LNknTcNqIm0qs6gwEKQJgRynBvEP2qeQ/x08dDnf29Lyqf5MdGOEbpqycpNpATSmLVPV2nyN8A8VzVWnSLUqL1GGymppFjfe5tin+WJftB8L/w/5Wx2Uc59k81XcoamVqIRMxmFgSQJYK17SYjlgueyo5B+sam3GJHsJ/3D/wBxv8Yx0+a2wjX3Czj6uRd2B90Jj7bHfoTJi3pj2n4YQsN7kArOmahtMblrn02xW8S5ea/4Tgafs081+/HBLFG+iibJ36EFUgMhBtZIPYT1w74RQKASOs2IHPFKns38R/HDGV+F/T/EcUhBJ6FOA9o8sffSINxw9fy+eFDUb/ylHadu2+KPtP8AFU/h/E4FS+EeQxzT/wA2Vj0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60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2" presetClass="emph" presetSubtype="0" repeatCount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2" presetClass="entr" presetSubtype="4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5"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413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57263" y="277813"/>
            <a:ext cx="8186737" cy="57943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Вопрос 11 : </a:t>
            </a:r>
            <a:r>
              <a:rPr lang="ru-RU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/>
              </a:rPr>
              <a:t>Угадай </a:t>
            </a:r>
            <a:r>
              <a:rPr lang="ru-RU" sz="3200" b="1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</a:rPr>
              <a:t>птицу: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117003"/>
            <a:ext cx="6257925" cy="137589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FF00"/>
                </a:solidFill>
                <a:effectLst/>
              </a:rPr>
              <a:t>Пусть </a:t>
            </a:r>
            <a:r>
              <a:rPr lang="ru-RU" sz="2000" b="1" dirty="0">
                <a:solidFill>
                  <a:srgbClr val="FFFF00"/>
                </a:solidFill>
                <a:effectLst/>
              </a:rPr>
              <a:t>я птичка-невеличка. У меня, друзья, привычка</a:t>
            </a:r>
            <a:r>
              <a:rPr lang="ru-RU" sz="2000" b="1" dirty="0" smtClean="0">
                <a:solidFill>
                  <a:srgbClr val="FFFF00"/>
                </a:solidFill>
                <a:effectLst/>
              </a:rPr>
              <a:t>: Как </a:t>
            </a:r>
            <a:r>
              <a:rPr lang="ru-RU" sz="2000" b="1" dirty="0">
                <a:solidFill>
                  <a:srgbClr val="FFFF00"/>
                </a:solidFill>
                <a:effectLst/>
              </a:rPr>
              <a:t>начнутся холода, прямо с севера сюда</a:t>
            </a:r>
            <a:r>
              <a:rPr lang="ru-RU" sz="2000" b="1" dirty="0" smtClean="0">
                <a:solidFill>
                  <a:srgbClr val="FFFF00"/>
                </a:solidFill>
                <a:effectLst/>
              </a:rPr>
              <a:t>! Очень люблю сало и мясо на ваших балконах!</a:t>
            </a:r>
            <a:endParaRPr lang="ru-RU" sz="2000" dirty="0">
              <a:effectLst/>
            </a:endParaRPr>
          </a:p>
          <a:p>
            <a:pPr marL="0" indent="0">
              <a:buNone/>
              <a:defRPr/>
            </a:pPr>
            <a:endParaRPr lang="ru-RU" sz="2800" b="1" dirty="0" smtClean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71723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grpSp>
        <p:nvGrpSpPr>
          <p:cNvPr id="5" name="Group 105"/>
          <p:cNvGrpSpPr>
            <a:grpSpLocks/>
          </p:cNvGrpSpPr>
          <p:nvPr/>
        </p:nvGrpSpPr>
        <p:grpSpPr bwMode="auto">
          <a:xfrm>
            <a:off x="7669213" y="4652963"/>
            <a:ext cx="215900" cy="844550"/>
            <a:chOff x="1338" y="2160"/>
            <a:chExt cx="125" cy="578"/>
          </a:xfrm>
        </p:grpSpPr>
        <p:sp>
          <p:nvSpPr>
            <p:cNvPr id="12308" name="AutoShape 106" descr="Песок"/>
            <p:cNvSpPr>
              <a:spLocks noChangeAspect="1" noChangeArrowheads="1"/>
            </p:cNvSpPr>
            <p:nvPr/>
          </p:nvSpPr>
          <p:spPr bwMode="auto">
            <a:xfrm>
              <a:off x="1338" y="2205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9" name="AutoShape 107" descr="Песок"/>
            <p:cNvSpPr>
              <a:spLocks noChangeAspect="1" noChangeArrowheads="1"/>
            </p:cNvSpPr>
            <p:nvPr/>
          </p:nvSpPr>
          <p:spPr bwMode="auto">
            <a:xfrm>
              <a:off x="1383" y="2251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0" name="AutoShape 108" descr="Песок"/>
            <p:cNvSpPr>
              <a:spLocks noChangeAspect="1" noChangeArrowheads="1"/>
            </p:cNvSpPr>
            <p:nvPr/>
          </p:nvSpPr>
          <p:spPr bwMode="auto">
            <a:xfrm>
              <a:off x="1338" y="2296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1" name="AutoShape 109" descr="Песок"/>
            <p:cNvSpPr>
              <a:spLocks noChangeAspect="1" noChangeArrowheads="1"/>
            </p:cNvSpPr>
            <p:nvPr/>
          </p:nvSpPr>
          <p:spPr bwMode="auto">
            <a:xfrm>
              <a:off x="1383" y="2341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2" name="AutoShape 110" descr="Песок"/>
            <p:cNvSpPr>
              <a:spLocks noChangeAspect="1" noChangeArrowheads="1"/>
            </p:cNvSpPr>
            <p:nvPr/>
          </p:nvSpPr>
          <p:spPr bwMode="auto">
            <a:xfrm>
              <a:off x="1428" y="2296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3" name="AutoShape 111" descr="Песок"/>
            <p:cNvSpPr>
              <a:spLocks noChangeAspect="1" noChangeArrowheads="1"/>
            </p:cNvSpPr>
            <p:nvPr/>
          </p:nvSpPr>
          <p:spPr bwMode="auto">
            <a:xfrm>
              <a:off x="1428" y="2205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4" name="AutoShape 112" descr="Песок"/>
            <p:cNvSpPr>
              <a:spLocks noChangeAspect="1" noChangeArrowheads="1"/>
            </p:cNvSpPr>
            <p:nvPr/>
          </p:nvSpPr>
          <p:spPr bwMode="auto">
            <a:xfrm>
              <a:off x="1383" y="2160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5" name="AutoShape 113" descr="Песок"/>
            <p:cNvSpPr>
              <a:spLocks noChangeAspect="1" noChangeArrowheads="1"/>
            </p:cNvSpPr>
            <p:nvPr/>
          </p:nvSpPr>
          <p:spPr bwMode="auto">
            <a:xfrm>
              <a:off x="1429" y="2387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6" name="AutoShape 114" descr="Песок"/>
            <p:cNvSpPr>
              <a:spLocks noChangeAspect="1" noChangeArrowheads="1"/>
            </p:cNvSpPr>
            <p:nvPr/>
          </p:nvSpPr>
          <p:spPr bwMode="auto">
            <a:xfrm>
              <a:off x="1338" y="2387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7" name="AutoShape 115" descr="Песок"/>
            <p:cNvSpPr>
              <a:spLocks noChangeAspect="1" noChangeArrowheads="1"/>
            </p:cNvSpPr>
            <p:nvPr/>
          </p:nvSpPr>
          <p:spPr bwMode="auto">
            <a:xfrm>
              <a:off x="1429" y="2432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8" name="AutoShape 116" descr="Песок"/>
            <p:cNvSpPr>
              <a:spLocks noChangeAspect="1" noChangeArrowheads="1"/>
            </p:cNvSpPr>
            <p:nvPr/>
          </p:nvSpPr>
          <p:spPr bwMode="auto">
            <a:xfrm>
              <a:off x="1383" y="2432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9" name="AutoShape 117" descr="Песок"/>
            <p:cNvSpPr>
              <a:spLocks noChangeAspect="1" noChangeArrowheads="1"/>
            </p:cNvSpPr>
            <p:nvPr/>
          </p:nvSpPr>
          <p:spPr bwMode="auto">
            <a:xfrm>
              <a:off x="1338" y="2478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0" name="AutoShape 118" descr="Песок"/>
            <p:cNvSpPr>
              <a:spLocks noChangeAspect="1" noChangeArrowheads="1"/>
            </p:cNvSpPr>
            <p:nvPr/>
          </p:nvSpPr>
          <p:spPr bwMode="auto">
            <a:xfrm>
              <a:off x="1429" y="2523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1" name="AutoShape 119" descr="Песок"/>
            <p:cNvSpPr>
              <a:spLocks noChangeAspect="1" noChangeArrowheads="1"/>
            </p:cNvSpPr>
            <p:nvPr/>
          </p:nvSpPr>
          <p:spPr bwMode="auto">
            <a:xfrm>
              <a:off x="1383" y="2523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2" name="AutoShape 120" descr="Песок"/>
            <p:cNvSpPr>
              <a:spLocks noChangeAspect="1" noChangeArrowheads="1"/>
            </p:cNvSpPr>
            <p:nvPr/>
          </p:nvSpPr>
          <p:spPr bwMode="auto">
            <a:xfrm>
              <a:off x="1383" y="2568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3" name="AutoShape 121" descr="Песок"/>
            <p:cNvSpPr>
              <a:spLocks noChangeAspect="1" noChangeArrowheads="1"/>
            </p:cNvSpPr>
            <p:nvPr/>
          </p:nvSpPr>
          <p:spPr bwMode="auto">
            <a:xfrm>
              <a:off x="1338" y="2568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4" name="AutoShape 122" descr="Песок"/>
            <p:cNvSpPr>
              <a:spLocks noChangeAspect="1" noChangeArrowheads="1"/>
            </p:cNvSpPr>
            <p:nvPr/>
          </p:nvSpPr>
          <p:spPr bwMode="auto">
            <a:xfrm>
              <a:off x="1429" y="261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5" name="AutoShape 123" descr="Песок"/>
            <p:cNvSpPr>
              <a:spLocks noChangeAspect="1" noChangeArrowheads="1"/>
            </p:cNvSpPr>
            <p:nvPr/>
          </p:nvSpPr>
          <p:spPr bwMode="auto">
            <a:xfrm>
              <a:off x="1383" y="2659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6" name="AutoShape 124" descr="Песок"/>
            <p:cNvSpPr>
              <a:spLocks noChangeAspect="1" noChangeArrowheads="1"/>
            </p:cNvSpPr>
            <p:nvPr/>
          </p:nvSpPr>
          <p:spPr bwMode="auto">
            <a:xfrm>
              <a:off x="1338" y="261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7" name="AutoShape 125" descr="Песок"/>
            <p:cNvSpPr>
              <a:spLocks noChangeAspect="1" noChangeArrowheads="1"/>
            </p:cNvSpPr>
            <p:nvPr/>
          </p:nvSpPr>
          <p:spPr bwMode="auto">
            <a:xfrm>
              <a:off x="1338" y="270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8" name="AutoShape 126" descr="Песок"/>
            <p:cNvSpPr>
              <a:spLocks noChangeAspect="1" noChangeArrowheads="1"/>
            </p:cNvSpPr>
            <p:nvPr/>
          </p:nvSpPr>
          <p:spPr bwMode="auto">
            <a:xfrm>
              <a:off x="1383" y="270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294" name="Group 127"/>
          <p:cNvGrpSpPr>
            <a:grpSpLocks/>
          </p:cNvGrpSpPr>
          <p:nvPr/>
        </p:nvGrpSpPr>
        <p:grpSpPr bwMode="auto">
          <a:xfrm>
            <a:off x="6948488" y="3429000"/>
            <a:ext cx="1727200" cy="2393950"/>
            <a:chOff x="1020" y="1480"/>
            <a:chExt cx="1270" cy="1734"/>
          </a:xfrm>
        </p:grpSpPr>
        <p:grpSp>
          <p:nvGrpSpPr>
            <p:cNvPr id="12301" name="Group 128"/>
            <p:cNvGrpSpPr>
              <a:grpSpLocks/>
            </p:cNvGrpSpPr>
            <p:nvPr/>
          </p:nvGrpSpPr>
          <p:grpSpPr bwMode="auto">
            <a:xfrm>
              <a:off x="1247" y="1570"/>
              <a:ext cx="758" cy="1574"/>
              <a:chOff x="1429" y="1979"/>
              <a:chExt cx="576" cy="1165"/>
            </a:xfrm>
          </p:grpSpPr>
          <p:sp>
            <p:nvSpPr>
              <p:cNvPr id="12306" name="AutoShape 129"/>
              <p:cNvSpPr>
                <a:spLocks noChangeArrowheads="1"/>
              </p:cNvSpPr>
              <p:nvPr/>
            </p:nvSpPr>
            <p:spPr bwMode="auto">
              <a:xfrm>
                <a:off x="1429" y="2568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07" name="AutoShape 130"/>
              <p:cNvSpPr>
                <a:spLocks noChangeArrowheads="1"/>
              </p:cNvSpPr>
              <p:nvPr/>
            </p:nvSpPr>
            <p:spPr bwMode="auto">
              <a:xfrm>
                <a:off x="1429" y="1979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2302" name="AutoShape 131" descr="Орех"/>
            <p:cNvSpPr>
              <a:spLocks noChangeArrowheads="1"/>
            </p:cNvSpPr>
            <p:nvPr/>
          </p:nvSpPr>
          <p:spPr bwMode="auto">
            <a:xfrm>
              <a:off x="1020" y="1480"/>
              <a:ext cx="1270" cy="192"/>
            </a:xfrm>
            <a:prstGeom prst="flowChartTerminator">
              <a:avLst/>
            </a:prstGeom>
            <a:blipFill dpi="0" rotWithShape="1">
              <a:blip r:embed="rId5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3" name="AutoShape 132" descr="Орех"/>
            <p:cNvSpPr>
              <a:spLocks noChangeArrowheads="1"/>
            </p:cNvSpPr>
            <p:nvPr/>
          </p:nvSpPr>
          <p:spPr bwMode="auto">
            <a:xfrm>
              <a:off x="1020" y="3022"/>
              <a:ext cx="1270" cy="192"/>
            </a:xfrm>
            <a:prstGeom prst="flowChartTerminator">
              <a:avLst/>
            </a:prstGeom>
            <a:blipFill dpi="0" rotWithShape="1">
              <a:blip r:embed="rId5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4" name="Line 133"/>
            <p:cNvSpPr>
              <a:spLocks noChangeShapeType="1"/>
            </p:cNvSpPr>
            <p:nvPr/>
          </p:nvSpPr>
          <p:spPr bwMode="auto">
            <a:xfrm>
              <a:off x="2154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05" name="Line 134"/>
            <p:cNvSpPr>
              <a:spLocks noChangeShapeType="1"/>
            </p:cNvSpPr>
            <p:nvPr/>
          </p:nvSpPr>
          <p:spPr bwMode="auto">
            <a:xfrm>
              <a:off x="1111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" name="Freeform 135" descr="Песок"/>
          <p:cNvSpPr>
            <a:spLocks/>
          </p:cNvSpPr>
          <p:nvPr/>
        </p:nvSpPr>
        <p:spPr bwMode="auto">
          <a:xfrm>
            <a:off x="7269163" y="4043363"/>
            <a:ext cx="1009650" cy="625475"/>
          </a:xfrm>
          <a:custGeom>
            <a:avLst/>
            <a:gdLst>
              <a:gd name="T0" fmla="*/ 2147483647 w 636"/>
              <a:gd name="T1" fmla="*/ 2147483647 h 394"/>
              <a:gd name="T2" fmla="*/ 2147483647 w 636"/>
              <a:gd name="T3" fmla="*/ 2147483647 h 394"/>
              <a:gd name="T4" fmla="*/ 2147483647 w 636"/>
              <a:gd name="T5" fmla="*/ 2147483647 h 394"/>
              <a:gd name="T6" fmla="*/ 2147483647 w 636"/>
              <a:gd name="T7" fmla="*/ 2147483647 h 394"/>
              <a:gd name="T8" fmla="*/ 2147483647 w 636"/>
              <a:gd name="T9" fmla="*/ 2147483647 h 394"/>
              <a:gd name="T10" fmla="*/ 2147483647 w 636"/>
              <a:gd name="T11" fmla="*/ 2147483647 h 394"/>
              <a:gd name="T12" fmla="*/ 2147483647 w 636"/>
              <a:gd name="T13" fmla="*/ 2147483647 h 394"/>
              <a:gd name="T14" fmla="*/ 2147483647 w 636"/>
              <a:gd name="T15" fmla="*/ 2147483647 h 394"/>
              <a:gd name="T16" fmla="*/ 2147483647 w 636"/>
              <a:gd name="T17" fmla="*/ 0 h 394"/>
              <a:gd name="T18" fmla="*/ 2147483647 w 636"/>
              <a:gd name="T19" fmla="*/ 2147483647 h 394"/>
              <a:gd name="T20" fmla="*/ 0 w 636"/>
              <a:gd name="T21" fmla="*/ 2147483647 h 394"/>
              <a:gd name="T22" fmla="*/ 2147483647 w 636"/>
              <a:gd name="T23" fmla="*/ 2147483647 h 39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36"/>
              <a:gd name="T37" fmla="*/ 0 h 394"/>
              <a:gd name="T38" fmla="*/ 636 w 636"/>
              <a:gd name="T39" fmla="*/ 394 h 39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36" h="394">
                <a:moveTo>
                  <a:pt x="224" y="358"/>
                </a:moveTo>
                <a:cubicBezTo>
                  <a:pt x="264" y="361"/>
                  <a:pt x="304" y="355"/>
                  <a:pt x="340" y="361"/>
                </a:cubicBezTo>
                <a:cubicBezTo>
                  <a:pt x="366" y="362"/>
                  <a:pt x="407" y="357"/>
                  <a:pt x="416" y="355"/>
                </a:cubicBezTo>
                <a:cubicBezTo>
                  <a:pt x="425" y="353"/>
                  <a:pt x="399" y="351"/>
                  <a:pt x="394" y="351"/>
                </a:cubicBezTo>
                <a:cubicBezTo>
                  <a:pt x="389" y="351"/>
                  <a:pt x="380" y="354"/>
                  <a:pt x="383" y="355"/>
                </a:cubicBezTo>
                <a:cubicBezTo>
                  <a:pt x="387" y="356"/>
                  <a:pt x="410" y="358"/>
                  <a:pt x="414" y="358"/>
                </a:cubicBezTo>
                <a:cubicBezTo>
                  <a:pt x="419" y="358"/>
                  <a:pt x="374" y="394"/>
                  <a:pt x="411" y="357"/>
                </a:cubicBezTo>
                <a:lnTo>
                  <a:pt x="633" y="133"/>
                </a:lnTo>
                <a:lnTo>
                  <a:pt x="636" y="0"/>
                </a:lnTo>
                <a:lnTo>
                  <a:pt x="4" y="11"/>
                </a:lnTo>
                <a:lnTo>
                  <a:pt x="0" y="133"/>
                </a:lnTo>
                <a:lnTo>
                  <a:pt x="224" y="358"/>
                </a:lnTo>
                <a:close/>
              </a:path>
            </a:pathLst>
          </a:custGeom>
          <a:blipFill dpi="0" rotWithShape="1">
            <a:blip r:embed="rId4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" name="Freeform 136" descr="Песок"/>
          <p:cNvSpPr>
            <a:spLocks/>
          </p:cNvSpPr>
          <p:nvPr/>
        </p:nvSpPr>
        <p:spPr bwMode="auto">
          <a:xfrm>
            <a:off x="7278688" y="5086350"/>
            <a:ext cx="993775" cy="471488"/>
          </a:xfrm>
          <a:custGeom>
            <a:avLst/>
            <a:gdLst>
              <a:gd name="T0" fmla="*/ 2147483647 w 626"/>
              <a:gd name="T1" fmla="*/ 2147483647 h 297"/>
              <a:gd name="T2" fmla="*/ 2147483647 w 626"/>
              <a:gd name="T3" fmla="*/ 2147483647 h 297"/>
              <a:gd name="T4" fmla="*/ 2147483647 w 626"/>
              <a:gd name="T5" fmla="*/ 2147483647 h 297"/>
              <a:gd name="T6" fmla="*/ 2147483647 w 626"/>
              <a:gd name="T7" fmla="*/ 2147483647 h 297"/>
              <a:gd name="T8" fmla="*/ 2147483647 w 626"/>
              <a:gd name="T9" fmla="*/ 2147483647 h 297"/>
              <a:gd name="T10" fmla="*/ 2147483647 w 626"/>
              <a:gd name="T11" fmla="*/ 2147483647 h 297"/>
              <a:gd name="T12" fmla="*/ 2147483647 w 626"/>
              <a:gd name="T13" fmla="*/ 2147483647 h 297"/>
              <a:gd name="T14" fmla="*/ 2147483647 w 626"/>
              <a:gd name="T15" fmla="*/ 2147483647 h 297"/>
              <a:gd name="T16" fmla="*/ 2147483647 w 626"/>
              <a:gd name="T17" fmla="*/ 2147483647 h 297"/>
              <a:gd name="T18" fmla="*/ 2147483647 w 626"/>
              <a:gd name="T19" fmla="*/ 0 h 297"/>
              <a:gd name="T20" fmla="*/ 0 w 626"/>
              <a:gd name="T21" fmla="*/ 2147483647 h 297"/>
              <a:gd name="T22" fmla="*/ 2147483647 w 626"/>
              <a:gd name="T23" fmla="*/ 2147483647 h 297"/>
              <a:gd name="T24" fmla="*/ 2147483647 w 626"/>
              <a:gd name="T25" fmla="*/ 2147483647 h 2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26"/>
              <a:gd name="T40" fmla="*/ 0 h 297"/>
              <a:gd name="T41" fmla="*/ 626 w 626"/>
              <a:gd name="T42" fmla="*/ 297 h 2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26" h="297">
                <a:moveTo>
                  <a:pt x="120" y="292"/>
                </a:moveTo>
                <a:cubicBezTo>
                  <a:pt x="161" y="294"/>
                  <a:pt x="305" y="291"/>
                  <a:pt x="342" y="296"/>
                </a:cubicBezTo>
                <a:cubicBezTo>
                  <a:pt x="367" y="297"/>
                  <a:pt x="468" y="297"/>
                  <a:pt x="494" y="296"/>
                </a:cubicBezTo>
                <a:cubicBezTo>
                  <a:pt x="520" y="295"/>
                  <a:pt x="492" y="294"/>
                  <a:pt x="496" y="292"/>
                </a:cubicBezTo>
                <a:cubicBezTo>
                  <a:pt x="500" y="290"/>
                  <a:pt x="519" y="283"/>
                  <a:pt x="520" y="282"/>
                </a:cubicBezTo>
                <a:cubicBezTo>
                  <a:pt x="521" y="281"/>
                  <a:pt x="503" y="286"/>
                  <a:pt x="504" y="284"/>
                </a:cubicBezTo>
                <a:cubicBezTo>
                  <a:pt x="505" y="282"/>
                  <a:pt x="507" y="290"/>
                  <a:pt x="526" y="272"/>
                </a:cubicBezTo>
                <a:lnTo>
                  <a:pt x="622" y="172"/>
                </a:lnTo>
                <a:lnTo>
                  <a:pt x="622" y="164"/>
                </a:lnTo>
                <a:lnTo>
                  <a:pt x="626" y="0"/>
                </a:lnTo>
                <a:lnTo>
                  <a:pt x="0" y="4"/>
                </a:lnTo>
                <a:lnTo>
                  <a:pt x="1" y="169"/>
                </a:lnTo>
                <a:lnTo>
                  <a:pt x="120" y="292"/>
                </a:lnTo>
                <a:close/>
              </a:path>
            </a:pathLst>
          </a:custGeom>
          <a:blipFill dpi="0" rotWithShape="1">
            <a:blip r:embed="rId4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35" name="AutoShape 39"/>
          <p:cNvSpPr>
            <a:spLocks noChangeArrowheads="1"/>
          </p:cNvSpPr>
          <p:nvPr/>
        </p:nvSpPr>
        <p:spPr bwMode="auto">
          <a:xfrm>
            <a:off x="6786563" y="1773238"/>
            <a:ext cx="2106612" cy="935037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FF3300"/>
                </a:solidFill>
              </a:rPr>
              <a:t>ОТВЕТ</a:t>
            </a:r>
          </a:p>
        </p:txBody>
      </p:sp>
      <p:sp>
        <p:nvSpPr>
          <p:cNvPr id="4136" name="AutoShape 40"/>
          <p:cNvSpPr>
            <a:spLocks noChangeArrowheads="1"/>
          </p:cNvSpPr>
          <p:nvPr/>
        </p:nvSpPr>
        <p:spPr bwMode="auto">
          <a:xfrm>
            <a:off x="0" y="4437112"/>
            <a:ext cx="6156175" cy="2232247"/>
          </a:xfrm>
          <a:prstGeom prst="wedgeRectCallout">
            <a:avLst>
              <a:gd name="adj1" fmla="val -43745"/>
              <a:gd name="adj2" fmla="val 111579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ts val="1350"/>
              </a:lnSpc>
              <a:spcAft>
                <a:spcPts val="0"/>
              </a:spcAft>
            </a:pPr>
            <a:r>
              <a:rPr lang="ru-RU" sz="1600" b="1" i="1" u="sng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СИНИЧКА</a:t>
            </a:r>
            <a:r>
              <a:rPr lang="ru-RU" sz="1600" b="1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живет </a:t>
            </a:r>
            <a:r>
              <a:rPr lang="ru-RU" sz="1600" b="1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b="1" i="1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старых хвойных лесах</a:t>
            </a:r>
            <a:r>
              <a:rPr lang="ru-RU" sz="1600" b="1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Место для </a:t>
            </a:r>
            <a:r>
              <a:rPr lang="ru-RU" sz="1600" b="1" i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гнезд выбирает </a:t>
            </a:r>
            <a:r>
              <a:rPr lang="ru-RU" sz="1600" b="1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гнилом пне или </a:t>
            </a:r>
            <a:r>
              <a:rPr lang="ru-RU" sz="1600" b="1" i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занимает </a:t>
            </a:r>
            <a:r>
              <a:rPr lang="ru-RU" sz="1600" b="1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пустые дупла, сделанные лесным плотником – дятлом. </a:t>
            </a:r>
            <a:endParaRPr lang="ru-RU" sz="1600" b="1" i="1" dirty="0" smtClean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5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206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</a:t>
            </a:r>
            <a:r>
              <a:rPr lang="ru-RU" sz="1600" b="1" dirty="0" smtClean="0">
                <a:solidFill>
                  <a:srgbClr val="7030A0"/>
                </a:solidFill>
                <a:latin typeface="Verdana" panose="020B0604030504040204" pitchFamily="34" charset="0"/>
              </a:rPr>
              <a:t>Ее </a:t>
            </a:r>
            <a:r>
              <a:rPr lang="ru-RU" sz="1600" b="1" dirty="0">
                <a:solidFill>
                  <a:srgbClr val="7030A0"/>
                </a:solidFill>
                <a:latin typeface="Verdana" panose="020B0604030504040204" pitchFamily="34" charset="0"/>
              </a:rPr>
              <a:t>чаще других можно </a:t>
            </a:r>
            <a:r>
              <a:rPr lang="ru-RU" sz="1600" b="1" dirty="0">
                <a:solidFill>
                  <a:srgbClr val="FF0000"/>
                </a:solidFill>
                <a:latin typeface="Verdana" panose="020B0604030504040204" pitchFamily="34" charset="0"/>
              </a:rPr>
              <a:t>увидеть зимой </a:t>
            </a:r>
            <a:r>
              <a:rPr lang="ru-RU" sz="1600" b="1" dirty="0">
                <a:solidFill>
                  <a:srgbClr val="7030A0"/>
                </a:solidFill>
                <a:latin typeface="Verdana" panose="020B0604030504040204" pitchFamily="34" charset="0"/>
              </a:rPr>
              <a:t>в городах и селениях. </a:t>
            </a:r>
            <a:r>
              <a:rPr lang="ru-RU" sz="1600" b="1" dirty="0">
                <a:solidFill>
                  <a:srgbClr val="000000"/>
                </a:solidFill>
                <a:latin typeface="Verdana" panose="020B0604030504040204" pitchFamily="34" charset="0"/>
              </a:rPr>
              <a:t>Прилетает птица к людям не от хорошей жизни: </a:t>
            </a:r>
            <a:r>
              <a:rPr lang="ru-RU" sz="1600" b="1" dirty="0">
                <a:solidFill>
                  <a:srgbClr val="C00000"/>
                </a:solidFill>
                <a:latin typeface="Verdana" panose="020B0604030504040204" pitchFamily="34" charset="0"/>
              </a:rPr>
              <a:t>трудно, голодно в лесу </a:t>
            </a:r>
            <a:r>
              <a:rPr lang="ru-RU" sz="1600" b="1" dirty="0">
                <a:solidFill>
                  <a:srgbClr val="000000"/>
                </a:solidFill>
                <a:latin typeface="Verdana" panose="020B0604030504040204" pitchFamily="34" charset="0"/>
              </a:rPr>
              <a:t>в это </a:t>
            </a: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время. </a:t>
            </a:r>
            <a:r>
              <a:rPr lang="ru-RU" sz="16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Синицы </a:t>
            </a:r>
            <a:r>
              <a:rPr lang="ru-RU" sz="1600" b="1" dirty="0">
                <a:solidFill>
                  <a:srgbClr val="002060"/>
                </a:solidFill>
                <a:latin typeface="Verdana" panose="020B0604030504040204" pitchFamily="34" charset="0"/>
              </a:rPr>
              <a:t>часто прилетают на балконы и расклевывают завернутые в бумагу продукты</a:t>
            </a:r>
            <a:r>
              <a:rPr lang="ru-RU" sz="1600" dirty="0">
                <a:solidFill>
                  <a:srgbClr val="002060"/>
                </a:solidFill>
                <a:latin typeface="Verdana" panose="020B0604030504040204" pitchFamily="34" charset="0"/>
              </a:rPr>
              <a:t>. </a:t>
            </a:r>
            <a:r>
              <a:rPr lang="ru-RU" sz="16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r>
              <a:rPr lang="ru-RU" sz="1600" b="1" i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350"/>
              </a:lnSpc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1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124" name="AutoShape 4" descr="data:image/jpeg;base64,/9j/4AAQSkZJRgABAQAAAQABAAD/2wCEAAkGBhMSERUUExQVFRUWGBwXGBgYGRgYGxgYGxoYGhcYGB8ZHScfGhkjGhocHy8gIygpLy4sGB4xNTAqNSYrLCkBCQoKDgwOGg8PGiwkHyQsLCwsLCwpKSwsLCwsLCwsLCwpLCksLCwsLCksLCwsLCwsKSwsLCwpLCwsLCwsLCwsLP/AABEIAKkBKgMBIgACEQEDEQH/xAAbAAADAQEBAQEAAAAAAAAAAAADBAUCBgEAB//EAEoQAAIBAgQEAwUEBggDBwUBAAECEQMhAAQSMSJBUWEFcYEGEzKRoUKxwdEUIzNScvBigpKissLh8QcV0iQ0Q1Nzg9NjdJOj8hb/xAAaAQADAQEBAQAAAAAAAAAAAAABAgMABAUG/8QAKxEAAgICAgIABAYDAQAAAAAAAAECEQMhEjEEQQUUIlETFWFxgZEyoeFC/9oADAMBAAIRAxEAPwD80yK1NDtRjTSVHcEcRIMEgHeOccjjqPAPGGq6vfVQKggq2gENrEydN+W4B2uLYn+A0KdWqVrFUbU0hVgFHVlfTbTMEMP4Yx0Ga9nGXK5Zad6tFtM/vCSx2PrvsD5Y8rNkhfGSESbVoNlq6mpAYNUS3DHFIaWK7EFiRPIR54Yqa/eCFsIAYi8QOK9jxARvt3jDeUykAEQCSSDEHToLAnqAZG/TAjSU1WE8LgGLngCwsTvwgW8+ox5T7KbA5cVBEjmYuCWJNpjYWJnYTgbZO8aiHa+o9gALiwIJHph2pT1rqEzOltgSSTG5vt15kYFVzq8QUFqgBBbkwsDP9IDfn2scKrvQWAbQHIaxpiTK7sBE9xN/5GC1MsKxVlFxp1X5bEr3599Oxxo5T3jgCYvBJN+ceU7R5YAMroKTKBD8JMghpE+gI9CdoGGv+wWZzdJhJA1QwLAAAsury5tHoYx7SzILldwBqBO+9hN76Dv5dMMpk1LIpeNwo2kWkzG/L1EbY2fCAaiPBGljKzuBAm4EmNhzvgqaaoLv0C1kqpCzuhF5gHh9bzPcYHlq01FpwANShSALAqYbrJC38j2GMVH92zoSVDLtFhcXteAFHzwIuQysFgzJMWGqDA5mNX1MbYMRWyhlq/vCLNcnYfaspK9F1BrX+ttLSuLgIonoLBgII3kiI+nTGUJCsskksAWmeoadryQJ6eWM5euAUQwBDBz2EER1axgd/mtXsNk10PvBpIEfGvUiBb+jAEA9D1wfU5crwqdRVh5TEztLXjvznDdSqF06iIX44B3dfhtc20j6zhKnRDTGgOogHcNeWJgXKgDyjvgr9RX9gFasdSKosSoIEjkJ32Ii3K8HB8tnru4A+A8yTOqbcxOoWtOnvguZyXASTeQdPmFInqtiT5d8I5QA1JnYGVZd1OpRG4LAqCDzn5NGpRMkxtc+J43mdfaBuAANjw9N/LBXzhMojAFSs3svxASQbgje+42wDMUBTHFpFwoYqNJEkkGCBHCB/W7YJ+jQwhIBXUdRkTqMi5nZgb7z54al2MemuVPuwZWNJsRzOomOVxvtIFueKOaBARSaultLKwgyBBiByv3iD1xvP2EqwnhY7QYAFivOJN+ZHaC0aA0ldILA6pAEMw1FoIIuFgbbH5GopGo+qtoDaWut1MkkbKDpsCxBXp6Y9r50tp0wHiTpsdUlgTpuo5wNiQNjgXiqwsAyJXUJg6ZAB/tEXPbpia5em9iRpRXsBJtZBP72wHUDC44qSsD7ornMwJJ3sZuEaC0gad9pjeLbYxmnDqKkkBmCOAokaSSpFp1E6h3EeWI1aszQW16rRT08IVyYBA3a++3ELbDFXK5MgFJJOpTcC/WSJ2UiDf4e4BacOP7mv0Bes01FZrAqZEcTBiNK87kMbckHW9OhTinJEKCptIkm7X3JA358OJvjXhzVKakniWkpt9oyA8Dmec/0o7kvhzE0lZrgKIMysgx0kWUW34gLQBhclOKkgK4sep0dAdpiEm5vccO0mSY6wDz5IUs+QddS4AjSB9okwQSCFhud4kDDRdYYcOlgy/ZYkyLgtO0QJGwHO+E8nX0aldAXE6msp1ABoNotA+eJpa/UZ9nhpmldjEHguBJFgbnsBH+2G/D/ABULUVn+BW18XIrMDqeQvYYznPEUUAMAAvlJuARc7ADpMkHliNXraZXSxp3LEA/DqjXI2EHyv5YaCb2I3RSNMPUDKIWDrEGSDxBQfJgfKRfDCaKmlhpU6iIP2Y6TYgMwXUes4UzWfX3xIYt/5kSC3CGA3+KOGx3I3mxPCarCoS5kqDBYfETDCxJmCd/ngzjQU10fMoVmdQVZW6RqUmxEWN+nnjVd396l1g00ZVvyK78zw9e/TG2rwLE6W1aRAuBpuOZXinbmbCMDrZhXTXJWVCLE9LxvJkcufyxHp7Qz10ayxliBqZRHmL3gi9jBHO++HW8IoudRLy1zcc74SyGWZCY4tzHVTB6cNv53wc5leaEHppf8DHywJXf0mSogZfwKrlXLkmooJ1abVFALS0/bUEGR9IM46vw3O0KyGnLBjxcXCStzqEwCAIPDOJ9fxCpCahxSRrI06isBjpkiG3N+mN5TOog0U5idtwFMEQOg3A8gcdueak6f9lI4vaHM9mpIsSsabAR6kc+/O3MWRyeeBMBzKAgFgTwkgidzKnn5Y3VRih0i3OCAZkXBItvt54mqoYBlk8iZYtAGmbiIkkQe17Y5F9auxZqmVsyNS6JgkFzF7AzYjnEmB2wvVKpoZDqYgEncDUYLG8AMSBeYCgcwcL/pooCoKjRIimBcTz1Wkg+Wx5Wx9kKorU2WmDIOnVAAUGYEG5AIK84I2vi8cdQv0LVj2UzgVTJAjiFpCxYxyI326G2MfpQqE1C0KkK+3UCT2BvOJeW8INNtTa6kSGMEBb723UiAN5LHAcjmGpmpTYcNQCmJIMkjSrRufiP4nGlhTdobZZrEqQhFwNPJrEcJjqQB8u2PUrtTqqDqCsRpJm4IGnabGR+WBoOJmSX0wIHEzCJ1Ab7z1semC1aR0IagYMj6INjKjkOfP+yOWOdR1taFJ1TOsCzlZQldB5ccg9P3TN9yLYPmwrSVtAMkWGoiYFpILGP5ut4dSIZgCwAUBWcQpN9I2NyOY2gTYWZalUeuwakyNpW5E9QQw5WjqNvToaroFaPKvjBBkiS3DaAegNrGZ2N5i+N+GZgPWMQAjK6iN1tqGo2NrEHnJHPGFpghacaTcAOpJlWHEbSTp/A4Y1UP2dN5qAx8LAE6mbUYWAAG59/ULp6Ak72S6lFy7VNLlULagARx8NzIgjUYjoN8H8KZtcGIB1rM85BjnMKbmcVamcgEtsBpZdMEE/DERN+Hl9cFoZJKcc2nhuYBGqJmbEACYtHnCymg8N6M0aGpQqw2pQSTMydS2PICGER0OBN4XpfXbRo0xG55Feksu0Wt0wzkswUco3DvpJ3UgH6ESR/EB0w4c+rKNpKzBNxeQf6JMXna/TEuT3XQ9Ij5rIxCmSHGtJtpZf3t4sSPMDeLkytAkc0WBpIuQLAsASZQSpmdojtUKBCzsZAUEC0yQYiTeL3+84RclFAQlQGsLiFJGiBs5gGZIjYQcUXQKSF/Fsuih2AWaemTY/FIJG0yFie+J1DPMpiQTVE6fspAJKryuZvfuZxVz1JirArBJpl9UhfdspEyfs3NjcfLEQZM02VrlCdxyXiBm+4AG25nqIpGPKDM9BMzVhja8XNiZmeLsVMQemMeIUHDrUVIYHfcsQrBYlh0BB7m4iMFbIHQ1QSeM3gSQqRcTyJJkWsMEamfdhlESKbXtPAysS14M7i2x5zgRdO0L2YzGV1RVIJEaI3gnW1PUCbLMTaZgWGxmz8XkMB8ewaZtboFg2naDywfM1v1O0LLGwBAF/IzIJ+k4UTw8vUMaXGktqJIA2ILDcaibWvAucblzM+9GhnxU0wbkkCLEjSdQPYqR8pw1CAJSUQgYHnJZwCxIGxG3T54SOTINFmae8LcElhP94ekYzkkZ5Fy6PtsSG1RB5Hv54m4r09C8nYbxHKsVPCLkrrG5ACiWItB3BsbxcYHlqZCLDkVLAbjUykgW3JAMHsq4Jm/DjUZeJZsrAnTxLAUyJBbbbb1OC0MmRHxHiOowRwqZDDmBAED78Hl9PY9WT6nhzZqrpRJkAnU2gATCGSDzOmOcRuJwxmsu+VBNUoCjBZEMoRp1iGIWNUeRI8sMDK1VLigVvwgXX4SmuytPwyAQRHI8sdHkPDqObqUxQhaXu2B0heBgVPEvJtSgHmMen4+GGfH3tDKEX2cBm8yalUPTpO9MAG2o6VYcZJj4pkzYHSLbYqf8vqNRqVlIRGHAHF6ksAwtdZLzM9ogSOsf2QTLE1c9XqmnEH3OpVWYgu4OuQZjlyO4GFPE/G8pQo0aeXzD1FNRobWrhgytKMdIi4EETz5nHXHwYJb9G4pdHIU3aohXhKlgJNuIp8Sc9OoSQAJkdMUsl4XqVWLAJIgNABmS7apIm4tbY2tjyhkFqkIlamVNmGjTw6bEaiSJA6wZxTrqlOHX3YUCAFADFwQoqECxkibiYjfHmZcPH2v4BxS7M1EFBpbi031AEypvMzLEi5HIX5jDh8MpvxBmhr2qCL3tfbEds7VqhnddQ3i3IkMDMbjneLYVqgajxsLn/wqjfUGD5jHDLFcm0bl+gj7Q+0jKwB0AiLgR1BOkbG5BjfCXhHiOus95iwvYzbf1t5Ytf8A+by/vA2ov5QTM3IkyxjYm1+ojFX/AJdllEUaRpBoExJMCQdQ+G4I6ScesvFuPWylqxSk7AaTqgA/CoqmZnVpkSBbnhIUqjNC1NDSZAGmTfcgQxjued4EYbzGQeqiaagQqQwDgklgfheIAWPMbWx9WpqCz1CxBkizQbzwgEQRadRECd8Ph8JRjszpsy3hIKqrCQQVJaJYQOETI02kRuYtjdHMsjrOlI4ZYqWJjSA45EnkTcnvGPjBUA1HW8EET8Nwdiwk2m/TpO6danID62241VGIQTdhJOwi+rew2JtDxeL+raMmkeJnc2wCaCpPPl2AEXk9pwBPB3qu1UqjKAp0BiG12YgibGdwd8N5vIOUOiKcidcHUZKwCGaOcxBses4WyNIKf1muo0hgOKVBaS0SRLbwsSOW2A/ETTcezN2UK1NyQ8ohW8hZkC+mCIBJtNo6YWfNMaxBqiVuYIPDPTebc+m+CpWRgJLDX1DalnVpm4ESIkjz3nE6tkqZZSi6p3VtQA4TwmBsTsWaxvJxKHiw6ZkWMnTUkU6bI2oyy0wbxIkKTeO3707HGM5UqF9FJwGFoNQBhpACgjczvaw68sN+ySBHdKVL9ao4Q7sBJMgTJ4Zgc+eFPG2LV6iioTpaCdhqAIcUwBKgHUAQdUbk7Yy8SmpBSSXZM8NztWqJeV6hhpk6SCFtIYGeoI6b4foUmswLGmCQ2k8PMsxB6gWAkXGF5ZkUEgtqBIDIRaNQ5C9tx0sJwzQzQLvtHw9Vt+8EDQeI7R9q18F4k7ddi2L1qv6sgfrGeSzquoXGxJvAEGD0N7YfGfZiwK7FVUHc6oLjrKiZH+uEy/uoALKLyqMoQrA0j4QysIANxHU4HWopWdnY0pUEiGLAsDJa8aYFxBPIYi/ActgY9UZnQKGJqXV9IO2oqWF5+Ky9tJxHzFJ6uqGK1AqASQGI5BtgCdLARbbe2KFLMuolY94FMM8SS0QdNiHBCxOne/XCFPNkNNUtGqS+lQWOwZoBGwHymNhiuPwJRvZqA1M+YpIxJF3JUkgAMQwqFVIIBBBN9iOZmpQzwIJUhdNmLARcEwASQV1RInaTibnKuWoUtBEqeEIGZpbXqAWWhfImeInfb2KRqlyrLpkqp4dM2KgrqtGmxM6QeoGH+R1QEi5RWor8CVdDLOllMhiV4YI4TAJ6HiPKMfeJeB1CoEHWrM20kKyjhHO8TF7/AFx7NV1q1HNMU2/VlgzAMswDqZfiJEkkGDYxuMSfaPNscyf+0M/u/tpcM4WWhY4VsYWTaLk3wY+DENKtj9PJugM0isyBNja5YQOFDtuYJ9MeKwU+6IKakYhRqJYFpJA5GFN+cgcsRaniTqxZIK2iUIBiSGUSYIJIhjH0xuj42SbqalQkXuRqUfETeSQe8QD5CXw1emCh3M5pyf1ejcsFJEzcAHmATvAAgkcsCbOmnVgGG03QATOunDMQYBJOoAA25jGs1nXaKghNR4oLFgLANxK3OflYG+J716jVNXCtwsAqS4MgbCAQ0QW/e5HfQ+H1pi0d6/8Awzr1EFRaq0iYb3bgtFrAkHe994k45fP+BV8pmB72oup1X4GFhJIEkcoI27wcdX7b/wDEGrQr5fLU+FmAas0rKtpDaL8JsSxuPsgG+OL8Q9olzLM9UtNQgrIZTpHwkRGiQDYn7RnVNry8LG40tG432U6TgupX9Wo+KmVBkRBIj4eVrbW6Y0j6XJkqjalk8JCEMoIA2aSCoN+dr4iZOomoslSqGsw4tQ1KQBAAkmStj323w7T8Qq1HPvHXlpYIBzkajykjb8ziXyMVpDn1DK0g1nNMNHBxKVgGRJF0kcJE9cdX7N0cpkGFeu60qtfWBLlUKgqZIPD7xrEm0zjhKvh40sKrrqFoclWViTpFMI0bczA6csI+IUBUqUjUrVaqKAGVRuoIkS2xB53E3FzAviwLFK0CkfrdH2+yOfD5fS1RW1U4IOlx9q42ESbxa+OB9oM3T/SCmXVEytIxTVGPFUUBSdU2DEBTEmFtMyOO8JyKpVO50kNcCF6EtIvOwHl1xaWsSADUIXiWF08IO0mCLheR/HHRNc1RqHKuZ4ttrKwEq0QWaZ0qCu1+VhqBxSqUNRZkGqdiFJZT9otytHKY7RiI2YolVDK7XkkEgSROtjYsYC22PI3wwPGBTZQ6qxItcqQJFwBY3MxykW5jjfhQDobqaqYqVZbQGLwxGkE3IEDYTJ7csJf8wpG/EZvOsiZ5xNsOUaxdZLMwJKxp92QDMFmm4FxF7i2KH6ODcChBvcSfU6rnvjfLV7Ns5HJVi75lKkuwmwgAiQCY24TYAREnHR+C+H0ncCpUrFKcNALm+6hiBuLme1pviVSyDO9OrwqzUwXVV0lWNwZ8+R88DymbrpnBTqGVgQRw35E7aibz88T+af8A5StE1rTOr8V8cpMDRoqEBgEwS3UcTbgg7Ajfe8Yk1veBiCGMruy7weGAthvv0tyw9TFip21Tf+eWM1GlpxH8wUaaVspVCdISjE0aaqROliQFsIcRpN4nTfG6VdtSNSUaheY4SRYaJm1xeLT5Yfpn6iPpjyl62HXBXxJNW4moC6ZnTx6QbEsQpMyCVg/ZkyJEjSOYnE2vkQitoEs1zLN3tzmTFrxA2jFjn698CdeOT0N8L+ZU9INCmVo1ytgiypLC6kvAAIIgaoHMESJ3OBNTqUwRI065IIQXN7RP164rO1hflH4YxWI9LeuJL4nb3BGoD7HZZaecAYaBVLIQCeYYgA7zckXkWjC1fwmpSqOtSsxZWPxX4ryW3JDC9rnVh/w2n/2qnG/vAR2Mqfux1Htx4RrC5hBxIIqDno5N6bHzHTHfDypTxOcF12Y4HJVmaGIF7gxBMGACeVjMeccxgy06hcFWcwIuwA0jYEESV/M8jjaiBHcnBqdWDvyxyy+JNvURaAZ1iKg16XJWYO5YXATSIjleCB1vgdbLsIIQzsYhhB4pGrbp59sP1SC0kXA3+/BErX9BgS+KSSSUQ0ApZIs0vFiwBIUsAYgX5jrhSr4bIbUztwnSZExBFpHQx2k9sWGeD6zjIYc++IfmmST6QUjn/FMlw6vdmqNYszRAMGSVAO9+tsUB4OFZhOoA8LRe8A6r3HfDhI0kGY7RP++I/jPtlSSoy0lUU5ADuwL7AMzAC6WJF159sdOLyM/kR+ilXf6mo6L2Yoe4zlHSbMCrTF527/EBhL2n9nBRq1ACV1VNSkTJQgkCelyvaMXPYnJfpFNMyTJUxCAaZgEdTa3PmMdB7Y+Ge9y3vNjShhO5WYYH7/TvjqfzEcLbf1Iz0fm7ZMFnuCsKAsC3xGwIje+3PAlyxIO62MXm0Ac/z54c07+Q/HGI4R5H7xjx18RzXaYCdQ8EY8TMGgi5MHdR5WE4KMlxhhH7wPDYjiBid56jDxMUzO3P6YHSXby/DFfzHPQGWPEvZOsqIyFXapoZ5mdWllLEsxLSpWSSZ0g22xzud8CqUHWjV0srjUT8Vpi8/EeWP0ej4p+qS52HUzttJ2sb/fjmPaGp7yoGPJSP709Bj2PJzyxYecewWQP+UlZ0tD24otA+zAEfyOmCLlS1MqWLAGynctFpMfD2/wB8PE3I7jAaQgt57Y8ePxLNXSGomr4MiyZfVp+EkGwBETtHPne84pZb2KqkIy1ToqESIErZ7E8xfsb7mMbqU+K+0GfkcWsx4pVo0aYo01cCJDNoAtvqg2+mPQ8LPPLfMNKiDlPYrMM5Wo2kKdulhOkRsbn87YHnPYypRBkhhqGwO084iAQQf6uOmzPjlY5bV7lTWIkIHlA0n7QHQbTuYkY9y+erVKQFdFRjoKgMTqY7galEX2ALfjj0+SS0TOWXIqIDS0WFyCB6Wj8sfVPB6baSQCBMfKLfPD2by7I0ONJN7+fa2PUPAPXb8cfPZvOzxk1dD0Jv4YoJgkKBZbRHyxr3AP8AuMO1IJ23GPVqW3+7CPz819ho5nL59qKU6dX4wrGSwYOFixi/O03tg9DNrXXTVBVyA6EELPNSO4Py9cQ6tZGqhhpLMLhwQDqAImDYkgjzPQ4uZTxkPwGinvdtBtTAG56m0cOLvGvtv2+qIRneyvTJG4jzMnv5nA2q9wY7/wAnG2qSCSQJ3i4+uw74Tq1IJk/z5Y4XjL2NPX338unzx7TrWP8AP89cL1Km0GAeXaLxjz3neZ26YyhoFjaPe18YqEz5ThQVZNvP0xisZ5j+eWNwRmPObd+d42x47lldhJCKWcjZQLkk7DbCakaeUDrY+U88Fz+Wo5jKjLLmXVqz0y36v9WpRXCqW1cQ1MJaOXpi2Dx1OVSdIFnUf8Mvd5qk+YIhw0KTeBE78p2t0x3Aj7cRcXvIx+JewvtsaFZMspQUXhQukDiO5c7lp+1zkW6Vvab2xNHNtTqFyFOnSJlmJBCLEWiLnrj6TFjhGPFaRmzPjKLSr1EU8KsQs7x9n6HCNTNiR/P32x9UpPVdjbUWJYMQDc2F7m1rDHYZL2AY1ddKsh0EWddQmP6JFh5Y8V+HOUm0tWBOzlzXBM322Ef64zTr9bWi/X0x33tJ7Kj9HOmkoZNTPUQAMTxFjESyk8p22EiDweSySuRFQA9f/wCtMeU35DCvwJuXFGcqGP0nn+X54dyHh1asjPTUsqSWMgRaeZuY5DFLwR8llpXNaXqOZQlSw0xH2QRMz32w14n7TZMFaNFnpglpFOmwUlhAkxvth4fCpJ3IMZJnIPmNwCL27duUz2wPx/wjIjL0s3enVhabUkUBazBnuZEhjFzewiL4qn2XUg/rGKxY/q9+f2hHyOOS9tfCAKS+7DsJuXemQD04Tc/KOmOvxfDyYH9fsRTTej9GT2zy2SoU0yyoaemQVJUEn4iRBOrUIIN+pwjnvbp69MoE0K4gybnmQOg74/J8p4ZWsAGJeAoBli1toJJED1x+h5nwFqdHVFY1Fg1QEGlFaSFt9tY4rmJExi3kubhxgv3HBpW/1wbJ5NqzBFgGCZNgABJNr/LrhTJUUIJ9403sVI1ReCRMTYTyxc8RCJlKpWg0t8U1QRS0sGVVK306gBI6mbnHk+P8NcncnSCnZKzAK6kJEqY338rTjyidthgnjFOlrOlzqNyLNuNywA33IAt3wpTGwEnYToNpMGRNziGXxZRlxX3BZbydVmAVQWtO7EwNySYUKB88I1WuQQVMkQTzmYg7YqZNQjPTQstNdOolnp1bhipSNoZQDyIJidjOqeHVJeGZwAbuSp3mCrGd/wCeWPS8jDJ4lFhapWL0jJ5732FsZ1mWtF+35YLR8Mr8lkWMiw+ZI/HGauVZSdS6TPcgntBj0xx/LSr2LYHNVuKJt6f63w02YI0lTp2GrUNxvHMDnhXOV2WNQiLDdZnnMSbWucevn1ZV1yTbYxJm0m0QJxbDH8P2G9FrL0qTKJcCouowzgEhdMkHTtJix5jrgmR8PfUzq4gEXBVrGx2YkED1Md8SX8XQIAaQMagNYE6WA7QdhcY14Xm01aadJQGiYpoJ7mMeksuPVvYVxNeM1iahioXSxGppjt0t9xGFqdTh9fTDHiWT0tbSo2AAAHeSdsJJtBgCdxfHi+VibySZm6Yz76TE9pwb3vbEtWvywT3w6/T/AFxzPFbNZLHs4iggKpnveOHvvuRH72CZTwt0qsHBYEKULCSZUzts0DfHU5o01AAeoSbQzQT3ADAyP5GE61BCsLY/amZaDuSSfutj2ZYa7ZFCiZcj7Tki4B5dCTIm2BUMkZJDrqHKb7b7bDBkqEDhK2tya0b8Q9dse1KzECSQ+4iNu0KSOp2OJLHD2h90Ho+z9R4IKkQbyN+wscdR7K5OgqGjmaSF2JJd9J4drGZWLAd8ckniFTTbUWve7DbeBF+d8dD7K+MaaZNS7avtETYCPS53x2YYeP1FbBFyvZdyfsFk0u9RnP8AHpEcvhubd8D8T9kcjSp1HVXJCsVGp2AOkkWF4m9+mIw9tiNUETqtws1gSDOkAi1748zPtLUYsC8AqfiAQmQeTG+4tGK/hYkukNZxhqQnxGNgeKD2BI3x2vgXsomayNKaaIWYk1rGoIYwREWjhiYtMTjhsvZQFNIAkA6kpBhcm5YT3nH6D7O+JBcqArqxQkGNHM8wvnjnw4YN6Rov7kLx7/gplUWrWo5p/eqGqJT/AFcFhJCiCCJaAL2nHCHNv75WzGpqukQTpMGF0nh56ZANyLeWP2F8578NTUoJVgQpUWNjsJIG1jvjlfGvY5HrBzIkDbUx4QABAEcuuO2UG1Vhic4c2FAmD1GogW2Jg798dn4F7VQ7rUdYOluIlRy+Ek+WwvvjnM94YFqMjVdIVQftiVIFjqj5XFsayvhsLdkgjhJZQAJF1myWPLEISlF0TP0Txbx5RQZg/wAQIgnqLdMfnLePmRpV2K8pUMLzKwSfU3xXz2mpRCtsCQGW42uYYAsOXCD545o5H7Kxpm/U/wBpQR68sbLklF6GaTOw9l/HdGsPwSZ0sQZPaNsXWz9LMaYYcDEiJBnTfvbtjgMn4eB+1p6Ra8EgjoLx2w74fn0V+FF0j7TBUN7AA3AvhseZ8dgSoDWqLUEe9hRBCsXYsf4iATz6b/JrPZfLnKrTIcggm2kEkNNxP3euI1dHUjT7tGBuqqRIm0siwR64343nIpD3jAErF0WrMECZJBEXsZ2nGhltuwJUdb7O5WiyoysdSARpMHTsBbnyI7Y6LP13CVRxELSLDYyYIiMcH7IZlIS+vSRGlUUATc3YH0APljs/aWvpoVNURoO6jmCOYue2L8rVj+j878OzYNhTXlv7sQeR+I2/1xVyviTKSrLT0kXJFP0Ox1+WORy1YmEUhr2J+6fwxTioW0+5eTu4WqfkWx5sM0rBQ9nfFKcuVQlpkngAXltFvQ4H+kjSCRvfcBZ6KVPn3wrVyDpOtmRDG61J+4D64xQKsYFRoHMM1+kgkgfPCznK9mZ0fhufkgMpEjcu5M3iLbYXzFFJZgCCSbmGkX/eAMd74ntkSDK0gBvrcqIJ2MayR64dfwynolxoJEkn3bBvKWmPIzivKUlszlqj33tOARXcAj4KY1X5XZh8selqROk1as7nUsD+6TgAyJBA/VlD8Q94tJfoWYjGDUCOdCjlATUwA3kMdI+/AbfsU+zNGkCNLySDcKQpPQ8M4A1N1EaWKm0BIttJJE7Y+rZmRLONRNxBJ7fCJnB6GeViQ9RrbFlBZT2mCR64TT70FMx+iVNM+6hQSLkrY92325WwTL5EsOGY5xxR2tc3xuq2W0yj1e8U9yO4eQPXrgmUy7OSKQcSN2LKQOo4iY9cI4JhF888kS23UFSDzgY+ZFCmWudpM/hja+C1F+JHWRvqgz1vO/f5YE2Tqq3FsdpBM38oPriM4t22gNgUSbSPOR95j64+Dn+f9sGZbEPyv8Pp2t3wGT1P0/8AjwjxhQw2YAA06u4B0ye+4PywKnVA4iogk7kgjkLxJ+QxqshZuBGbn9rvtczjB8RqCAaYI6ksLD1tfth1N3sI3p1iVVlAts51EnlMn64TrVQrQdJP9KeV4uTjdSsjC2kEkkAFyZ9QfSDhR6AOyjvLx95ufKcFuzDVQs3Evupi6lQT6AKT88UPDg5A1sBFxpABiIIEgfLEo0jTBYVKA/8Ac3HSAt/ngmRz8wS1MzIJVFIHlqH3YrCTi7MUKagVZ/SHVQdm1MYJ5C1/I8sDz2dUGPfA9YM9ZiQYPlhOtXVhBI2gRSSfKw+s4UqUQsFSb7m6/O8xjPO+gUbGeAAQPqAnlyPcifoMN0c6y0aq62VdImVQ7kQBJ27RhKjmXtLyYPSB56jhv9JqBHCMVm5CFBJ62Jn0n0xsMuO7CVfZLxOHYe81AhdINyTPMQAvmNrY7bNqAAxF/IEjyx+aeAtUp1HdqgDsogsA7cRgG/TpIx+i+K54KgnexsfqLEC9r49KE7VhSPz/AMfVauZczBAEmAWED+IRbpiY9Kkh4QGc7/tlI5EniAn1xR8XyZ96SXBYwDrNK/KdhY4Qp0SYuhgEbKAI2IIWQO+2OCd82AZqZh1RiwfS1ruKY2+0FBYnvOEmoUoVpW4MgGpM8/iS5w1WoVBYqCdIMlSbAbjh3NrzfGBQqnmzfaIA0joPie39nCytmBZKpouVKDkRqB7CQQMUUSrY00UrsSSfzvvvhHK0iJDtptN2BPKCRqvguWo02MsasyTNjPmC1+sjCxdPZjxaXEWcKvdXQEnoQA5n0wDxEhlin7yRbiTVJ5XKLHSO2M0ggMBSTB/daemm/XB65qG2nTHPQqmP672PO2LY5UA17JVmFQXqFpiPdIRvG5PXnGOy9r86yH4rFdoLGxElQr2xxXhNXS6h2pATqkikSRO06yR5x546/wBo80rorao0gk6GQcuguLTcYvGX0jo49M/X/wDqwNhBHPkIN454CtV2EMMwzSdtSqP7Ikn5YJk0m9MVYM21vA84ER54drCqQV4bC5tIG27kD1jHJTbJ2Ao+JUaSlKlOevGwYepP4YWq5jUQKSPHQurgdr/ztjbZBnOpw7RYQFiIsFOuLfhgwoVVBYU2IG+ttRA5WLkEx3w3BvsB7lcxmQNILUxtYIJHSwBPWZnDeZdVIWstRwwWTUZuXZgQROAIoiSjKT1XSojyQkXwappUEn3SEbgkyfItpj5jDqOgWFyj5YgEUSwmJKqR/e/C2CUq1ItFKgtifilQCN9rb4Vy5VyCGgdijH0uY85wxrJOmo7bwCGcR53B26HFUgWO1c5XZQAAhGwEHl/SUlTNvxxLrVqjUyDKibyaaz1PDTUG/f1xRakhUSHYCQbMWPzU353JxL00t9NYEbTTWAD/AF4PWQAMCcbRkwOTqXlaPvV+C7uoJnYaHE+WGlyk6T7qnSBOwWG5zZ2PLocDo1kraVOtSJgqqidto1knzPPtipkKKIoC1ADJJEGOm+jVfpiSx2GybT90DGii3dm0n0OvSPlg70VA4EN5tOod4J3HqMM69UcZJFxoYkDzD1OfYWwQZOnEm5O2n3nzszSfXC/h+jMklgRciey0vvm2PJp9T/c/6cM+6BY7wReWI+hN/XC48PHVf7Kf/HgfhsyYJ0cjhQdwqTE8r8+2E9BUiQescN7/AMWCVHU80AI2Mx9DqnzOPBlNUlabG1yBaeq45lF9FA61EA2QHeOEiDyMSJ7b4B+lLNgscvPrcYyaJiSHNtiSIjqN/uxqIF09QS3pESMZx9BPGrgCwW17ATPW62wwmYZ4kAW30gW6m1/lhX345o09Rz/tN+GHsi9ImSrjqdY+4b4MUAytL+mZ8lI+W4wFKjTE6he+gMfrthrMUqZnkAebKWP1nCLAX0yY7hbfjhabdIwSnmnmXsGGkAwoPXTpXHtRqZA4qg5EEnlz2E37YHQKOQrN1sAGv5gknDX6DuVYkQdyBNpjrPaPUYrxk9JGPvCtIqKFrKCTdZYbC1hT/G+O+9pKIeipWdUQIVjI6wCOs374/OPDXiqsWOoc5+QjH6B7TVX/AEYaFJZiBAMT1kSCQY2x04J/Sx4o4StSqNUOq7HfUhpwB0AMdvTfC9SihOgEBh9o1DEdgJPpfDubXMKeJeUtwsOUAN19emE8xmKui8IouSGM/wBl3EnE9OViExKIY6U0uQZ/aCDHawj64MhY6v1YC7XTVEmdmnBvdUjdqpLGDJVBHfhqn64+ziPT4Q02BtBBBuCL7R0w0tIxpWccqagiAWDISP6gufLDuUsRp92COisSPVlg4VXO1Y2C2n7YB6mA0Y0KtrsmxtLH72xNrpmHa65htiEkXm0kC3WD3tif7gsSGemCObMZBEkxE4Wp1HDSursVG3IcjAw1U8YzAGlXN7HhGo9ZJUk4PJezFDIEBYfN0wuqTGpu2mB17Yr+1C0fdqfeKzWhRTc8rFZMdPyxzuWOYFhUXmYhFA6ydOKPj+UzJpIaglbcVwtxYi5w7n9NUGJz2VoUzMCoWG4Lqv3Sfp92LY0LEKEIkH9ark9rOpb1thVfAHgE1CdvhNYx6LSN++DL4QtMEs8XuWSoR5H3lIGe840bEZnMBmEAPPPQhYD+zUtHTH1GjVEQlfURyVrnlIZD8wZwkAiGeGqT2HysCQPv7Ys5bOZYk68qmw4VVzpYTefcmx6FrRi0al26FZullwPiTR1DFYJ6ke6B37YLqIP7VUU7aWWR5fq4uepx9SzGXBDLSRD0CSZ+akfTGqjq/DpVR+6adIf4qwJJ88UikKwhFMfHWZhvqlCbbSRpiD92PDVSW0VtRiJCGSZmTxL5bYPQyS7+7pnlOilbzms2CNWgQzZWeSsVA/upPpii/UBl6LMC126cLx8iWIPf6nCOZywLa9JqT8WkUg08zxDl5YdGYIN6aERYoGMRzn3Rj5YUq5wkcBmSSQGQDtZlH3YM+NGRPqpH2HEmQNZFu2kC/wBMF/5m86WB6QxrG3IwvLbH36aVfihRyDe6YTt1H1nAcxmqZkqqzIBlRJjmNJjfljhm66Y5779VuFNOTJNxPUcbC3TDgzKGSGYz1Kx2g6mwhlM05+IOV7AgfRlthxWReEyARc7Aeckz6YGP6ugMyMxDSG35E2na+lL2xg+KVP3Af6i/lhTM1FDTqDd1BWOloucfe8At7wf2W/PBU2ug0JLn2VSFBAn69b3A7TjHvGqtxsSQtrgbXHMYV1gG4XyJMfTfyw5QakqrqdCd40Od44Tpjae22Gp5XbaX+hwlOjUZCU5EqQAST6E3HcYV0MDBUauhW+NZnMIY0ERHJSl/Xn9cLip3+f5zjnnFLQRtzUAgyvKFUifPBaTsBxMSp/eMj0Gq2ErEydQ8hv8ANt8M0aazYvHff6E4F0jB2Em2kfID6TfAaawZhj/WC/eDg7EA2kiOY5379Ix6MxB+FfUXxK6ZharVYyAOfMqfrAwWjliokEyReCvysb4bbNkgllKpMErHxQYF+p/HHpoOBxKokahLIbGeXLDcZVaRgGVynGJaLjYEkX6DeMdb4zmV9wje8JYG0KwPm2okfTHK5Y0gQWuJ2EflGKvimdoPTARHWDuYj7vuwIT4pjwdEs+IhiSyhjP2lUfUEHFTJeHUq2o1iUjYU6YqA2PNSY8sQlVZsI/ntihk849IyjkTuoZlB5X4cUxySlchTLeBaqgSmi1DI2p1Cb7a4sogc2wTPeBe7UCsoorEIWpyqnpLSCpG6i43HPDHgeacistCsuXDQIZpLMZ0kSbEbFu42wYpm6JLVa6hSmg6wtT3hFwsR9IAx2OMXsZLRzpy4WxCyD+7Pe2llt0w0jztpAHMDST5y5IwxSd6ikAsCCSACUUrzEAQCNxHKemPqa1CID35A1HJ8htjmk10IxLMlZ+KTz4n+ZgkbdMJZlgpBm4tYvtG1yIxSq0nBjWYjrUgXuL/ADwvXVrX3729SPxwjuzA8qaj/CWt+6RMfUnDGZrcIDtXJHJmYjnsJGFaWaYR+s25EED0i+GlriJJBJO3GfUcJv64Dd+zAaVbSwn3hXsCDtY3c4o1K1RgABFt2eoGPQCJHbAaQYQQHBvdfeAR/wDjNsMsf/MqaY/fFZjtG4RCMVg9bFYrmcw7kgvTUKIgtIPU8d/phMIAd0bl8TQT6b+mKa5lQTorhJF4FUTf+lUM/TG0zDEnTXd+umI+mZAw/HkAzlNRIKlAR0GYty57nDS5WoYhqN+YQz3HFMm28Y8RmBg1ak78QpgRfaK5kyNrc8F9xJJZ2YdlmRyHCrHFscRGzTeGaYD1aK8zCcR6W/RiNsby6LAC1FYCx/V1hEH+hSS/fHlBKRMr775VV25SwAtj6j4olURSzKCBdddQtFgSRTvvznHVGIljVTKo3/g+9B5e7qG/KdWZUf3cTvEMmF+KmV7Qqgf/ALmgecYo1qalRLA+dOqwgc7qx+Ywn+lqDHD2hdAnrekvzwMkVWwpkivXoiwppI5+8P1C2wakqt9inE7CSe+4fzw1Xzrk8FVl66ncfdE4K+eYiWrM3ZXntcFGx59Jt/8ACgkaEGQkj+ip+k0gPTFTK5dgJ93UHP4oAA5khQI64TOZQ7O57mCJ9MsL4PQVW+IAg9Kc/OVGK44xsVkXxjxpFkqS/EFIWozlRvJgRHrhv3U34flX/LCHifh1Nm0rzYSEGmb84PPBtaC007dSZ9bYulD2mG9aFsv4PWrhlpKHM/ENIAAubswAF+eDZn2SzCBdSKLXmrSFvVhFsfJSqGGUF5JgAAgmea7HAc1myAyxpMQ36tbXAiwNt74hOEV7GTKCezxKy7UlJIUaq9NrloJhW4VAESZw3V8ApU0k1KLCCYT3tTabE6oXnE799sRMzmWIhm2kCFi3l3P8jHy1AVQliTcXUnSsGCPW2Jwmv8UkE1k1TUeMBdN9GsiNzuN/Lpib4mai1AtKYRdTMWHFsYttA9TfFGhTAspJEblY72ueeN+IeGCoFJsV5xuOYPXCx8iMJ1JL9woB4ZmTWphioUk8yFAjffvPzAwQsA0EA2gXO9uhGGaVAKoCiAOWBVFhuVxHltfHLLJFybSNQCpROoTCzJlrD59cOUKCKpOtSIJsBE/u+Zt898fCuad04SRBkswOwsCYGw5dcE93V0lAJkBrKJggRt6Y6IPGlVX/AGYYp0lKjhcghwXLIFBUEgAXuIA354wCgQbkzbhHy33m354n1sgyWeQIm0c+02vh9aKrTRgZPSPhiIvzxPNJaqKQQCZJmJKUyR0Xfo1gJsd/9cYOXJEQR5h/uAnlhjLZxhP61wR/Ee+87HmMMaqTMWqVqlrjSpJDct+ttsUjHHJqr/0Ym/oZUAnSNjqKVAwBJgciw3M/lg6AK3HLr0BcWtsZsYvfBFai7kM9YKAApbT3+zTU9cY8Qf3cKil1IMtJ02EgFRBgkAXg7GMUeJSf0V/Zk9haWVAJemQyzZmDSD+64mAfmDywz+jKfhCwSIGkmOgJJ5GRJ6YmZGtUUIFpiGB1m4m54Wm1j0APOZw9lmdkfRTAIqEMpN0lVIYQ11JmDzv0jDfgVq0MxY1dLCQ8QTAU8zF4m95mMKZ6mABwSSN9TH8d+2KdCytrU6vswxEdZHPthXNLMde1h8rx88R8jhHSa/tiEhGhhaPU4fUKL6mHYAkd7kj+RhZxx/7flihRzKqdZhyZkEWBgwxtBAPT88RjtpBPmqaRfUxJ2MWHKdYN+2D06wUcSNPll1/yH64w1QaDqNOSTJKlzq9OXOcfJnASCxJVZJKIikACxH5fji1NVsQa/wCZtpgIBO2mtl1O9tkmcbrZqs21Rh2NZm9B7imPqcS8p47VDMGer7oEhCrsAWDx9kiViBaAAGw3X8VIBmorwJHFWOq+66mvEgk98dnCd+xXoeyeWqC5Lz0WnmalxN5YC9+uNBamoH3eZqG/xAIPUMJGIlHx4FgEZRqHx1FISeakydJHU2uMWMnlxvVqmTsFLBCeYgMDzHIbjri+LGxZWhqslV1KVctS0nf3mojreFX5g4meHeFU8oxamFQlSCwFZuGZgE1/w5YpLSpq3DUE7XFb/qw3SBj9t6BGHzmcdscf3JcmZXxQOFIqyTePeKpv14yQR0xOzMlwdeoCbGsxufQj5YvEPb9Y8dtQ/HEjxOlsSGaD+9U8p3jEs2K0ZS2ScxVMmQpPdix9F2PlhOtXsNO0bwR/mOD51Vm3LtJn1O/pgAprAJIAFxqQiY225Y8aeOVnRaNU3bRJRoB3iIPmZ+XbFvwWoxWwbtx372ESfPESl7iGYliQOsTzMahcxPPFT2Xza1CdCuoH9Egb7aiLnyx1+NjfK7JyeiV45XKtcaSDO9/Pc3xlM+0D9WvqW/PHntRpFYi1h9omT5fPnhBarRYW/gP54rNVJoaPQ54mgKASLbaj9BO2FWyLzFiAN+W0/d0xUzHPyOIdL4v5748pbVvsf2MZpbW2ItynBckqnew9BzuJO1rfLBfGtqf/AKafccY8O39PxXCtU0MhunmDAaDAgAAKftGFWRMSYvh6rN+VpI6b9rWwtW+1/wCmv3jD42f+Ef5cWzw5QTff8GA0coTuGgRyPM4SKsmYOrV7pgLRz0rIDWJGroMVqXwL6ffgfje3oPww2LEscW1v9xWyfmqkmQttwNx8jgeWAj/SIP44dT/u6/xH7hg3hPwHz/6cc0I8mOSXWQOZjYXAubDpilUY+6HCQL8ieYO5xUp/EPIfecZz26fxf9OO7H4nNNtgbokfo0kPrEE8QYyYjfg2Oxg9DjdbILokOrMYIRJY3PMiRPbHp+P+v+OLmf8AiHn+WKwxQnDoW2jmhkHVjqDCettsMtl9rn+fuww/7RvL88e5f40/iGOHJjUZ0MmAyqQfiO/PC/iWcXLuK6tJtTqKTIKN8NiYBDQ0+eK3hu5/jxyvtt+zqfxJ/gx0ePh5Nu+goqUc/wC9L20ssag1t7ggmxt0nBVyupTtI+KSFA2te89oxnw39kPL8Ewn4B+0q+X+fFJeJjcq/kNaCZnw6DOqm0X4WB7bYLlaKweIK42s1x3EbGflOEef9bFSh/3kf/b0fxxy4ccZzaoCFKiAAiCB0gT9cEWu602VQdJ2NgQOY4eu3blg/inw0/4T/ifGfD/jp+Y+/Eo3GdJgrZMHh1ZFIa3FvAOkeveb94w4/hLSygnYqTpAO8iNo+WK3ifwN/EPvwHK/CfL/MMe3h5S9iSk6sgL7NOHK1X0K23Esm6AggkX23tfFp/A6KAs1LNknTcNqIm0qs6gwEKQJgRynBvEP2qeQ/x08dDnf29Lyqf5MdGOEbpqycpNpATSmLVPV2nyN8A8VzVWnSLUqL1GGymppFjfe5tin+WJftB8L/w/5Wx2Uc59k81XcoamVqIRMxmFgSQJYK17SYjlgueyo5B+sam3GJHsJ/3D/wBxv8Yx0+a2wjX3Czj6uRd2B90Jj7bHfoTJi3pj2n4YQsN7kArOmahtMblrn02xW8S5ea/4Tgafs081+/HBLFG+iibJ36EFUgMhBtZIPYT1w74RQKASOs2IHPFKns38R/HDGV+F/T/EcUhBJ6FOA9o8sffSINxw9fy+eFDUb/ylHadu2+KPtP8AFU/h/E4FS+EeQxzT/wA2Vj0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data:image/jpeg;base64,/9j/4AAQSkZJRgABAQAAAQABAAD/2wCEAAkGBhMSERUUExQVFRUWGBwXGBgYGRgYGxgYGxoYGhcYGB8ZHScfGhkjGhocHy8gIygpLy4sGB4xNTAqNSYrLCkBCQoKDgwOGg8PGiwkHyQsLCwsLCwpKSwsLCwsLCwsLCwpLCksLCwsLCksLCwsLCwsKSwsLCwpLCwsLCwsLCwsLP/AABEIAKkBKgMBIgACEQEDEQH/xAAbAAADAQEBAQEAAAAAAAAAAAADBAUCBgEAB//EAEoQAAIBAgQEAwUEBggDBwUBAAECEQMhAAQSMSJBUWEFcYEGEzKRoUKxwdEUIzNScvBigpKissLh8QcV0iQ0Q1Nzg9NjdJOj8hb/xAAaAQADAQEBAQAAAAAAAAAAAAABAgMABAUG/8QAKxEAAgICAgIABAYDAQAAAAAAAAECEQMhEjEEQQUUIlETFWFxgZEyoeFC/9oADAMBAAIRAxEAPwD80yK1NDtRjTSVHcEcRIMEgHeOccjjqPAPGGq6vfVQKggq2gENrEydN+W4B2uLYn+A0KdWqVrFUbU0hVgFHVlfTbTMEMP4Yx0Ga9nGXK5Zad6tFtM/vCSx2PrvsD5Y8rNkhfGSESbVoNlq6mpAYNUS3DHFIaWK7EFiRPIR54Yqa/eCFsIAYi8QOK9jxARvt3jDeUykAEQCSSDEHToLAnqAZG/TAjSU1WE8LgGLngCwsTvwgW8+ox5T7KbA5cVBEjmYuCWJNpjYWJnYTgbZO8aiHa+o9gALiwIJHph2pT1rqEzOltgSSTG5vt15kYFVzq8QUFqgBBbkwsDP9IDfn2scKrvQWAbQHIaxpiTK7sBE9xN/5GC1MsKxVlFxp1X5bEr3599Oxxo5T3jgCYvBJN+ceU7R5YAMroKTKBD8JMghpE+gI9CdoGGv+wWZzdJhJA1QwLAAAsury5tHoYx7SzILldwBqBO+9hN76Dv5dMMpk1LIpeNwo2kWkzG/L1EbY2fCAaiPBGljKzuBAm4EmNhzvgqaaoLv0C1kqpCzuhF5gHh9bzPcYHlq01FpwANShSALAqYbrJC38j2GMVH92zoSVDLtFhcXteAFHzwIuQysFgzJMWGqDA5mNX1MbYMRWyhlq/vCLNcnYfaspK9F1BrX+ttLSuLgIonoLBgII3kiI+nTGUJCsskksAWmeoadryQJ6eWM5euAUQwBDBz2EER1axgd/mtXsNk10PvBpIEfGvUiBb+jAEA9D1wfU5crwqdRVh5TEztLXjvznDdSqF06iIX44B3dfhtc20j6zhKnRDTGgOogHcNeWJgXKgDyjvgr9RX9gFasdSKosSoIEjkJ32Ii3K8HB8tnru4A+A8yTOqbcxOoWtOnvguZyXASTeQdPmFInqtiT5d8I5QA1JnYGVZd1OpRG4LAqCDzn5NGpRMkxtc+J43mdfaBuAANjw9N/LBXzhMojAFSs3svxASQbgje+42wDMUBTHFpFwoYqNJEkkGCBHCB/W7YJ+jQwhIBXUdRkTqMi5nZgb7z54al2MemuVPuwZWNJsRzOomOVxvtIFueKOaBARSaultLKwgyBBiByv3iD1xvP2EqwnhY7QYAFivOJN+ZHaC0aA0ldILA6pAEMw1FoIIuFgbbH5GopGo+qtoDaWut1MkkbKDpsCxBXp6Y9r50tp0wHiTpsdUlgTpuo5wNiQNjgXiqwsAyJXUJg6ZAB/tEXPbpia5em9iRpRXsBJtZBP72wHUDC44qSsD7ornMwJJ3sZuEaC0gad9pjeLbYxmnDqKkkBmCOAokaSSpFp1E6h3EeWI1aszQW16rRT08IVyYBA3a++3ELbDFXK5MgFJJOpTcC/WSJ2UiDf4e4BacOP7mv0Bes01FZrAqZEcTBiNK87kMbckHW9OhTinJEKCptIkm7X3JA358OJvjXhzVKakniWkpt9oyA8Dmec/0o7kvhzE0lZrgKIMysgx0kWUW34gLQBhclOKkgK4sep0dAdpiEm5vccO0mSY6wDz5IUs+QddS4AjSB9okwQSCFhud4kDDRdYYcOlgy/ZYkyLgtO0QJGwHO+E8nX0aldAXE6msp1ABoNotA+eJpa/UZ9nhpmldjEHguBJFgbnsBH+2G/D/ABULUVn+BW18XIrMDqeQvYYznPEUUAMAAvlJuARc7ADpMkHliNXraZXSxp3LEA/DqjXI2EHyv5YaCb2I3RSNMPUDKIWDrEGSDxBQfJgfKRfDCaKmlhpU6iIP2Y6TYgMwXUes4UzWfX3xIYt/5kSC3CGA3+KOGx3I3mxPCarCoS5kqDBYfETDCxJmCd/ngzjQU10fMoVmdQVZW6RqUmxEWN+nnjVd396l1g00ZVvyK78zw9e/TG2rwLE6W1aRAuBpuOZXinbmbCMDrZhXTXJWVCLE9LxvJkcufyxHp7Qz10ayxliBqZRHmL3gi9jBHO++HW8IoudRLy1zcc74SyGWZCY4tzHVTB6cNv53wc5leaEHppf8DHywJXf0mSogZfwKrlXLkmooJ1abVFALS0/bUEGR9IM46vw3O0KyGnLBjxcXCStzqEwCAIPDOJ9fxCpCahxSRrI06isBjpkiG3N+mN5TOog0U5idtwFMEQOg3A8gcdueak6f9lI4vaHM9mpIsSsabAR6kc+/O3MWRyeeBMBzKAgFgTwkgidzKnn5Y3VRih0i3OCAZkXBItvt54mqoYBlk8iZYtAGmbiIkkQe17Y5F9auxZqmVsyNS6JgkFzF7AzYjnEmB2wvVKpoZDqYgEncDUYLG8AMSBeYCgcwcL/pooCoKjRIimBcTz1Wkg+Wx5Wx9kKorU2WmDIOnVAAUGYEG5AIK84I2vi8cdQv0LVj2UzgVTJAjiFpCxYxyI326G2MfpQqE1C0KkK+3UCT2BvOJeW8INNtTa6kSGMEBb723UiAN5LHAcjmGpmpTYcNQCmJIMkjSrRufiP4nGlhTdobZZrEqQhFwNPJrEcJjqQB8u2PUrtTqqDqCsRpJm4IGnabGR+WBoOJmSX0wIHEzCJ1Ab7z1semC1aR0IagYMj6INjKjkOfP+yOWOdR1taFJ1TOsCzlZQldB5ccg9P3TN9yLYPmwrSVtAMkWGoiYFpILGP5ut4dSIZgCwAUBWcQpN9I2NyOY2gTYWZalUeuwakyNpW5E9QQw5WjqNvToaroFaPKvjBBkiS3DaAegNrGZ2N5i+N+GZgPWMQAjK6iN1tqGo2NrEHnJHPGFpghacaTcAOpJlWHEbSTp/A4Y1UP2dN5qAx8LAE6mbUYWAAG59/ULp6Ak72S6lFy7VNLlULagARx8NzIgjUYjoN8H8KZtcGIB1rM85BjnMKbmcVamcgEtsBpZdMEE/DERN+Hl9cFoZJKcc2nhuYBGqJmbEACYtHnCymg8N6M0aGpQqw2pQSTMydS2PICGER0OBN4XpfXbRo0xG55Feksu0Wt0wzkswUco3DvpJ3UgH6ESR/EB0w4c+rKNpKzBNxeQf6JMXna/TEuT3XQ9Ij5rIxCmSHGtJtpZf3t4sSPMDeLkytAkc0WBpIuQLAsASZQSpmdojtUKBCzsZAUEC0yQYiTeL3+84RclFAQlQGsLiFJGiBs5gGZIjYQcUXQKSF/Fsuih2AWaemTY/FIJG0yFie+J1DPMpiQTVE6fspAJKryuZvfuZxVz1JirArBJpl9UhfdspEyfs3NjcfLEQZM02VrlCdxyXiBm+4AG25nqIpGPKDM9BMzVhja8XNiZmeLsVMQemMeIUHDrUVIYHfcsQrBYlh0BB7m4iMFbIHQ1QSeM3gSQqRcTyJJkWsMEamfdhlESKbXtPAysS14M7i2x5zgRdO0L2YzGV1RVIJEaI3gnW1PUCbLMTaZgWGxmz8XkMB8ewaZtboFg2naDywfM1v1O0LLGwBAF/IzIJ+k4UTw8vUMaXGktqJIA2ILDcaibWvAucblzM+9GhnxU0wbkkCLEjSdQPYqR8pw1CAJSUQgYHnJZwCxIGxG3T54SOTINFmae8LcElhP94ekYzkkZ5Fy6PtsSG1RB5Hv54m4r09C8nYbxHKsVPCLkrrG5ACiWItB3BsbxcYHlqZCLDkVLAbjUykgW3JAMHsq4Jm/DjUZeJZsrAnTxLAUyJBbbbb1OC0MmRHxHiOowRwqZDDmBAED78Hl9PY9WT6nhzZqrpRJkAnU2gATCGSDzOmOcRuJwxmsu+VBNUoCjBZEMoRp1iGIWNUeRI8sMDK1VLigVvwgXX4SmuytPwyAQRHI8sdHkPDqObqUxQhaXu2B0heBgVPEvJtSgHmMen4+GGfH3tDKEX2cBm8yalUPTpO9MAG2o6VYcZJj4pkzYHSLbYqf8vqNRqVlIRGHAHF6ksAwtdZLzM9ogSOsf2QTLE1c9XqmnEH3OpVWYgu4OuQZjlyO4GFPE/G8pQo0aeXzD1FNRobWrhgytKMdIi4EETz5nHXHwYJb9G4pdHIU3aohXhKlgJNuIp8Sc9OoSQAJkdMUsl4XqVWLAJIgNABmS7apIm4tbY2tjyhkFqkIlamVNmGjTw6bEaiSJA6wZxTrqlOHX3YUCAFADFwQoqECxkibiYjfHmZcPH2v4BxS7M1EFBpbi031AEypvMzLEi5HIX5jDh8MpvxBmhr2qCL3tfbEds7VqhnddQ3i3IkMDMbjneLYVqgajxsLn/wqjfUGD5jHDLFcm0bl+gj7Q+0jKwB0AiLgR1BOkbG5BjfCXhHiOus95iwvYzbf1t5Ytf8A+by/vA2ov5QTM3IkyxjYm1+ojFX/AJdllEUaRpBoExJMCQdQ+G4I6ScesvFuPWylqxSk7AaTqgA/CoqmZnVpkSBbnhIUqjNC1NDSZAGmTfcgQxjued4EYbzGQeqiaagQqQwDgklgfheIAWPMbWx9WpqCz1CxBkizQbzwgEQRadRECd8Ph8JRjszpsy3hIKqrCQQVJaJYQOETI02kRuYtjdHMsjrOlI4ZYqWJjSA45EnkTcnvGPjBUA1HW8EET8Nwdiwk2m/TpO6danID62241VGIQTdhJOwi+rew2JtDxeL+raMmkeJnc2wCaCpPPl2AEXk9pwBPB3qu1UqjKAp0BiG12YgibGdwd8N5vIOUOiKcidcHUZKwCGaOcxBses4WyNIKf1muo0hgOKVBaS0SRLbwsSOW2A/ETTcezN2UK1NyQ8ohW8hZkC+mCIBJtNo6YWfNMaxBqiVuYIPDPTebc+m+CpWRgJLDX1DalnVpm4ESIkjz3nE6tkqZZSi6p3VtQA4TwmBsTsWaxvJxKHiw6ZkWMnTUkU6bI2oyy0wbxIkKTeO3707HGM5UqF9FJwGFoNQBhpACgjczvaw68sN+ySBHdKVL9ao4Q7sBJMgTJ4Zgc+eFPG2LV6iioTpaCdhqAIcUwBKgHUAQdUbk7Yy8SmpBSSXZM8NztWqJeV6hhpk6SCFtIYGeoI6b4foUmswLGmCQ2k8PMsxB6gWAkXGF5ZkUEgtqBIDIRaNQ5C9tx0sJwzQzQLvtHw9Vt+8EDQeI7R9q18F4k7ddi2L1qv6sgfrGeSzquoXGxJvAEGD0N7YfGfZiwK7FVUHc6oLjrKiZH+uEy/uoALKLyqMoQrA0j4QysIANxHU4HWopWdnY0pUEiGLAsDJa8aYFxBPIYi/ActgY9UZnQKGJqXV9IO2oqWF5+Ky9tJxHzFJ6uqGK1AqASQGI5BtgCdLARbbe2KFLMuolY94FMM8SS0QdNiHBCxOne/XCFPNkNNUtGqS+lQWOwZoBGwHymNhiuPwJRvZqA1M+YpIxJF3JUkgAMQwqFVIIBBBN9iOZmpQzwIJUhdNmLARcEwASQV1RInaTibnKuWoUtBEqeEIGZpbXqAWWhfImeInfb2KRqlyrLpkqp4dM2KgrqtGmxM6QeoGH+R1QEi5RWor8CVdDLOllMhiV4YI4TAJ6HiPKMfeJeB1CoEHWrM20kKyjhHO8TF7/AFx7NV1q1HNMU2/VlgzAMswDqZfiJEkkGDYxuMSfaPNscyf+0M/u/tpcM4WWhY4VsYWTaLk3wY+DENKtj9PJugM0isyBNja5YQOFDtuYJ9MeKwU+6IKakYhRqJYFpJA5GFN+cgcsRaniTqxZIK2iUIBiSGUSYIJIhjH0xuj42SbqalQkXuRqUfETeSQe8QD5CXw1emCh3M5pyf1ejcsFJEzcAHmATvAAgkcsCbOmnVgGG03QATOunDMQYBJOoAA25jGs1nXaKghNR4oLFgLANxK3OflYG+J716jVNXCtwsAqS4MgbCAQ0QW/e5HfQ+H1pi0d6/8Awzr1EFRaq0iYb3bgtFrAkHe994k45fP+BV8pmB72oup1X4GFhJIEkcoI27wcdX7b/wDEGrQr5fLU+FmAas0rKtpDaL8JsSxuPsgG+OL8Q9olzLM9UtNQgrIZTpHwkRGiQDYn7RnVNry8LG40tG432U6TgupX9Wo+KmVBkRBIj4eVrbW6Y0j6XJkqjalk8JCEMoIA2aSCoN+dr4iZOomoslSqGsw4tQ1KQBAAkmStj323w7T8Qq1HPvHXlpYIBzkajykjb8ziXyMVpDn1DK0g1nNMNHBxKVgGRJF0kcJE9cdX7N0cpkGFeu60qtfWBLlUKgqZIPD7xrEm0zjhKvh40sKrrqFoclWViTpFMI0bczA6csI+IUBUqUjUrVaqKAGVRuoIkS2xB53E3FzAviwLFK0CkfrdH2+yOfD5fS1RW1U4IOlx9q42ESbxa+OB9oM3T/SCmXVEytIxTVGPFUUBSdU2DEBTEmFtMyOO8JyKpVO50kNcCF6EtIvOwHl1xaWsSADUIXiWF08IO0mCLheR/HHRNc1RqHKuZ4ttrKwEq0QWaZ0qCu1+VhqBxSqUNRZkGqdiFJZT9otytHKY7RiI2YolVDK7XkkEgSROtjYsYC22PI3wwPGBTZQ6qxItcqQJFwBY3MxykW5jjfhQDobqaqYqVZbQGLwxGkE3IEDYTJ7csJf8wpG/EZvOsiZ5xNsOUaxdZLMwJKxp92QDMFmm4FxF7i2KH6ODcChBvcSfU6rnvjfLV7Ns5HJVi75lKkuwmwgAiQCY24TYAREnHR+C+H0ncCpUrFKcNALm+6hiBuLme1pviVSyDO9OrwqzUwXVV0lWNwZ8+R88DymbrpnBTqGVgQRw35E7aibz88T+af8A5StE1rTOr8V8cpMDRoqEBgEwS3UcTbgg7Ajfe8Yk1veBiCGMruy7weGAthvv0tyw9TFip21Tf+eWM1GlpxH8wUaaVspVCdISjE0aaqROliQFsIcRpN4nTfG6VdtSNSUaheY4SRYaJm1xeLT5Yfpn6iPpjyl62HXBXxJNW4moC6ZnTx6QbEsQpMyCVg/ZkyJEjSOYnE2vkQitoEs1zLN3tzmTFrxA2jFjn698CdeOT0N8L+ZU9INCmVo1ytgiypLC6kvAAIIgaoHMESJ3OBNTqUwRI065IIQXN7RP164rO1hflH4YxWI9LeuJL4nb3BGoD7HZZaecAYaBVLIQCeYYgA7zckXkWjC1fwmpSqOtSsxZWPxX4ryW3JDC9rnVh/w2n/2qnG/vAR2Mqfux1Htx4RrC5hBxIIqDno5N6bHzHTHfDypTxOcF12Y4HJVmaGIF7gxBMGACeVjMeccxgy06hcFWcwIuwA0jYEESV/M8jjaiBHcnBqdWDvyxyy+JNvURaAZ1iKg16XJWYO5YXATSIjleCB1vgdbLsIIQzsYhhB4pGrbp59sP1SC0kXA3+/BErX9BgS+KSSSUQ0ApZIs0vFiwBIUsAYgX5jrhSr4bIbUztwnSZExBFpHQx2k9sWGeD6zjIYc++IfmmST6QUjn/FMlw6vdmqNYszRAMGSVAO9+tsUB4OFZhOoA8LRe8A6r3HfDhI0kGY7RP++I/jPtlSSoy0lUU5ADuwL7AMzAC6WJF159sdOLyM/kR+ilXf6mo6L2Yoe4zlHSbMCrTF527/EBhL2n9nBRq1ACV1VNSkTJQgkCelyvaMXPYnJfpFNMyTJUxCAaZgEdTa3PmMdB7Y+Ge9y3vNjShhO5WYYH7/TvjqfzEcLbf1Iz0fm7ZMFnuCsKAsC3xGwIje+3PAlyxIO62MXm0Ac/z54c07+Q/HGI4R5H7xjx18RzXaYCdQ8EY8TMGgi5MHdR5WE4KMlxhhH7wPDYjiBid56jDxMUzO3P6YHSXby/DFfzHPQGWPEvZOsqIyFXapoZ5mdWllLEsxLSpWSSZ0g22xzud8CqUHWjV0srjUT8Vpi8/EeWP0ej4p+qS52HUzttJ2sb/fjmPaGp7yoGPJSP709Bj2PJzyxYecewWQP+UlZ0tD24otA+zAEfyOmCLlS1MqWLAGynctFpMfD2/wB8PE3I7jAaQgt57Y8ePxLNXSGomr4MiyZfVp+EkGwBETtHPne84pZb2KqkIy1ToqESIErZ7E8xfsb7mMbqU+K+0GfkcWsx4pVo0aYo01cCJDNoAtvqg2+mPQ8LPPLfMNKiDlPYrMM5Wo2kKdulhOkRsbn87YHnPYypRBkhhqGwO084iAQQf6uOmzPjlY5bV7lTWIkIHlA0n7QHQbTuYkY9y+erVKQFdFRjoKgMTqY7galEX2ALfjj0+SS0TOWXIqIDS0WFyCB6Wj8sfVPB6baSQCBMfKLfPD2by7I0ONJN7+fa2PUPAPXb8cfPZvOzxk1dD0Jv4YoJgkKBZbRHyxr3AP8AuMO1IJ23GPVqW3+7CPz819ho5nL59qKU6dX4wrGSwYOFixi/O03tg9DNrXXTVBVyA6EELPNSO4Py9cQ6tZGqhhpLMLhwQDqAImDYkgjzPQ4uZTxkPwGinvdtBtTAG56m0cOLvGvtv2+qIRneyvTJG4jzMnv5nA2q9wY7/wAnG2qSCSQJ3i4+uw74Tq1IJk/z5Y4XjL2NPX338unzx7TrWP8AP89cL1Km0GAeXaLxjz3neZ26YyhoFjaPe18YqEz5ThQVZNvP0xisZ5j+eWNwRmPObd+d42x47lldhJCKWcjZQLkk7DbCakaeUDrY+U88Fz+Wo5jKjLLmXVqz0y36v9WpRXCqW1cQ1MJaOXpi2Dx1OVSdIFnUf8Mvd5qk+YIhw0KTeBE78p2t0x3Aj7cRcXvIx+JewvtsaFZMspQUXhQukDiO5c7lp+1zkW6Vvab2xNHNtTqFyFOnSJlmJBCLEWiLnrj6TFjhGPFaRmzPjKLSr1EU8KsQs7x9n6HCNTNiR/P32x9UpPVdjbUWJYMQDc2F7m1rDHYZL2AY1ddKsh0EWddQmP6JFh5Y8V+HOUm0tWBOzlzXBM322Ef64zTr9bWi/X0x33tJ7Kj9HOmkoZNTPUQAMTxFjESyk8p22EiDweSySuRFQA9f/wCtMeU35DCvwJuXFGcqGP0nn+X54dyHh1asjPTUsqSWMgRaeZuY5DFLwR8llpXNaXqOZQlSw0xH2QRMz32w14n7TZMFaNFnpglpFOmwUlhAkxvth4fCpJ3IMZJnIPmNwCL27duUz2wPx/wjIjL0s3enVhabUkUBazBnuZEhjFzewiL4qn2XUg/rGKxY/q9+f2hHyOOS9tfCAKS+7DsJuXemQD04Tc/KOmOvxfDyYH9fsRTTej9GT2zy2SoU0yyoaemQVJUEn4iRBOrUIIN+pwjnvbp69MoE0K4gybnmQOg74/J8p4ZWsAGJeAoBli1toJJED1x+h5nwFqdHVFY1Fg1QEGlFaSFt9tY4rmJExi3kubhxgv3HBpW/1wbJ5NqzBFgGCZNgABJNr/LrhTJUUIJ9403sVI1ReCRMTYTyxc8RCJlKpWg0t8U1QRS0sGVVK306gBI6mbnHk+P8NcncnSCnZKzAK6kJEqY338rTjyidthgnjFOlrOlzqNyLNuNywA33IAt3wpTGwEnYToNpMGRNziGXxZRlxX3BZbydVmAVQWtO7EwNySYUKB88I1WuQQVMkQTzmYg7YqZNQjPTQstNdOolnp1bhipSNoZQDyIJidjOqeHVJeGZwAbuSp3mCrGd/wCeWPS8jDJ4lFhapWL0jJ5732FsZ1mWtF+35YLR8Mr8lkWMiw+ZI/HGauVZSdS6TPcgntBj0xx/LSr2LYHNVuKJt6f63w02YI0lTp2GrUNxvHMDnhXOV2WNQiLDdZnnMSbWucevn1ZV1yTbYxJm0m0QJxbDH8P2G9FrL0qTKJcCouowzgEhdMkHTtJix5jrgmR8PfUzq4gEXBVrGx2YkED1Md8SX8XQIAaQMagNYE6WA7QdhcY14Xm01aadJQGiYpoJ7mMeksuPVvYVxNeM1iahioXSxGppjt0t9xGFqdTh9fTDHiWT0tbSo2AAAHeSdsJJtBgCdxfHi+VibySZm6Yz76TE9pwb3vbEtWvywT3w6/T/AFxzPFbNZLHs4iggKpnveOHvvuRH72CZTwt0qsHBYEKULCSZUzts0DfHU5o01AAeoSbQzQT3ADAyP5GE61BCsLY/amZaDuSSfutj2ZYa7ZFCiZcj7Tki4B5dCTIm2BUMkZJDrqHKb7b7bDBkqEDhK2tya0b8Q9dse1KzECSQ+4iNu0KSOp2OJLHD2h90Ho+z9R4IKkQbyN+wscdR7K5OgqGjmaSF2JJd9J4drGZWLAd8ckniFTTbUWve7DbeBF+d8dD7K+MaaZNS7avtETYCPS53x2YYeP1FbBFyvZdyfsFk0u9RnP8AHpEcvhubd8D8T9kcjSp1HVXJCsVGp2AOkkWF4m9+mIw9tiNUETqtws1gSDOkAi1748zPtLUYsC8AqfiAQmQeTG+4tGK/hYkukNZxhqQnxGNgeKD2BI3x2vgXsomayNKaaIWYk1rGoIYwREWjhiYtMTjhsvZQFNIAkA6kpBhcm5YT3nH6D7O+JBcqArqxQkGNHM8wvnjnw4YN6Rov7kLx7/gplUWrWo5p/eqGqJT/AFcFhJCiCCJaAL2nHCHNv75WzGpqukQTpMGF0nh56ZANyLeWP2F8578NTUoJVgQpUWNjsJIG1jvjlfGvY5HrBzIkDbUx4QABAEcuuO2UG1Vhic4c2FAmD1GogW2Jg798dn4F7VQ7rUdYOluIlRy+Ek+WwvvjnM94YFqMjVdIVQftiVIFjqj5XFsayvhsLdkgjhJZQAJF1myWPLEISlF0TP0Txbx5RQZg/wAQIgnqLdMfnLePmRpV2K8pUMLzKwSfU3xXz2mpRCtsCQGW42uYYAsOXCD545o5H7Kxpm/U/wBpQR68sbLklF6GaTOw9l/HdGsPwSZ0sQZPaNsXWz9LMaYYcDEiJBnTfvbtjgMn4eB+1p6Ra8EgjoLx2w74fn0V+FF0j7TBUN7AA3AvhseZ8dgSoDWqLUEe9hRBCsXYsf4iATz6b/JrPZfLnKrTIcggm2kEkNNxP3euI1dHUjT7tGBuqqRIm0siwR64343nIpD3jAErF0WrMECZJBEXsZ2nGhltuwJUdb7O5WiyoysdSARpMHTsBbnyI7Y6LP13CVRxELSLDYyYIiMcH7IZlIS+vSRGlUUATc3YH0APljs/aWvpoVNURoO6jmCOYue2L8rVj+j878OzYNhTXlv7sQeR+I2/1xVyviTKSrLT0kXJFP0Ox1+WORy1YmEUhr2J+6fwxTioW0+5eTu4WqfkWx5sM0rBQ9nfFKcuVQlpkngAXltFvQ4H+kjSCRvfcBZ6KVPn3wrVyDpOtmRDG61J+4D64xQKsYFRoHMM1+kgkgfPCznK9mZ0fhufkgMpEjcu5M3iLbYXzFFJZgCCSbmGkX/eAMd74ntkSDK0gBvrcqIJ2MayR64dfwynolxoJEkn3bBvKWmPIzivKUlszlqj33tOARXcAj4KY1X5XZh8selqROk1as7nUsD+6TgAyJBA/VlD8Q94tJfoWYjGDUCOdCjlATUwA3kMdI+/AbfsU+zNGkCNLySDcKQpPQ8M4A1N1EaWKm0BIttJJE7Y+rZmRLONRNxBJ7fCJnB6GeViQ9RrbFlBZT2mCR64TT70FMx+iVNM+6hQSLkrY92325WwTL5EsOGY5xxR2tc3xuq2W0yj1e8U9yO4eQPXrgmUy7OSKQcSN2LKQOo4iY9cI4JhF888kS23UFSDzgY+ZFCmWudpM/hja+C1F+JHWRvqgz1vO/f5YE2Tqq3FsdpBM38oPriM4t22gNgUSbSPOR95j64+Dn+f9sGZbEPyv8Pp2t3wGT1P0/8AjwjxhQw2YAA06u4B0ye+4PywKnVA4iogk7kgjkLxJ+QxqshZuBGbn9rvtczjB8RqCAaYI6ksLD1tfth1N3sI3p1iVVlAts51EnlMn64TrVQrQdJP9KeV4uTjdSsjC2kEkkAFyZ9QfSDhR6AOyjvLx95ufKcFuzDVQs3Evupi6lQT6AKT88UPDg5A1sBFxpABiIIEgfLEo0jTBYVKA/8Ac3HSAt/ngmRz8wS1MzIJVFIHlqH3YrCTi7MUKagVZ/SHVQdm1MYJ5C1/I8sDz2dUGPfA9YM9ZiQYPlhOtXVhBI2gRSSfKw+s4UqUQsFSb7m6/O8xjPO+gUbGeAAQPqAnlyPcifoMN0c6y0aq62VdImVQ7kQBJ27RhKjmXtLyYPSB56jhv9JqBHCMVm5CFBJ62Jn0n0xsMuO7CVfZLxOHYe81AhdINyTPMQAvmNrY7bNqAAxF/IEjyx+aeAtUp1HdqgDsogsA7cRgG/TpIx+i+K54KgnexsfqLEC9r49KE7VhSPz/AMfVauZczBAEmAWED+IRbpiY9Kkh4QGc7/tlI5EniAn1xR8XyZ96SXBYwDrNK/KdhY4Qp0SYuhgEbKAI2IIWQO+2OCd82AZqZh1RiwfS1ruKY2+0FBYnvOEmoUoVpW4MgGpM8/iS5w1WoVBYqCdIMlSbAbjh3NrzfGBQqnmzfaIA0joPie39nCytmBZKpouVKDkRqB7CQQMUUSrY00UrsSSfzvvvhHK0iJDtptN2BPKCRqvguWo02MsasyTNjPmC1+sjCxdPZjxaXEWcKvdXQEnoQA5n0wDxEhlin7yRbiTVJ5XKLHSO2M0ggMBSTB/daemm/XB65qG2nTHPQqmP672PO2LY5UA17JVmFQXqFpiPdIRvG5PXnGOy9r86yH4rFdoLGxElQr2xxXhNXS6h2pATqkikSRO06yR5x546/wBo80rorao0gk6GQcuguLTcYvGX0jo49M/X/wDqwNhBHPkIN454CtV2EMMwzSdtSqP7Ikn5YJk0m9MVYM21vA84ER54drCqQV4bC5tIG27kD1jHJTbJ2Ao+JUaSlKlOevGwYepP4YWq5jUQKSPHQurgdr/ztjbZBnOpw7RYQFiIsFOuLfhgwoVVBYU2IG+ttRA5WLkEx3w3BvsB7lcxmQNILUxtYIJHSwBPWZnDeZdVIWstRwwWTUZuXZgQROAIoiSjKT1XSojyQkXwappUEn3SEbgkyfItpj5jDqOgWFyj5YgEUSwmJKqR/e/C2CUq1ItFKgtifilQCN9rb4Vy5VyCGgdijH0uY85wxrJOmo7bwCGcR53B26HFUgWO1c5XZQAAhGwEHl/SUlTNvxxLrVqjUyDKibyaaz1PDTUG/f1xRakhUSHYCQbMWPzU353JxL00t9NYEbTTWAD/AF4PWQAMCcbRkwOTqXlaPvV+C7uoJnYaHE+WGlyk6T7qnSBOwWG5zZ2PLocDo1kraVOtSJgqqidto1knzPPtipkKKIoC1ADJJEGOm+jVfpiSx2GybT90DGii3dm0n0OvSPlg70VA4EN5tOod4J3HqMM69UcZJFxoYkDzD1OfYWwQZOnEm5O2n3nzszSfXC/h+jMklgRciey0vvm2PJp9T/c/6cM+6BY7wReWI+hN/XC48PHVf7Kf/HgfhsyYJ0cjhQdwqTE8r8+2E9BUiQescN7/AMWCVHU80AI2Mx9DqnzOPBlNUlabG1yBaeq45lF9FA61EA2QHeOEiDyMSJ7b4B+lLNgscvPrcYyaJiSHNtiSIjqN/uxqIF09QS3pESMZx9BPGrgCwW17ATPW62wwmYZ4kAW30gW6m1/lhX345o09Rz/tN+GHsi9ImSrjqdY+4b4MUAytL+mZ8lI+W4wFKjTE6he+gMfrthrMUqZnkAebKWP1nCLAX0yY7hbfjhabdIwSnmnmXsGGkAwoPXTpXHtRqZA4qg5EEnlz2E37YHQKOQrN1sAGv5gknDX6DuVYkQdyBNpjrPaPUYrxk9JGPvCtIqKFrKCTdZYbC1hT/G+O+9pKIeipWdUQIVjI6wCOs374/OPDXiqsWOoc5+QjH6B7TVX/AEYaFJZiBAMT1kSCQY2x04J/Sx4o4StSqNUOq7HfUhpwB0AMdvTfC9SihOgEBh9o1DEdgJPpfDubXMKeJeUtwsOUAN19emE8xmKui8IouSGM/wBl3EnE9OViExKIY6U0uQZ/aCDHawj64MhY6v1YC7XTVEmdmnBvdUjdqpLGDJVBHfhqn64+ziPT4Q02BtBBBuCL7R0w0tIxpWccqagiAWDISP6gufLDuUsRp92COisSPVlg4VXO1Y2C2n7YB6mA0Y0KtrsmxtLH72xNrpmHa65htiEkXm0kC3WD3tif7gsSGemCObMZBEkxE4Wp1HDSursVG3IcjAw1U8YzAGlXN7HhGo9ZJUk4PJezFDIEBYfN0wuqTGpu2mB17Yr+1C0fdqfeKzWhRTc8rFZMdPyxzuWOYFhUXmYhFA6ydOKPj+UzJpIaglbcVwtxYi5w7n9NUGJz2VoUzMCoWG4Lqv3Sfp92LY0LEKEIkH9ark9rOpb1thVfAHgE1CdvhNYx6LSN++DL4QtMEs8XuWSoR5H3lIGe840bEZnMBmEAPPPQhYD+zUtHTH1GjVEQlfURyVrnlIZD8wZwkAiGeGqT2HysCQPv7Ys5bOZYk68qmw4VVzpYTefcmx6FrRi0al26FZullwPiTR1DFYJ6ke6B37YLqIP7VUU7aWWR5fq4uepx9SzGXBDLSRD0CSZ+akfTGqjq/DpVR+6adIf4qwJJ88UikKwhFMfHWZhvqlCbbSRpiD92PDVSW0VtRiJCGSZmTxL5bYPQyS7+7pnlOilbzms2CNWgQzZWeSsVA/upPpii/UBl6LMC126cLx8iWIPf6nCOZywLa9JqT8WkUg08zxDl5YdGYIN6aERYoGMRzn3Rj5YUq5wkcBmSSQGQDtZlH3YM+NGRPqpH2HEmQNZFu2kC/wBMF/5m86WB6QxrG3IwvLbH36aVfihRyDe6YTt1H1nAcxmqZkqqzIBlRJjmNJjfljhm66Y5779VuFNOTJNxPUcbC3TDgzKGSGYz1Kx2g6mwhlM05+IOV7AgfRlthxWReEyARc7Aeckz6YGP6ugMyMxDSG35E2na+lL2xg+KVP3Af6i/lhTM1FDTqDd1BWOloucfe8At7wf2W/PBU2ug0JLn2VSFBAn69b3A7TjHvGqtxsSQtrgbXHMYV1gG4XyJMfTfyw5QakqrqdCd40Od44Tpjae22Gp5XbaX+hwlOjUZCU5EqQAST6E3HcYV0MDBUauhW+NZnMIY0ERHJSl/Xn9cLip3+f5zjnnFLQRtzUAgyvKFUifPBaTsBxMSp/eMj0Gq2ErEydQ8hv8ANt8M0aazYvHff6E4F0jB2Em2kfID6TfAaawZhj/WC/eDg7EA2kiOY5379Ix6MxB+FfUXxK6ZharVYyAOfMqfrAwWjliokEyReCvysb4bbNkgllKpMErHxQYF+p/HHpoOBxKokahLIbGeXLDcZVaRgGVynGJaLjYEkX6DeMdb4zmV9wje8JYG0KwPm2okfTHK5Y0gQWuJ2EflGKvimdoPTARHWDuYj7vuwIT4pjwdEs+IhiSyhjP2lUfUEHFTJeHUq2o1iUjYU6YqA2PNSY8sQlVZsI/ntihk849IyjkTuoZlB5X4cUxySlchTLeBaqgSmi1DI2p1Cb7a4sogc2wTPeBe7UCsoorEIWpyqnpLSCpG6i43HPDHgeacistCsuXDQIZpLMZ0kSbEbFu42wYpm6JLVa6hSmg6wtT3hFwsR9IAx2OMXsZLRzpy4WxCyD+7Pe2llt0w0jztpAHMDST5y5IwxSd6ikAsCCSACUUrzEAQCNxHKemPqa1CID35A1HJ8htjmk10IxLMlZ+KTz4n+ZgkbdMJZlgpBm4tYvtG1yIxSq0nBjWYjrUgXuL/ADwvXVrX3729SPxwjuzA8qaj/CWt+6RMfUnDGZrcIDtXJHJmYjnsJGFaWaYR+s25EED0i+GlriJJBJO3GfUcJv64Dd+zAaVbSwn3hXsCDtY3c4o1K1RgABFt2eoGPQCJHbAaQYQQHBvdfeAR/wDjNsMsf/MqaY/fFZjtG4RCMVg9bFYrmcw7kgvTUKIgtIPU8d/phMIAd0bl8TQT6b+mKa5lQTorhJF4FUTf+lUM/TG0zDEnTXd+umI+mZAw/HkAzlNRIKlAR0GYty57nDS5WoYhqN+YQz3HFMm28Y8RmBg1ak78QpgRfaK5kyNrc8F9xJJZ2YdlmRyHCrHFscRGzTeGaYD1aK8zCcR6W/RiNsby6LAC1FYCx/V1hEH+hSS/fHlBKRMr775VV25SwAtj6j4olURSzKCBdddQtFgSRTvvznHVGIljVTKo3/g+9B5e7qG/KdWZUf3cTvEMmF+KmV7Qqgf/ALmgecYo1qalRLA+dOqwgc7qx+Ywn+lqDHD2hdAnrekvzwMkVWwpkivXoiwppI5+8P1C2wakqt9inE7CSe+4fzw1Xzrk8FVl66ncfdE4K+eYiWrM3ZXntcFGx59Jt/8ACgkaEGQkj+ip+k0gPTFTK5dgJ93UHP4oAA5khQI64TOZQ7O57mCJ9MsL4PQVW+IAg9Kc/OVGK44xsVkXxjxpFkqS/EFIWozlRvJgRHrhv3U34flX/LCHifh1Nm0rzYSEGmb84PPBtaC007dSZ9bYulD2mG9aFsv4PWrhlpKHM/ENIAAubswAF+eDZn2SzCBdSKLXmrSFvVhFsfJSqGGUF5JgAAgmea7HAc1myAyxpMQ36tbXAiwNt74hOEV7GTKCezxKy7UlJIUaq9NrloJhW4VAESZw3V8ApU0k1KLCCYT3tTabE6oXnE799sRMzmWIhm2kCFi3l3P8jHy1AVQliTcXUnSsGCPW2Jwmv8UkE1k1TUeMBdN9GsiNzuN/Lpib4mai1AtKYRdTMWHFsYttA9TfFGhTAspJEblY72ueeN+IeGCoFJsV5xuOYPXCx8iMJ1JL9woB4ZmTWphioUk8yFAjffvPzAwQsA0EA2gXO9uhGGaVAKoCiAOWBVFhuVxHltfHLLJFybSNQCpROoTCzJlrD59cOUKCKpOtSIJsBE/u+Zt898fCuad04SRBkswOwsCYGw5dcE93V0lAJkBrKJggRt6Y6IPGlVX/AGYYp0lKjhcghwXLIFBUEgAXuIA354wCgQbkzbhHy33m354n1sgyWeQIm0c+02vh9aKrTRgZPSPhiIvzxPNJaqKQQCZJmJKUyR0Xfo1gJsd/9cYOXJEQR5h/uAnlhjLZxhP61wR/Ee+87HmMMaqTMWqVqlrjSpJDct+ttsUjHHJqr/0Ym/oZUAnSNjqKVAwBJgciw3M/lg6AK3HLr0BcWtsZsYvfBFai7kM9YKAApbT3+zTU9cY8Qf3cKil1IMtJ02EgFRBgkAXg7GMUeJSf0V/Zk9haWVAJemQyzZmDSD+64mAfmDywz+jKfhCwSIGkmOgJJ5GRJ6YmZGtUUIFpiGB1m4m54Wm1j0APOZw9lmdkfRTAIqEMpN0lVIYQ11JmDzv0jDfgVq0MxY1dLCQ8QTAU8zF4m95mMKZ6mABwSSN9TH8d+2KdCytrU6vswxEdZHPthXNLMde1h8rx88R8jhHSa/tiEhGhhaPU4fUKL6mHYAkd7kj+RhZxx/7flihRzKqdZhyZkEWBgwxtBAPT88RjtpBPmqaRfUxJ2MWHKdYN+2D06wUcSNPll1/yH64w1QaDqNOSTJKlzq9OXOcfJnASCxJVZJKIikACxH5fji1NVsQa/wCZtpgIBO2mtl1O9tkmcbrZqs21Rh2NZm9B7imPqcS8p47VDMGer7oEhCrsAWDx9kiViBaAAGw3X8VIBmorwJHFWOq+66mvEgk98dnCd+xXoeyeWqC5Lz0WnmalxN5YC9+uNBamoH3eZqG/xAIPUMJGIlHx4FgEZRqHx1FISeakydJHU2uMWMnlxvVqmTsFLBCeYgMDzHIbjri+LGxZWhqslV1KVctS0nf3mojreFX5g4meHeFU8oxamFQlSCwFZuGZgE1/w5YpLSpq3DUE7XFb/qw3SBj9t6BGHzmcdscf3JcmZXxQOFIqyTePeKpv14yQR0xOzMlwdeoCbGsxufQj5YvEPb9Y8dtQ/HEjxOlsSGaD+9U8p3jEs2K0ZS2ScxVMmQpPdix9F2PlhOtXsNO0bwR/mOD51Vm3LtJn1O/pgAprAJIAFxqQiY225Y8aeOVnRaNU3bRJRoB3iIPmZ+XbFvwWoxWwbtx372ESfPESl7iGYliQOsTzMahcxPPFT2Xza1CdCuoH9Egb7aiLnyx1+NjfK7JyeiV45XKtcaSDO9/Pc3xlM+0D9WvqW/PHntRpFYi1h9omT5fPnhBarRYW/gP54rNVJoaPQ54mgKASLbaj9BO2FWyLzFiAN+W0/d0xUzHPyOIdL4v5748pbVvsf2MZpbW2ItynBckqnew9BzuJO1rfLBfGtqf/AKafccY8O39PxXCtU0MhunmDAaDAgAAKftGFWRMSYvh6rN+VpI6b9rWwtW+1/wCmv3jD42f+Ef5cWzw5QTff8GA0coTuGgRyPM4SKsmYOrV7pgLRz0rIDWJGroMVqXwL6ffgfje3oPww2LEscW1v9xWyfmqkmQttwNx8jgeWAj/SIP44dT/u6/xH7hg3hPwHz/6cc0I8mOSXWQOZjYXAubDpilUY+6HCQL8ieYO5xUp/EPIfecZz26fxf9OO7H4nNNtgbokfo0kPrEE8QYyYjfg2Oxg9DjdbILokOrMYIRJY3PMiRPbHp+P+v+OLmf8AiHn+WKwxQnDoW2jmhkHVjqDCettsMtl9rn+fuww/7RvL88e5f40/iGOHJjUZ0MmAyqQfiO/PC/iWcXLuK6tJtTqKTIKN8NiYBDQ0+eK3hu5/jxyvtt+zqfxJ/gx0ePh5Nu+goqUc/wC9L20ssag1t7ggmxt0nBVyupTtI+KSFA2te89oxnw39kPL8Ewn4B+0q+X+fFJeJjcq/kNaCZnw6DOqm0X4WB7bYLlaKweIK42s1x3EbGflOEef9bFSh/3kf/b0fxxy4ccZzaoCFKiAAiCB0gT9cEWu602VQdJ2NgQOY4eu3blg/inw0/4T/ifGfD/jp+Y+/Eo3GdJgrZMHh1ZFIa3FvAOkeveb94w4/hLSygnYqTpAO8iNo+WK3ifwN/EPvwHK/CfL/MMe3h5S9iSk6sgL7NOHK1X0K23Esm6AggkX23tfFp/A6KAs1LNknTcNqIm0qs6gwEKQJgRynBvEP2qeQ/x08dDnf29Lyqf5MdGOEbpqycpNpATSmLVPV2nyN8A8VzVWnSLUqL1GGymppFjfe5tin+WJftB8L/w/5Wx2Uc59k81XcoamVqIRMxmFgSQJYK17SYjlgueyo5B+sam3GJHsJ/3D/wBxv8Yx0+a2wjX3Czj6uRd2B90Jj7bHfoTJi3pj2n4YQsN7kArOmahtMblrn02xW8S5ea/4Tgafs081+/HBLFG+iibJ36EFUgMhBtZIPYT1w74RQKASOs2IHPFKns38R/HDGV+F/T/EcUhBJ6FOA9o8sffSINxw9fy+eFDUb/ylHadu2+KPtP8AFU/h/E4FS+EeQxzT/wA2Vj0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88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60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2" presetClass="emph" presetSubtype="0" repeatCount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2" presetClass="entr" presetSubtype="4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5"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413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57263" y="277813"/>
            <a:ext cx="8186737" cy="579437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Вопрос 12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000125"/>
            <a:ext cx="6357950" cy="916707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2800" dirty="0" smtClean="0">
                <a:effectLst/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  <a:effectLst/>
              </a:rPr>
              <a:t>Какая рыба, живущая в озере Байкал может на солнце растаять без остатка?</a:t>
            </a:r>
          </a:p>
          <a:p>
            <a:pPr marL="0" indent="0">
              <a:buNone/>
              <a:defRPr/>
            </a:pPr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а/Омуль</a:t>
            </a:r>
            <a:r>
              <a:rPr lang="ru-RU" sz="2400" b="1" dirty="0" smtClean="0">
                <a:solidFill>
                  <a:srgbClr val="FFFF00"/>
                </a:solidFill>
                <a:effectLst/>
              </a:rPr>
              <a:t> Б)</a:t>
            </a:r>
            <a:r>
              <a:rPr lang="ru-RU" sz="2400" b="1" dirty="0" smtClean="0">
                <a:solidFill>
                  <a:srgbClr val="FF0000"/>
                </a:solidFill>
                <a:effectLst/>
              </a:rPr>
              <a:t>Щука</a:t>
            </a:r>
            <a:r>
              <a:rPr lang="ru-RU" sz="2400" b="1" dirty="0" smtClean="0">
                <a:solidFill>
                  <a:srgbClr val="FFFF00"/>
                </a:solidFill>
                <a:effectLst/>
              </a:rPr>
              <a:t>  В) </a:t>
            </a:r>
            <a:r>
              <a:rPr lang="ru-RU" sz="2400" b="1" dirty="0" smtClean="0">
                <a:solidFill>
                  <a:srgbClr val="00B050"/>
                </a:solidFill>
                <a:effectLst/>
              </a:rPr>
              <a:t>Голомянка</a:t>
            </a:r>
            <a:endParaRPr lang="ru-RU" sz="2400" b="1" dirty="0" smtClean="0">
              <a:solidFill>
                <a:srgbClr val="00B05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71723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grpSp>
        <p:nvGrpSpPr>
          <p:cNvPr id="5" name="Group 105"/>
          <p:cNvGrpSpPr>
            <a:grpSpLocks/>
          </p:cNvGrpSpPr>
          <p:nvPr/>
        </p:nvGrpSpPr>
        <p:grpSpPr bwMode="auto">
          <a:xfrm>
            <a:off x="7669213" y="4652963"/>
            <a:ext cx="215900" cy="844550"/>
            <a:chOff x="1338" y="2160"/>
            <a:chExt cx="125" cy="578"/>
          </a:xfrm>
        </p:grpSpPr>
        <p:sp>
          <p:nvSpPr>
            <p:cNvPr id="15380" name="AutoShape 106" descr="Песок"/>
            <p:cNvSpPr>
              <a:spLocks noChangeAspect="1" noChangeArrowheads="1"/>
            </p:cNvSpPr>
            <p:nvPr/>
          </p:nvSpPr>
          <p:spPr bwMode="auto">
            <a:xfrm>
              <a:off x="1338" y="2205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1" name="AutoShape 107" descr="Песок"/>
            <p:cNvSpPr>
              <a:spLocks noChangeAspect="1" noChangeArrowheads="1"/>
            </p:cNvSpPr>
            <p:nvPr/>
          </p:nvSpPr>
          <p:spPr bwMode="auto">
            <a:xfrm>
              <a:off x="1383" y="2251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2" name="AutoShape 108" descr="Песок"/>
            <p:cNvSpPr>
              <a:spLocks noChangeAspect="1" noChangeArrowheads="1"/>
            </p:cNvSpPr>
            <p:nvPr/>
          </p:nvSpPr>
          <p:spPr bwMode="auto">
            <a:xfrm>
              <a:off x="1338" y="2296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3" name="AutoShape 109" descr="Песок"/>
            <p:cNvSpPr>
              <a:spLocks noChangeAspect="1" noChangeArrowheads="1"/>
            </p:cNvSpPr>
            <p:nvPr/>
          </p:nvSpPr>
          <p:spPr bwMode="auto">
            <a:xfrm>
              <a:off x="1383" y="2341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4" name="AutoShape 110" descr="Песок"/>
            <p:cNvSpPr>
              <a:spLocks noChangeAspect="1" noChangeArrowheads="1"/>
            </p:cNvSpPr>
            <p:nvPr/>
          </p:nvSpPr>
          <p:spPr bwMode="auto">
            <a:xfrm>
              <a:off x="1428" y="2296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5" name="AutoShape 111" descr="Песок"/>
            <p:cNvSpPr>
              <a:spLocks noChangeAspect="1" noChangeArrowheads="1"/>
            </p:cNvSpPr>
            <p:nvPr/>
          </p:nvSpPr>
          <p:spPr bwMode="auto">
            <a:xfrm>
              <a:off x="1428" y="2205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6" name="AutoShape 112" descr="Песок"/>
            <p:cNvSpPr>
              <a:spLocks noChangeAspect="1" noChangeArrowheads="1"/>
            </p:cNvSpPr>
            <p:nvPr/>
          </p:nvSpPr>
          <p:spPr bwMode="auto">
            <a:xfrm>
              <a:off x="1383" y="2160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7" name="AutoShape 113" descr="Песок"/>
            <p:cNvSpPr>
              <a:spLocks noChangeAspect="1" noChangeArrowheads="1"/>
            </p:cNvSpPr>
            <p:nvPr/>
          </p:nvSpPr>
          <p:spPr bwMode="auto">
            <a:xfrm>
              <a:off x="1429" y="2387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8" name="AutoShape 114" descr="Песок"/>
            <p:cNvSpPr>
              <a:spLocks noChangeAspect="1" noChangeArrowheads="1"/>
            </p:cNvSpPr>
            <p:nvPr/>
          </p:nvSpPr>
          <p:spPr bwMode="auto">
            <a:xfrm>
              <a:off x="1338" y="2387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9" name="AutoShape 115" descr="Песок"/>
            <p:cNvSpPr>
              <a:spLocks noChangeAspect="1" noChangeArrowheads="1"/>
            </p:cNvSpPr>
            <p:nvPr/>
          </p:nvSpPr>
          <p:spPr bwMode="auto">
            <a:xfrm>
              <a:off x="1429" y="2432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0" name="AutoShape 116" descr="Песок"/>
            <p:cNvSpPr>
              <a:spLocks noChangeAspect="1" noChangeArrowheads="1"/>
            </p:cNvSpPr>
            <p:nvPr/>
          </p:nvSpPr>
          <p:spPr bwMode="auto">
            <a:xfrm>
              <a:off x="1383" y="2432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1" name="AutoShape 117" descr="Песок"/>
            <p:cNvSpPr>
              <a:spLocks noChangeAspect="1" noChangeArrowheads="1"/>
            </p:cNvSpPr>
            <p:nvPr/>
          </p:nvSpPr>
          <p:spPr bwMode="auto">
            <a:xfrm>
              <a:off x="1338" y="2478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2" name="AutoShape 118" descr="Песок"/>
            <p:cNvSpPr>
              <a:spLocks noChangeAspect="1" noChangeArrowheads="1"/>
            </p:cNvSpPr>
            <p:nvPr/>
          </p:nvSpPr>
          <p:spPr bwMode="auto">
            <a:xfrm>
              <a:off x="1429" y="2523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3" name="AutoShape 119" descr="Песок"/>
            <p:cNvSpPr>
              <a:spLocks noChangeAspect="1" noChangeArrowheads="1"/>
            </p:cNvSpPr>
            <p:nvPr/>
          </p:nvSpPr>
          <p:spPr bwMode="auto">
            <a:xfrm>
              <a:off x="1383" y="2523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4" name="AutoShape 120" descr="Песок"/>
            <p:cNvSpPr>
              <a:spLocks noChangeAspect="1" noChangeArrowheads="1"/>
            </p:cNvSpPr>
            <p:nvPr/>
          </p:nvSpPr>
          <p:spPr bwMode="auto">
            <a:xfrm>
              <a:off x="1383" y="2568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5" name="AutoShape 121" descr="Песок"/>
            <p:cNvSpPr>
              <a:spLocks noChangeAspect="1" noChangeArrowheads="1"/>
            </p:cNvSpPr>
            <p:nvPr/>
          </p:nvSpPr>
          <p:spPr bwMode="auto">
            <a:xfrm>
              <a:off x="1338" y="2568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6" name="AutoShape 122" descr="Песок"/>
            <p:cNvSpPr>
              <a:spLocks noChangeAspect="1" noChangeArrowheads="1"/>
            </p:cNvSpPr>
            <p:nvPr/>
          </p:nvSpPr>
          <p:spPr bwMode="auto">
            <a:xfrm>
              <a:off x="1429" y="261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7" name="AutoShape 123" descr="Песок"/>
            <p:cNvSpPr>
              <a:spLocks noChangeAspect="1" noChangeArrowheads="1"/>
            </p:cNvSpPr>
            <p:nvPr/>
          </p:nvSpPr>
          <p:spPr bwMode="auto">
            <a:xfrm>
              <a:off x="1383" y="2659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8" name="AutoShape 124" descr="Песок"/>
            <p:cNvSpPr>
              <a:spLocks noChangeAspect="1" noChangeArrowheads="1"/>
            </p:cNvSpPr>
            <p:nvPr/>
          </p:nvSpPr>
          <p:spPr bwMode="auto">
            <a:xfrm>
              <a:off x="1338" y="261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9" name="AutoShape 125" descr="Песок"/>
            <p:cNvSpPr>
              <a:spLocks noChangeAspect="1" noChangeArrowheads="1"/>
            </p:cNvSpPr>
            <p:nvPr/>
          </p:nvSpPr>
          <p:spPr bwMode="auto">
            <a:xfrm>
              <a:off x="1338" y="270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00" name="AutoShape 126" descr="Песок"/>
            <p:cNvSpPr>
              <a:spLocks noChangeAspect="1" noChangeArrowheads="1"/>
            </p:cNvSpPr>
            <p:nvPr/>
          </p:nvSpPr>
          <p:spPr bwMode="auto">
            <a:xfrm>
              <a:off x="1383" y="270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366" name="Group 127"/>
          <p:cNvGrpSpPr>
            <a:grpSpLocks/>
          </p:cNvGrpSpPr>
          <p:nvPr/>
        </p:nvGrpSpPr>
        <p:grpSpPr bwMode="auto">
          <a:xfrm>
            <a:off x="6948488" y="3429000"/>
            <a:ext cx="1727200" cy="2393950"/>
            <a:chOff x="1020" y="1480"/>
            <a:chExt cx="1270" cy="1734"/>
          </a:xfrm>
        </p:grpSpPr>
        <p:grpSp>
          <p:nvGrpSpPr>
            <p:cNvPr id="15373" name="Group 128"/>
            <p:cNvGrpSpPr>
              <a:grpSpLocks/>
            </p:cNvGrpSpPr>
            <p:nvPr/>
          </p:nvGrpSpPr>
          <p:grpSpPr bwMode="auto">
            <a:xfrm>
              <a:off x="1247" y="1570"/>
              <a:ext cx="758" cy="1574"/>
              <a:chOff x="1429" y="1979"/>
              <a:chExt cx="576" cy="1165"/>
            </a:xfrm>
          </p:grpSpPr>
          <p:sp>
            <p:nvSpPr>
              <p:cNvPr id="15378" name="AutoShape 129"/>
              <p:cNvSpPr>
                <a:spLocks noChangeArrowheads="1"/>
              </p:cNvSpPr>
              <p:nvPr/>
            </p:nvSpPr>
            <p:spPr bwMode="auto">
              <a:xfrm>
                <a:off x="1429" y="2568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79" name="AutoShape 130"/>
              <p:cNvSpPr>
                <a:spLocks noChangeArrowheads="1"/>
              </p:cNvSpPr>
              <p:nvPr/>
            </p:nvSpPr>
            <p:spPr bwMode="auto">
              <a:xfrm>
                <a:off x="1429" y="1979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5374" name="AutoShape 131" descr="Орех"/>
            <p:cNvSpPr>
              <a:spLocks noChangeArrowheads="1"/>
            </p:cNvSpPr>
            <p:nvPr/>
          </p:nvSpPr>
          <p:spPr bwMode="auto">
            <a:xfrm>
              <a:off x="1020" y="1480"/>
              <a:ext cx="1270" cy="192"/>
            </a:xfrm>
            <a:prstGeom prst="flowChartTerminator">
              <a:avLst/>
            </a:prstGeom>
            <a:blipFill dpi="0" rotWithShape="1">
              <a:blip r:embed="rId5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5" name="AutoShape 132" descr="Орех"/>
            <p:cNvSpPr>
              <a:spLocks noChangeArrowheads="1"/>
            </p:cNvSpPr>
            <p:nvPr/>
          </p:nvSpPr>
          <p:spPr bwMode="auto">
            <a:xfrm>
              <a:off x="1020" y="3022"/>
              <a:ext cx="1270" cy="192"/>
            </a:xfrm>
            <a:prstGeom prst="flowChartTerminator">
              <a:avLst/>
            </a:prstGeom>
            <a:blipFill dpi="0" rotWithShape="1">
              <a:blip r:embed="rId5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6" name="Line 133"/>
            <p:cNvSpPr>
              <a:spLocks noChangeShapeType="1"/>
            </p:cNvSpPr>
            <p:nvPr/>
          </p:nvSpPr>
          <p:spPr bwMode="auto">
            <a:xfrm>
              <a:off x="2154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77" name="Line 134"/>
            <p:cNvSpPr>
              <a:spLocks noChangeShapeType="1"/>
            </p:cNvSpPr>
            <p:nvPr/>
          </p:nvSpPr>
          <p:spPr bwMode="auto">
            <a:xfrm>
              <a:off x="1111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" name="Freeform 135" descr="Песок"/>
          <p:cNvSpPr>
            <a:spLocks/>
          </p:cNvSpPr>
          <p:nvPr/>
        </p:nvSpPr>
        <p:spPr bwMode="auto">
          <a:xfrm>
            <a:off x="7269163" y="4043363"/>
            <a:ext cx="1009650" cy="625475"/>
          </a:xfrm>
          <a:custGeom>
            <a:avLst/>
            <a:gdLst>
              <a:gd name="T0" fmla="*/ 2147483647 w 636"/>
              <a:gd name="T1" fmla="*/ 2147483647 h 394"/>
              <a:gd name="T2" fmla="*/ 2147483647 w 636"/>
              <a:gd name="T3" fmla="*/ 2147483647 h 394"/>
              <a:gd name="T4" fmla="*/ 2147483647 w 636"/>
              <a:gd name="T5" fmla="*/ 2147483647 h 394"/>
              <a:gd name="T6" fmla="*/ 2147483647 w 636"/>
              <a:gd name="T7" fmla="*/ 2147483647 h 394"/>
              <a:gd name="T8" fmla="*/ 2147483647 w 636"/>
              <a:gd name="T9" fmla="*/ 2147483647 h 394"/>
              <a:gd name="T10" fmla="*/ 2147483647 w 636"/>
              <a:gd name="T11" fmla="*/ 2147483647 h 394"/>
              <a:gd name="T12" fmla="*/ 2147483647 w 636"/>
              <a:gd name="T13" fmla="*/ 2147483647 h 394"/>
              <a:gd name="T14" fmla="*/ 2147483647 w 636"/>
              <a:gd name="T15" fmla="*/ 2147483647 h 394"/>
              <a:gd name="T16" fmla="*/ 2147483647 w 636"/>
              <a:gd name="T17" fmla="*/ 0 h 394"/>
              <a:gd name="T18" fmla="*/ 2147483647 w 636"/>
              <a:gd name="T19" fmla="*/ 2147483647 h 394"/>
              <a:gd name="T20" fmla="*/ 0 w 636"/>
              <a:gd name="T21" fmla="*/ 2147483647 h 394"/>
              <a:gd name="T22" fmla="*/ 2147483647 w 636"/>
              <a:gd name="T23" fmla="*/ 2147483647 h 39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36"/>
              <a:gd name="T37" fmla="*/ 0 h 394"/>
              <a:gd name="T38" fmla="*/ 636 w 636"/>
              <a:gd name="T39" fmla="*/ 394 h 39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36" h="394">
                <a:moveTo>
                  <a:pt x="224" y="358"/>
                </a:moveTo>
                <a:cubicBezTo>
                  <a:pt x="264" y="361"/>
                  <a:pt x="304" y="355"/>
                  <a:pt x="340" y="361"/>
                </a:cubicBezTo>
                <a:cubicBezTo>
                  <a:pt x="366" y="362"/>
                  <a:pt x="407" y="357"/>
                  <a:pt x="416" y="355"/>
                </a:cubicBezTo>
                <a:cubicBezTo>
                  <a:pt x="425" y="353"/>
                  <a:pt x="399" y="351"/>
                  <a:pt x="394" y="351"/>
                </a:cubicBezTo>
                <a:cubicBezTo>
                  <a:pt x="389" y="351"/>
                  <a:pt x="380" y="354"/>
                  <a:pt x="383" y="355"/>
                </a:cubicBezTo>
                <a:cubicBezTo>
                  <a:pt x="387" y="356"/>
                  <a:pt x="410" y="358"/>
                  <a:pt x="414" y="358"/>
                </a:cubicBezTo>
                <a:cubicBezTo>
                  <a:pt x="419" y="358"/>
                  <a:pt x="374" y="394"/>
                  <a:pt x="411" y="357"/>
                </a:cubicBezTo>
                <a:lnTo>
                  <a:pt x="633" y="133"/>
                </a:lnTo>
                <a:lnTo>
                  <a:pt x="636" y="0"/>
                </a:lnTo>
                <a:lnTo>
                  <a:pt x="4" y="11"/>
                </a:lnTo>
                <a:lnTo>
                  <a:pt x="0" y="133"/>
                </a:lnTo>
                <a:lnTo>
                  <a:pt x="224" y="358"/>
                </a:lnTo>
                <a:close/>
              </a:path>
            </a:pathLst>
          </a:custGeom>
          <a:blipFill dpi="0" rotWithShape="1">
            <a:blip r:embed="rId4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" name="Freeform 136" descr="Песок"/>
          <p:cNvSpPr>
            <a:spLocks/>
          </p:cNvSpPr>
          <p:nvPr/>
        </p:nvSpPr>
        <p:spPr bwMode="auto">
          <a:xfrm>
            <a:off x="7278688" y="5086350"/>
            <a:ext cx="993775" cy="471488"/>
          </a:xfrm>
          <a:custGeom>
            <a:avLst/>
            <a:gdLst>
              <a:gd name="T0" fmla="*/ 2147483647 w 626"/>
              <a:gd name="T1" fmla="*/ 2147483647 h 297"/>
              <a:gd name="T2" fmla="*/ 2147483647 w 626"/>
              <a:gd name="T3" fmla="*/ 2147483647 h 297"/>
              <a:gd name="T4" fmla="*/ 2147483647 w 626"/>
              <a:gd name="T5" fmla="*/ 2147483647 h 297"/>
              <a:gd name="T6" fmla="*/ 2147483647 w 626"/>
              <a:gd name="T7" fmla="*/ 2147483647 h 297"/>
              <a:gd name="T8" fmla="*/ 2147483647 w 626"/>
              <a:gd name="T9" fmla="*/ 2147483647 h 297"/>
              <a:gd name="T10" fmla="*/ 2147483647 w 626"/>
              <a:gd name="T11" fmla="*/ 2147483647 h 297"/>
              <a:gd name="T12" fmla="*/ 2147483647 w 626"/>
              <a:gd name="T13" fmla="*/ 2147483647 h 297"/>
              <a:gd name="T14" fmla="*/ 2147483647 w 626"/>
              <a:gd name="T15" fmla="*/ 2147483647 h 297"/>
              <a:gd name="T16" fmla="*/ 2147483647 w 626"/>
              <a:gd name="T17" fmla="*/ 2147483647 h 297"/>
              <a:gd name="T18" fmla="*/ 2147483647 w 626"/>
              <a:gd name="T19" fmla="*/ 0 h 297"/>
              <a:gd name="T20" fmla="*/ 0 w 626"/>
              <a:gd name="T21" fmla="*/ 2147483647 h 297"/>
              <a:gd name="T22" fmla="*/ 2147483647 w 626"/>
              <a:gd name="T23" fmla="*/ 2147483647 h 297"/>
              <a:gd name="T24" fmla="*/ 2147483647 w 626"/>
              <a:gd name="T25" fmla="*/ 2147483647 h 2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26"/>
              <a:gd name="T40" fmla="*/ 0 h 297"/>
              <a:gd name="T41" fmla="*/ 626 w 626"/>
              <a:gd name="T42" fmla="*/ 297 h 2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26" h="297">
                <a:moveTo>
                  <a:pt x="120" y="292"/>
                </a:moveTo>
                <a:cubicBezTo>
                  <a:pt x="161" y="294"/>
                  <a:pt x="305" y="291"/>
                  <a:pt x="342" y="296"/>
                </a:cubicBezTo>
                <a:cubicBezTo>
                  <a:pt x="367" y="297"/>
                  <a:pt x="468" y="297"/>
                  <a:pt x="494" y="296"/>
                </a:cubicBezTo>
                <a:cubicBezTo>
                  <a:pt x="520" y="295"/>
                  <a:pt x="492" y="294"/>
                  <a:pt x="496" y="292"/>
                </a:cubicBezTo>
                <a:cubicBezTo>
                  <a:pt x="500" y="290"/>
                  <a:pt x="519" y="283"/>
                  <a:pt x="520" y="282"/>
                </a:cubicBezTo>
                <a:cubicBezTo>
                  <a:pt x="521" y="281"/>
                  <a:pt x="503" y="286"/>
                  <a:pt x="504" y="284"/>
                </a:cubicBezTo>
                <a:cubicBezTo>
                  <a:pt x="505" y="282"/>
                  <a:pt x="507" y="290"/>
                  <a:pt x="526" y="272"/>
                </a:cubicBezTo>
                <a:lnTo>
                  <a:pt x="622" y="172"/>
                </a:lnTo>
                <a:lnTo>
                  <a:pt x="622" y="164"/>
                </a:lnTo>
                <a:lnTo>
                  <a:pt x="626" y="0"/>
                </a:lnTo>
                <a:lnTo>
                  <a:pt x="0" y="4"/>
                </a:lnTo>
                <a:lnTo>
                  <a:pt x="1" y="169"/>
                </a:lnTo>
                <a:lnTo>
                  <a:pt x="120" y="292"/>
                </a:lnTo>
                <a:close/>
              </a:path>
            </a:pathLst>
          </a:custGeom>
          <a:blipFill dpi="0" rotWithShape="1">
            <a:blip r:embed="rId4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35" name="AutoShape 39"/>
          <p:cNvSpPr>
            <a:spLocks noChangeArrowheads="1"/>
          </p:cNvSpPr>
          <p:nvPr/>
        </p:nvSpPr>
        <p:spPr bwMode="auto">
          <a:xfrm>
            <a:off x="6786563" y="1773238"/>
            <a:ext cx="2106612" cy="935037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FF3300"/>
                </a:solidFill>
              </a:rPr>
              <a:t>ОТВЕТ</a:t>
            </a:r>
          </a:p>
        </p:txBody>
      </p:sp>
      <p:sp>
        <p:nvSpPr>
          <p:cNvPr id="4136" name="AutoShape 40"/>
          <p:cNvSpPr>
            <a:spLocks noChangeArrowheads="1"/>
          </p:cNvSpPr>
          <p:nvPr/>
        </p:nvSpPr>
        <p:spPr bwMode="auto">
          <a:xfrm>
            <a:off x="0" y="3933056"/>
            <a:ext cx="6072198" cy="2639195"/>
          </a:xfrm>
          <a:prstGeom prst="wedgeRectCallout">
            <a:avLst>
              <a:gd name="adj1" fmla="val -43745"/>
              <a:gd name="adj2" fmla="val 65431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</a:rPr>
              <a:t>Голомянка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— байкальское чудо, загадка и феномен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.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Количество голомянки в озере примерно в три раза больше, чем остальных рыб; она не имеет промыслового значения, но без нее не было бы нерпы и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омуля</a:t>
            </a: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. В ее теле  жира </a:t>
            </a:r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</a:rPr>
              <a:t>— </a:t>
            </a: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почти половина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. </a:t>
            </a:r>
            <a:r>
              <a:rPr lang="ru-RU" sz="1600" b="1" dirty="0" smtClean="0">
                <a:solidFill>
                  <a:srgbClr val="7030A0"/>
                </a:solidFill>
                <a:latin typeface="Arial" panose="020B0604020202020204" pitchFamily="34" charset="0"/>
              </a:rPr>
              <a:t>По этой  </a:t>
            </a:r>
            <a:r>
              <a:rPr lang="ru-RU" sz="1600" b="1" dirty="0">
                <a:solidFill>
                  <a:srgbClr val="7030A0"/>
                </a:solidFill>
                <a:latin typeface="Arial" panose="020B0604020202020204" pitchFamily="34" charset="0"/>
              </a:rPr>
              <a:t>причине рыбешку практически невозможно приготовить</a:t>
            </a:r>
            <a:r>
              <a:rPr lang="ru-RU" sz="1600" b="1" dirty="0" smtClean="0">
                <a:solidFill>
                  <a:srgbClr val="7030A0"/>
                </a:solidFill>
                <a:latin typeface="Arial" panose="020B0604020202020204" pitchFamily="34" charset="0"/>
              </a:rPr>
              <a:t>,- </a:t>
            </a: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растает на сковородке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. А если ее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</a:rPr>
              <a:t>положить ее в жаркий день </a:t>
            </a:r>
            <a:r>
              <a:rPr lang="ru-RU" sz="1600" b="1" dirty="0">
                <a:solidFill>
                  <a:srgbClr val="00B050"/>
                </a:solidFill>
                <a:latin typeface="Arial" panose="020B0604020202020204" pitchFamily="34" charset="0"/>
              </a:rPr>
              <a:t>на лист бумаги, как через некоторое 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время </a:t>
            </a:r>
            <a:r>
              <a:rPr lang="ru-RU" sz="1600" b="1" dirty="0">
                <a:solidFill>
                  <a:srgbClr val="00B050"/>
                </a:solidFill>
                <a:latin typeface="Arial" panose="020B0604020202020204" pitchFamily="34" charset="0"/>
              </a:rPr>
              <a:t>останется маленький скелет,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</a:rPr>
              <a:t> а вокруг будет жирное пятно.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5128" name="Picture 8" descr="https://encrypted-tbn1.gstatic.com/images?q=tbn:ANd9GcQ_Yz-RGmeQncKXPgNsRKS6RjTdZ8tURumGKwFIofBys1llUmGLj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574" y="2310457"/>
            <a:ext cx="306705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60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2" presetClass="emph" presetSubtype="0" repeatCount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2" presetClass="entr" presetSubtype="4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5"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41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1" y="0"/>
            <a:ext cx="8858280" cy="100010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</a:rPr>
              <a:t>Практическое задание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>«ЗАСЕЛИ БУРЯТИЮ»!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484783"/>
            <a:ext cx="8676455" cy="5087467"/>
          </a:xfrm>
        </p:spPr>
        <p:txBody>
          <a:bodyPr/>
          <a:lstStyle/>
          <a:p>
            <a:pPr algn="ctr">
              <a:buNone/>
              <a:defRPr/>
            </a:pPr>
            <a:r>
              <a:rPr lang="ru-RU" b="1" dirty="0" smtClean="0">
                <a:solidFill>
                  <a:srgbClr val="00CC00"/>
                </a:solidFill>
              </a:rPr>
              <a:t> </a:t>
            </a:r>
            <a:r>
              <a:rPr lang="ru-RU" b="1" dirty="0" smtClean="0">
                <a:solidFill>
                  <a:srgbClr val="DF4BE3"/>
                </a:solidFill>
              </a:rPr>
              <a:t>УСЛОВИЕ.</a:t>
            </a:r>
          </a:p>
          <a:p>
            <a:pPr algn="ctr">
              <a:buNone/>
              <a:defRPr/>
            </a:pPr>
            <a:r>
              <a:rPr lang="ru-RU" sz="2400" b="1" dirty="0" smtClean="0">
                <a:solidFill>
                  <a:srgbClr val="00CC00"/>
                </a:solidFill>
              </a:rPr>
              <a:t>У каждой </a:t>
            </a:r>
          </a:p>
          <a:p>
            <a:pPr algn="ctr">
              <a:buNone/>
              <a:defRPr/>
            </a:pPr>
            <a:r>
              <a:rPr lang="ru-RU" sz="2400" b="1" dirty="0" smtClean="0">
                <a:solidFill>
                  <a:srgbClr val="00CC00"/>
                </a:solidFill>
              </a:rPr>
              <a:t>команды одинаковое </a:t>
            </a:r>
          </a:p>
          <a:p>
            <a:pPr algn="ctr">
              <a:buNone/>
              <a:defRPr/>
            </a:pPr>
            <a:r>
              <a:rPr lang="ru-RU" sz="2400" b="1" dirty="0" smtClean="0">
                <a:solidFill>
                  <a:srgbClr val="00CC00"/>
                </a:solidFill>
              </a:rPr>
              <a:t>задание:</a:t>
            </a:r>
          </a:p>
          <a:p>
            <a:pPr algn="ctr"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на карту Бурятии </a:t>
            </a:r>
          </a:p>
          <a:p>
            <a:pPr algn="ctr"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нужно наклеить  изображение  </a:t>
            </a:r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только тех животных, </a:t>
            </a:r>
          </a:p>
          <a:p>
            <a:pPr algn="ctr"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которые живут в нашей Республике.</a:t>
            </a:r>
          </a:p>
        </p:txBody>
      </p:sp>
      <p:sp>
        <p:nvSpPr>
          <p:cNvPr id="1026" name="AutoShape 2" descr="data:image/jpeg;base64,/9j/4AAQSkZJRgABAQAAAQABAAD/2wCEAAkGBhQSERUUExQWFBQWFxgVFBgYFxQXFxUYFBQXFRQVGhgXHCYeFxwjGhYVHy8gIycpLCwsFR4xNTAqNSYrLCkBCQoKDgwOFQ8PFTEgHR0pKS01KTUsLCksNSs1KiwpMDQ1Ki0sKTU1KzUvNSoqKS0tKTUpNSwpMCk0NSw1Nik1Kv/AABEIAKgBLAMBIgACEQEDEQH/xAAbAAACAwEBAQAAAAAAAAAAAAAAAwECBAUGB//EAD8QAAEDAQQIBAYABQEIAwAAAAEAAhEhAwQxQRJRYXGBkaHwBbHB0QYTIjLh8QcUQlOCQzNEUmJyk6PSFRcj/8QAGgEBAQEBAQEBAAAAAAAAAAAAAAEFBAMGAv/EACQRAQACAQQBBQADAAAAAAAAAAABAgMEBREhMRJBYZGhE1Gx/9oADAMBAAIRAxEAPwD4ahCEApCAmCz2eaAZ3VTocORTWWXeB6FXAG/ifNBnI7j2Uts94GyqdoNzad4IPGkKhbGdNtOuSCwst28eai1swTTPodR2bUyzbqMHUfNa7FocagB2BpLXb2isbq8UHOdZUoKjr+UstXSfcocCPtOBBnRIy1kd5FZ7ezzPEjpggxkIZimPs0toqgc4d97km0ankQBuCqWd8kCYRCmFcDWgVCkK1oyscOWKhBDwqq71CCwHTyVXK7e/X1SyghSGqQ1PbY4as0FG2akMC0iyEKrrLKqDMWd+qroLT8nXgo0d/CqBBs1UtWghVezWgRChXLFUhBCFJUIBCEIBCEIJBWixck2YWuwu+kguHg4+XuPVNDAcT0C0WVzXQsLk07fJBxnOgmZO9Q0nADhOHVd7/wCOaNsf9VOqULu2aA7oCDn3ayJEOB2GAd/205CU1nh+kJoNoJFRhTI8zuXQfcmkVEU2sKXZXV7ag6QiJB+oDgJjiqOc15aS14MmakSDxzPZmoVrxdw4SAKtmRrxnaPTOi12jIJguG0YcYUushh9oNaZTs9RTZmg4FoIMckqybXot14u5mtRXD8ztosrbMg91jNQMvAEeY9eiS0ZLS4YbuWvpCR8ud5/c8oQLLVdvoPL8FSG0kZeQKY8AHXlxQIcJPXn+lUip1Yjj2U9w4YjdUfhK0eVPKvmgUgBXe2vl6ILfygs3r6pZC0MbM97fLzVm3SIx9zgB5oE2dlsW5tjrG7bwVrK7CNI0Hnu5LQ+zkwKgY5V1IF/LI3nKgJ1zqGynFUtLLWtV3ZOvf8AlaWeHmMgM3HPXGxByW2IzPr5Kmj9VPVdo3ICoLTOoFx856rMbEA/g+pQZGXQHEzun1UWt0gT5EftdRlkDkK7DX2VbxZiIw5wOZQcB9nvSYXTtbuNSx2tiR36IMhUK72KiAQhCAQhCB1i1b7Iwua160WdtT2KDuXe3Ea9lOwujdmgDV3rOC89dL1Wppwx72rtXS+yYM7Dgf13Ko6bcpxPlHsr/B1m198ay1rZ2mkzE0IAIwMgVSDJEjIYV5zn3MLAbY2b9IGoItGmaf8AMONOS8s1ZvSYjy9cNoreJnw+r+I/Al2dGiHAZ/U7RoNc4+yzXf8Ah74YLI/Nt7aytK/U1xgCTox9JaaQu14N4+L1dmPsz/SARjDgfraRlX8JPifhxdJrESZOvhhivlK6/Pp78Wnn24lszpsd44mOPmHxS1tC69OsLMm0AtHMs3kAFzWk6LjGEtAMLoXm4vs/9owgZkQRvnLjC9DcfhkWV7tbbEujQABGjMaR24Beib4fLfqDcZdJIlsExGWErRvuvptHp7jiPt4U0FZifV1PP4+aWtyDq1G447PP9VWI3GQ4GpyOf1VEHbBhfSvF/huzFmbRpaxwxgfQ7AxM0I165Xjb1ZSCQcscMqdZGzSK1tPqaZ681+nBn09sM9+P7eZcw9Y6QlaNaUw8l1bw36RTM9Y6+y5t4bBx45Yroc5DortI9AmNia7fPHqEmayaiRPBOLu9+PexBVz8u8K+iq7mPOB7U5K5x71V73qmjTvXlzQVcMtXXv1VmN35csCenRB8veQnWNmRBx1bRhlig2XS6iJFTGBB/p0genluTLOxpX7gSDwpPetabKzJg58alx0HDMGQJ/y1rT8oAZayRurOeraqMX8sBGMihPIGOXWiZd7qX0YyRuEb5zXsfBPhpj7P5r3Nef6QQCyzzBcZru9pWh3hkVAbBI0YJMUJOOIONVlZtypWZrTvj3a2DbZt3lnj493zy1tXWVsLNwIJLQSACYcRJbOO6mC+s238PvCxY/8A53m2trWha4n6TUTIDA0CJXlr/wDD4t7axfg5h+oR9zRUbjIXufD/AA0kAgEtygxhJjDdK48+6TWkRXzMdvSmgrF5m/iJ6+WO4fAd3bjpFuVSW4RM4SvE/G90ZZ3k2dl9lmGg1zPU5dV9Tvviv8tYPfa4AEjIGMAAcZMc8F8Wtr1861Lj/U4vNcAPtGrXzX62y2bLeb3tzEf689XGOlOIjuW0WQ/yAHltxzwWW82II781ss8NLXkM9uzoFhvt9ig3E4nHLNb7Jcy8uEauXZXOtDqWm+XitDTh31WG0fT3KgTaHJLVnKqAQhCAQhCATmwcklXY5BrsXVr7Lo2NuRtnCc9n7XKatTHQZpwNUHqPD75Ij7sjhTveq325EtNM5zp3RcO73sg4zudB3ELs3LxWRDiQMAZMztESVQrwLx+1uNrmbMkabKVgjCcxC+qeB/FNleLIOYfpxdgHB5oQRUkwKb9y+dvuLLX+oA4CcDxhc8eC2lm8usXljhIJaRgfMQsrW7dTUdx1LQ02s/jiK3jmP19bbfbFxxrNBAM4EknIzFdirb3ljNNznQ1oqSRXGGgRJOwL5vY+NXxgALLN4bg4hw3ExQlKvHi94tNlZkuJrETMbVlV2nJWWnGr0/n1fku/8Z/E7CIYZaN2iZFYAzwXjvD70T9L8HHSAzTG+FucdJ5Djl/whIfcix4cTJ6DYt/S6aMFePdl6vV/z8VrHFYKvcyRsFMjUmnKVitm5cOX7C6dswuIyqJ359FhvDTnt8/cELrcDALPHptVnumWnZB6Ic3yjh36qrqnfHXBQVbh78iETz91ZrienM09lUDy/KBjWwO6CPcp12+4as9lJSxly74QtN2sagYjvXiKIO/dLECCCRAE0jXoz0XO8Zvp+xhwAJGvX1krpMdosoJpo1PEnrTjhK4l4upe/SFDKsrEzE8w9V8FfErWGHkhpgGIgRWSDnML2bbaztA19m4FpnAgaJkSCIkUE8V8nHhjh9TTomk6jOtdO6eKW9ntwP0uIwwrFIWJqtum1vVRvYNwx2iIydTD6Q69WTCSSdIGS3REbSXZmQMI1K/ifxHZ2Nm57iRZ0OROk2rKY6Vcdi+e2vjd7eKMYJoXQ5x35CVzrTwq1tXB1q8uODZIiNmoLmx7TM2ibzwuXcMVa8UjmfqDfiH4ntL68BstsgZaymJxNFNwuRDcNueX5Wqy8NbZR9QJ2VjfSiRfvE9FsNJMfcRNNwIn9LfxYq4qxWscQw8mS2S02stf75Aj7cpoZ3ftcK2vBOyMdyreL0ScSN7sJ2LO50n3K9XmXbPrTrXspDoHcK577CTaPUCyoQhAIQhAIQhAKQVCkIGtcNaay2M+yQ0bDzHspBHZQa22x39FosrfCvMT5rDZPFIpy9U5tqcQd8/pB17G+RhInGCIO+ZjgujYX8timkDSZbQ6tGh4rz7bYiDXVgFqbeY1gHHMc4gKj1F3vTQSSBOeFDtMQFuYWGXfbSW4jjGvyxXmrtfWnhtAMioNcFusb3rcDm2XySRrAhsoOrb2IrOIGw02xTveuHewIMjXTCMpXRHiBcN5pHAGnD8wsjyXaQFZqfMeuGKDjPtNE12TqFanqeaw25JxyA8hzrPNb/EbIBw1DPPHsrERSTHpt5IFWTMOZx7zlIe3vctFs+pjV35rO8/lQVYa7E5lhsPlHfskMaZqnh1NWyuWvvNA2zs8Zw7rHePFaLEQc4y40zwz3USrPny9pTrSIznAYZH8dFRpdedKBj5GkxzTbFpIjpjOErHcbEaQnMHVlEjr0XVYNEAZZbdvKndA6F0uuBpWgEROVDhK1ODBBxNZFa11TjAO9Y/54gZziZ1Dd5icoiqy3i9zUEA4n6i2NsVE78EGm83xhiAMaekGPNc238QLiREAYmWgTq0fVLvN6bxOMlpM4TTErAbWTmRlFBzipQOffJoQSBhUQDsjfmsdrb4mY3CPLzVXWhJkTTCgSDanEu3R+qoIc87uJPRLfalWtbQSZrwHokGIj1UA521KcVZ0ajz/AAqFBCEIQCEIQCEIQCEIQWATA7uiSrNcge104981cPSw4HvyVgIKBmjsjf3RWFp3JnmqF2yu5AdJw5Y9YQbLK1mstG/PrC1MvMCKUx7z3SuYHnETviZ6JothhnqEwdmscZVHZsL2CPrcSRgQIx1RFN8LRZ2kiWj7qDUYyjfHcLgh87Oddq6F2tsBQyDGQ2k6hs38QffGwJFDngZ44YLkW15DiYpmBxrvC7d/tT8s/md689YsAcM698kBd2aQjMSSOibasg64Hl54pLHaL556qZniOi0OFYB1EGTx9KIM3fVQGUPT2TzZjhXHvYOSA2O8fasoGXdsd61o0hnAqBr1AzCXY0OXYx6JV4xie8+9iDfdbQEGa5DAVzIOSb86BX+mp3HZtosd1f8ATT16JbrbLZJxg1/VEG+0vIj6SQSccY5k03Ss5vFMjPU7opwWL5mcTz5/hT80TGeozHON2CC9q+KyyRqy15ws7rXE+ZPnluUueYqDyiOByS3muFNZr5II0ZrFdmP5VfmI09gnd+lR9VBL7QDDvklutDw5oc4BJcUEuVUIQCEIQCEIQCEIQCEIQCEKUFigOQHK1NqCdLerh22OZ8goswCmNshNfPuUFg/VTfJndqUtmDmeEj2UsstGoM65/K0/y+BNZ59YPeaoRnQR7Z4ldK5Co5mdnn+QsvyOMx+hkupcLvFMzkI3xs3eaDR4o6bIEYmp4nVsXmGmpBOc995r1PirxoRH2jVhImNlIyXlLV8GiSGsYZJzy9k0jMDadnt+Uuxg0PdZjnHVaAM841HigVpSB5bZQJNT3B/JUOod+HfDopY7vPvHkguDnms9qa97fZOJ4JBNaoOrdPsM8KYEVkjNYLd8nfXvat1ythEAfdQGOWJWS82WWBxANIB2GvA8lUZGmtRPdcCrF0iMNRpOzehln3qV22c1FI59FFQXnOu6QR7pLnbd2PqE4s0sTG7vzS32YpFeKBGlv5pRcn2oASeagohTKhAIQhAIQhAIQhAIQhBOidSn5Z7IVUILaG7mEFm0KqEFgNqYClAK7QdnMe6BkKwsyRhwkqrYGY6+0LUy2bgeeXLBAlttgCNyc29AHGFb+UBwdPCJ71qLW77Rw/H5VGu7kaUlwdsMwuldr2JkEDdQrgMdAhPuTjNcO8jig696mBUVmlTRefvNnE7F2W2wIGkI4jDLFYrzZh0xjPcIOZZ2xBotLL0cxKRa2JCGPBoVA20t5UMvBGSgtUhiBj7ySMFQtkbSm2dlOwJ7LIDHGaa/VUXu1kemFeKtebUUkgxrk8FdzgAdETqw4rn3wnETB3eQ80EWorIIG6nFLNuDSUsupCtZWW0cUAbaDQKpszGHUpwsQMTHCY91LrduGO3LlggzRsVHFMfB/qHGfZLe07OY91BSNvmgM2hQQoQX+VtHMI+WdnMe6ohBOiVCEIBCEIBCEIBCEIBCmEIIUhqJQSguGxmE6xtwMRxp6rNCs1yDa95dGjAAwHrEqlpMQZVGP5pxvroIIBnnzQZ2PMp4vJNMu+AVRaNxUMeK59Ag0m8zWij5p11WN1tl+lcW2tBoc6RGPfRZrZsFPsyDid/4U3uymvY1BAi0d9utaGELHa0habBpxQNa+JGE8N1Uae2vfRQ8gGlO/dIdbau+KB5vEVoVmfbkHeo+b3ki0cKUjZiPwgS8q9nMUVy9vYQL4YgRyrzQTZvLcYriJVX2wOXl6Kjnc81TTQWiRiPJUc2FBCAUEIU6SEEIUwoQCEIQCEIQCEIQCEIQCEIQCFYN1081ItIwptz5oK6PeasHgYD3VEILF6NJVQgY61ngpFpSOe1KQguSiVRCBzH1Whl5ofXce+KwqZQPtbT6qbhtVxb08uCyKZQPc+SqFL0kEoGKDaUjlsVFCC4eqIQgkFW09YVEILaOr8qCFCZ83XXfiNx7CCkqEw2c/aZ2Zj34dEtAKSVCEAhCEAhCEAhCEAhCEFmsn12ImMOaEIKoQhAIQhAIQhAIQhAIQhAIQhAIQhAIQhAIQhAIQhAIQhAIQhB2fhr4cde3uAeGBjdImC41MAABeiP8NSYm34/JdPH6u5QhBU/wwP8Af/8AEeX3Kp/hmf7xz/0jl/koQiAfw0P945f6Ls/8lJ/hmf75xj/Yuz/ywQhBP/1kf75z/wBI5f5Kzf4XE/7wP+2f/ZSh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75092">
            <a:off x="6156176" y="5439105"/>
            <a:ext cx="1008460" cy="1339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490131"/>
            <a:ext cx="1487487" cy="112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839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1" y="548680"/>
            <a:ext cx="8858280" cy="45142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</a:rPr>
              <a:t>Практическое задание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«СОБЕРИ ПОСЛОВИЦУ»!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2420888"/>
            <a:ext cx="8676455" cy="4151362"/>
          </a:xfrm>
        </p:spPr>
        <p:txBody>
          <a:bodyPr/>
          <a:lstStyle/>
          <a:p>
            <a:pPr algn="ctr">
              <a:buNone/>
              <a:defRPr/>
            </a:pPr>
            <a:r>
              <a:rPr lang="ru-RU" b="1" dirty="0" smtClean="0">
                <a:solidFill>
                  <a:srgbClr val="00CC00"/>
                </a:solidFill>
              </a:rPr>
              <a:t> </a:t>
            </a:r>
            <a:r>
              <a:rPr lang="ru-RU" b="1" dirty="0" smtClean="0">
                <a:solidFill>
                  <a:srgbClr val="DF4BE3"/>
                </a:solidFill>
              </a:rPr>
              <a:t>УСЛОВИЕ.</a:t>
            </a:r>
          </a:p>
          <a:p>
            <a:pPr algn="ctr">
              <a:buNone/>
              <a:defRPr/>
            </a:pPr>
            <a:r>
              <a:rPr lang="ru-RU" sz="2400" b="1" dirty="0" smtClean="0">
                <a:solidFill>
                  <a:srgbClr val="00CC00"/>
                </a:solidFill>
              </a:rPr>
              <a:t>У каждой </a:t>
            </a:r>
          </a:p>
          <a:p>
            <a:pPr algn="ctr">
              <a:buNone/>
              <a:defRPr/>
            </a:pPr>
            <a:r>
              <a:rPr lang="ru-RU" sz="2400" b="1" dirty="0" smtClean="0">
                <a:solidFill>
                  <a:srgbClr val="00CC00"/>
                </a:solidFill>
              </a:rPr>
              <a:t>команды одинаковые </a:t>
            </a:r>
          </a:p>
          <a:p>
            <a:pPr algn="ctr">
              <a:buNone/>
              <a:defRPr/>
            </a:pPr>
            <a:r>
              <a:rPr lang="ru-RU" sz="2400" b="1" dirty="0" smtClean="0">
                <a:solidFill>
                  <a:srgbClr val="00CC00"/>
                </a:solidFill>
              </a:rPr>
              <a:t>Разрезанные пословицы:</a:t>
            </a:r>
          </a:p>
          <a:p>
            <a:pPr algn="ctr"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НУЖНО ИХ ПРАВИЛЬНО СЛОЖИТЬ.</a:t>
            </a:r>
          </a:p>
        </p:txBody>
      </p:sp>
      <p:sp>
        <p:nvSpPr>
          <p:cNvPr id="1026" name="AutoShape 2" descr="data:image/jpeg;base64,/9j/4AAQSkZJRgABAQAAAQABAAD/2wCEAAkGBhQSERUUExQWFBQWFxgVFBgYFxQXFxUYFBQXFRQVGhgXHCYeFxwjGhYVHy8gIycpLCwsFR4xNTAqNSYrLCkBCQoKDgwOFQ8PFTEgHR0pKS01KTUsLCksNSs1KiwpMDQ1Ki0sKTU1KzUvNSoqKS0tKTUpNSwpMCk0NSw1Nik1Kv/AABEIAKgBLAMBIgACEQEDEQH/xAAbAAACAwEBAQAAAAAAAAAAAAAAAwECBAUGB//EAD8QAAEDAQQIBAYABQEIAwAAAAEAAhEhAwQxQRJRYXGBkaHwBbHB0QYTIjLh8QcUQlOCQzNEUmJyk6PSFRcj/8QAGgEBAQEBAQEBAAAAAAAAAAAAAAEFBAMGAv/EACQRAQACAQQBBQADAAAAAAAAAAABAgMEBREhMRJBYZGhE1Gx/9oADAMBAAIRAxEAPwD4ahCEApCAmCz2eaAZ3VTocORTWWXeB6FXAG/ifNBnI7j2Uts94GyqdoNzad4IPGkKhbGdNtOuSCwst28eai1swTTPodR2bUyzbqMHUfNa7FocagB2BpLXb2isbq8UHOdZUoKjr+UstXSfcocCPtOBBnRIy1kd5FZ7ezzPEjpggxkIZimPs0toqgc4d97km0ankQBuCqWd8kCYRCmFcDWgVCkK1oyscOWKhBDwqq71CCwHTyVXK7e/X1SyghSGqQ1PbY4as0FG2akMC0iyEKrrLKqDMWd+qroLT8nXgo0d/CqBBs1UtWghVezWgRChXLFUhBCFJUIBCEIBCEIJBWixck2YWuwu+kguHg4+XuPVNDAcT0C0WVzXQsLk07fJBxnOgmZO9Q0nADhOHVd7/wCOaNsf9VOqULu2aA7oCDn3ayJEOB2GAd/205CU1nh+kJoNoJFRhTI8zuXQfcmkVEU2sKXZXV7ag6QiJB+oDgJjiqOc15aS14MmakSDxzPZmoVrxdw4SAKtmRrxnaPTOi12jIJguG0YcYUushh9oNaZTs9RTZmg4FoIMckqybXot14u5mtRXD8ztosrbMg91jNQMvAEeY9eiS0ZLS4YbuWvpCR8ud5/c8oQLLVdvoPL8FSG0kZeQKY8AHXlxQIcJPXn+lUip1Yjj2U9w4YjdUfhK0eVPKvmgUgBXe2vl6ILfygs3r6pZC0MbM97fLzVm3SIx9zgB5oE2dlsW5tjrG7bwVrK7CNI0Hnu5LQ+zkwKgY5V1IF/LI3nKgJ1zqGynFUtLLWtV3ZOvf8AlaWeHmMgM3HPXGxByW2IzPr5Kmj9VPVdo3ICoLTOoFx856rMbEA/g+pQZGXQHEzun1UWt0gT5EftdRlkDkK7DX2VbxZiIw5wOZQcB9nvSYXTtbuNSx2tiR36IMhUK72KiAQhCAQhCB1i1b7Iwua160WdtT2KDuXe3Ea9lOwujdmgDV3rOC89dL1Wppwx72rtXS+yYM7Dgf13Ko6bcpxPlHsr/B1m198ay1rZ2mkzE0IAIwMgVSDJEjIYV5zn3MLAbY2b9IGoItGmaf8AMONOS8s1ZvSYjy9cNoreJnw+r+I/Al2dGiHAZ/U7RoNc4+yzXf8Ah74YLI/Nt7aytK/U1xgCTox9JaaQu14N4+L1dmPsz/SARjDgfraRlX8JPifhxdJrESZOvhhivlK6/Pp78Wnn24lszpsd44mOPmHxS1tC69OsLMm0AtHMs3kAFzWk6LjGEtAMLoXm4vs/9owgZkQRvnLjC9DcfhkWV7tbbEujQABGjMaR24Beib4fLfqDcZdJIlsExGWErRvuvptHp7jiPt4U0FZifV1PP4+aWtyDq1G447PP9VWI3GQ4GpyOf1VEHbBhfSvF/huzFmbRpaxwxgfQ7AxM0I165Xjb1ZSCQcscMqdZGzSK1tPqaZ681+nBn09sM9+P7eZcw9Y6QlaNaUw8l1bw36RTM9Y6+y5t4bBx45Yroc5DortI9AmNia7fPHqEmayaiRPBOLu9+PexBVz8u8K+iq7mPOB7U5K5x71V73qmjTvXlzQVcMtXXv1VmN35csCenRB8veQnWNmRBx1bRhlig2XS6iJFTGBB/p0genluTLOxpX7gSDwpPetabKzJg58alx0HDMGQJ/y1rT8oAZayRurOeraqMX8sBGMihPIGOXWiZd7qX0YyRuEb5zXsfBPhpj7P5r3Nef6QQCyzzBcZru9pWh3hkVAbBI0YJMUJOOIONVlZtypWZrTvj3a2DbZt3lnj493zy1tXWVsLNwIJLQSACYcRJbOO6mC+s238PvCxY/8A53m2trWha4n6TUTIDA0CJXlr/wDD4t7axfg5h+oR9zRUbjIXufD/AA0kAgEtygxhJjDdK48+6TWkRXzMdvSmgrF5m/iJ6+WO4fAd3bjpFuVSW4RM4SvE/G90ZZ3k2dl9lmGg1zPU5dV9Tvviv8tYPfa4AEjIGMAAcZMc8F8Wtr1861Lj/U4vNcAPtGrXzX62y2bLeb3tzEf689XGOlOIjuW0WQ/yAHltxzwWW82II781ss8NLXkM9uzoFhvt9ig3E4nHLNb7Jcy8uEauXZXOtDqWm+XitDTh31WG0fT3KgTaHJLVnKqAQhCAQhCATmwcklXY5BrsXVr7Lo2NuRtnCc9n7XKatTHQZpwNUHqPD75Ij7sjhTveq325EtNM5zp3RcO73sg4zudB3ELs3LxWRDiQMAZMztESVQrwLx+1uNrmbMkabKVgjCcxC+qeB/FNleLIOYfpxdgHB5oQRUkwKb9y+dvuLLX+oA4CcDxhc8eC2lm8usXljhIJaRgfMQsrW7dTUdx1LQ02s/jiK3jmP19bbfbFxxrNBAM4EknIzFdirb3ljNNznQ1oqSRXGGgRJOwL5vY+NXxgALLN4bg4hw3ExQlKvHi94tNlZkuJrETMbVlV2nJWWnGr0/n1fku/8Z/E7CIYZaN2iZFYAzwXjvD70T9L8HHSAzTG+FucdJ5Djl/whIfcix4cTJ6DYt/S6aMFePdl6vV/z8VrHFYKvcyRsFMjUmnKVitm5cOX7C6dswuIyqJ359FhvDTnt8/cELrcDALPHptVnumWnZB6Ic3yjh36qrqnfHXBQVbh78iETz91ZrienM09lUDy/KBjWwO6CPcp12+4as9lJSxly74QtN2sagYjvXiKIO/dLECCCRAE0jXoz0XO8Zvp+xhwAJGvX1krpMdosoJpo1PEnrTjhK4l4upe/SFDKsrEzE8w9V8FfErWGHkhpgGIgRWSDnML2bbaztA19m4FpnAgaJkSCIkUE8V8nHhjh9TTomk6jOtdO6eKW9ntwP0uIwwrFIWJqtum1vVRvYNwx2iIydTD6Q69WTCSSdIGS3REbSXZmQMI1K/ifxHZ2Nm57iRZ0OROk2rKY6Vcdi+e2vjd7eKMYJoXQ5x35CVzrTwq1tXB1q8uODZIiNmoLmx7TM2ibzwuXcMVa8UjmfqDfiH4ntL68BstsgZaymJxNFNwuRDcNueX5Wqy8NbZR9QJ2VjfSiRfvE9FsNJMfcRNNwIn9LfxYq4qxWscQw8mS2S02stf75Aj7cpoZ3ftcK2vBOyMdyreL0ScSN7sJ2LO50n3K9XmXbPrTrXspDoHcK577CTaPUCyoQhAIQhAIQhAKQVCkIGtcNaay2M+yQ0bDzHspBHZQa22x39FosrfCvMT5rDZPFIpy9U5tqcQd8/pB17G+RhInGCIO+ZjgujYX8timkDSZbQ6tGh4rz7bYiDXVgFqbeY1gHHMc4gKj1F3vTQSSBOeFDtMQFuYWGXfbSW4jjGvyxXmrtfWnhtAMioNcFusb3rcDm2XySRrAhsoOrb2IrOIGw02xTveuHewIMjXTCMpXRHiBcN5pHAGnD8wsjyXaQFZqfMeuGKDjPtNE12TqFanqeaw25JxyA8hzrPNb/EbIBw1DPPHsrERSTHpt5IFWTMOZx7zlIe3vctFs+pjV35rO8/lQVYa7E5lhsPlHfskMaZqnh1NWyuWvvNA2zs8Zw7rHePFaLEQc4y40zwz3USrPny9pTrSIznAYZH8dFRpdedKBj5GkxzTbFpIjpjOErHcbEaQnMHVlEjr0XVYNEAZZbdvKndA6F0uuBpWgEROVDhK1ODBBxNZFa11TjAO9Y/54gZziZ1Dd5icoiqy3i9zUEA4n6i2NsVE78EGm83xhiAMaekGPNc238QLiREAYmWgTq0fVLvN6bxOMlpM4TTErAbWTmRlFBzipQOffJoQSBhUQDsjfmsdrb4mY3CPLzVXWhJkTTCgSDanEu3R+qoIc87uJPRLfalWtbQSZrwHokGIj1UA521KcVZ0ajz/AAqFBCEIQCEIQCEIQCEIQWATA7uiSrNcge104981cPSw4HvyVgIKBmjsjf3RWFp3JnmqF2yu5AdJw5Y9YQbLK1mstG/PrC1MvMCKUx7z3SuYHnETviZ6JothhnqEwdmscZVHZsL2CPrcSRgQIx1RFN8LRZ2kiWj7qDUYyjfHcLgh87Oddq6F2tsBQyDGQ2k6hs38QffGwJFDngZ44YLkW15DiYpmBxrvC7d/tT8s/md689YsAcM698kBd2aQjMSSOibasg64Hl54pLHaL556qZniOi0OFYB1EGTx9KIM3fVQGUPT2TzZjhXHvYOSA2O8fasoGXdsd61o0hnAqBr1AzCXY0OXYx6JV4xie8+9iDfdbQEGa5DAVzIOSb86BX+mp3HZtosd1f8ATT16JbrbLZJxg1/VEG+0vIj6SQSccY5k03Ss5vFMjPU7opwWL5mcTz5/hT80TGeozHON2CC9q+KyyRqy15ws7rXE+ZPnluUueYqDyiOByS3muFNZr5II0ZrFdmP5VfmI09gnd+lR9VBL7QDDvklutDw5oc4BJcUEuVUIQCEIQCEIQCEIQCEIQCEKUFigOQHK1NqCdLerh22OZ8goswCmNshNfPuUFg/VTfJndqUtmDmeEj2UsstGoM65/K0/y+BNZ59YPeaoRnQR7Z4ldK5Co5mdnn+QsvyOMx+hkupcLvFMzkI3xs3eaDR4o6bIEYmp4nVsXmGmpBOc995r1PirxoRH2jVhImNlIyXlLV8GiSGsYZJzy9k0jMDadnt+Uuxg0PdZjnHVaAM841HigVpSB5bZQJNT3B/JUOod+HfDopY7vPvHkguDnms9qa97fZOJ4JBNaoOrdPsM8KYEVkjNYLd8nfXvat1ythEAfdQGOWJWS82WWBxANIB2GvA8lUZGmtRPdcCrF0iMNRpOzehln3qV22c1FI59FFQXnOu6QR7pLnbd2PqE4s0sTG7vzS32YpFeKBGlv5pRcn2oASeagohTKhAIQhAIQhAIQhAIQhBOidSn5Z7IVUILaG7mEFm0KqEFgNqYClAK7QdnMe6BkKwsyRhwkqrYGY6+0LUy2bgeeXLBAlttgCNyc29AHGFb+UBwdPCJ71qLW77Rw/H5VGu7kaUlwdsMwuldr2JkEDdQrgMdAhPuTjNcO8jig696mBUVmlTRefvNnE7F2W2wIGkI4jDLFYrzZh0xjPcIOZZ2xBotLL0cxKRa2JCGPBoVA20t5UMvBGSgtUhiBj7ySMFQtkbSm2dlOwJ7LIDHGaa/VUXu1kemFeKtebUUkgxrk8FdzgAdETqw4rn3wnETB3eQ80EWorIIG6nFLNuDSUsupCtZWW0cUAbaDQKpszGHUpwsQMTHCY91LrduGO3LlggzRsVHFMfB/qHGfZLe07OY91BSNvmgM2hQQoQX+VtHMI+WdnMe6ohBOiVCEIBCEIBCEIBCEIBCmEIIUhqJQSguGxmE6xtwMRxp6rNCs1yDa95dGjAAwHrEqlpMQZVGP5pxvroIIBnnzQZ2PMp4vJNMu+AVRaNxUMeK59Ag0m8zWij5p11WN1tl+lcW2tBoc6RGPfRZrZsFPsyDid/4U3uymvY1BAi0d9utaGELHa0habBpxQNa+JGE8N1Uae2vfRQ8gGlO/dIdbau+KB5vEVoVmfbkHeo+b3ki0cKUjZiPwgS8q9nMUVy9vYQL4YgRyrzQTZvLcYriJVX2wOXl6Kjnc81TTQWiRiPJUc2FBCAUEIU6SEEIUwoQCEIQCEIQCEIQCEIQCEIQCFYN1081ItIwptz5oK6PeasHgYD3VEILF6NJVQgY61ngpFpSOe1KQguSiVRCBzH1Whl5ofXce+KwqZQPtbT6qbhtVxb08uCyKZQPc+SqFL0kEoGKDaUjlsVFCC4eqIQgkFW09YVEILaOr8qCFCZ83XXfiNx7CCkqEw2c/aZ2Zj34dEtAKSVCEAhCEAhCEAhCEAhCEFmsn12ImMOaEIKoQhAIQhAIQhAIQhAIQhAIQhAIQhAIQhAIQhAIQhAIQhAIQhB2fhr4cde3uAeGBjdImC41MAABeiP8NSYm34/JdPH6u5QhBU/wwP8Af/8AEeX3Kp/hmf7xz/0jl/koQiAfw0P945f6Ls/8lJ/hmf75xj/Yuz/ywQhBP/1kf75z/wBI5f5Kzf4XE/7wP+2f/ZSh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66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Пословица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2592289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FFFF99"/>
                </a:solidFill>
                <a:effectLst/>
              </a:rPr>
              <a:t>Побеждает тот, кто много знает</a:t>
            </a:r>
            <a:r>
              <a:rPr lang="ru-RU" dirty="0" smtClean="0">
                <a:solidFill>
                  <a:srgbClr val="FFFF99"/>
                </a:solidFill>
                <a:effectLst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99"/>
                </a:solidFill>
                <a:effectLst/>
              </a:rPr>
              <a:t>Не </a:t>
            </a:r>
            <a:r>
              <a:rPr lang="ru-RU" dirty="0">
                <a:solidFill>
                  <a:srgbClr val="FFFF99"/>
                </a:solidFill>
                <a:effectLst/>
              </a:rPr>
              <a:t>завидуй удачам соперника, играй честно. </a:t>
            </a:r>
            <a:endParaRPr lang="ru-RU" dirty="0" smtClean="0">
              <a:solidFill>
                <a:srgbClr val="FFFF99"/>
              </a:solidFill>
              <a:effectLst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FF99"/>
                </a:solidFill>
                <a:effectLst/>
              </a:rPr>
              <a:t>Проиграл </a:t>
            </a:r>
            <a:r>
              <a:rPr lang="ru-RU" dirty="0">
                <a:solidFill>
                  <a:srgbClr val="FFFF99"/>
                </a:solidFill>
                <a:effectLst/>
              </a:rPr>
              <a:t>- не унывай, а побольше узнавай.</a:t>
            </a:r>
            <a:r>
              <a:rPr lang="ru-RU" dirty="0">
                <a:solidFill>
                  <a:srgbClr val="FFFF00"/>
                </a:solidFill>
                <a:effectLst/>
              </a:rPr>
              <a:t> </a:t>
            </a:r>
          </a:p>
          <a:p>
            <a:endParaRPr lang="ru-RU" dirty="0"/>
          </a:p>
        </p:txBody>
      </p:sp>
      <p:pic>
        <p:nvPicPr>
          <p:cNvPr id="1026" name="Picture 2" descr="http://www.clipartbest.com/cliparts/Kij/e8X/Kije8X6y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33056"/>
            <a:ext cx="3121109" cy="2621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3332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57263" y="277813"/>
            <a:ext cx="8186737" cy="57943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ИТОГИ ИГРЫ -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000125"/>
            <a:ext cx="6429388" cy="5572125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1-е место присуждено команде</a:t>
            </a:r>
          </a:p>
          <a:p>
            <a:pPr>
              <a:defRPr/>
            </a:pPr>
            <a:endParaRPr lang="ru-RU" sz="2800" b="1" dirty="0" smtClean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71723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sp>
        <p:nvSpPr>
          <p:cNvPr id="1026" name="AutoShape 2" descr="data:image/jpeg;base64,/9j/4AAQSkZJRgABAQAAAQABAAD/2wCEAAkGBhQSERUUExQWFBQWFxgVFBgYFxQXFxUYFBQXFRQVGhgXHCYeFxwjGhYVHy8gIycpLCwsFR4xNTAqNSYrLCkBCQoKDgwOFQ8PFTEgHR0pKS01KTUsLCksNSs1KiwpMDQ1Ki0sKTU1KzUvNSoqKS0tKTUpNSwpMCk0NSw1Nik1Kv/AABEIAKgBLAMBIgACEQEDEQH/xAAbAAACAwEBAQAAAAAAAAAAAAAAAwECBAUGB//EAD8QAAEDAQQIBAYABQEIAwAAAAEAAhEhAwQxQRJRYXGBkaHwBbHB0QYTIjLh8QcUQlOCQzNEUmJyk6PSFRcj/8QAGgEBAQEBAQEBAAAAAAAAAAAAAAEFBAMGAv/EACQRAQACAQQBBQADAAAAAAAAAAABAgMEBREhMRJBYZGhE1Gx/9oADAMBAAIRAxEAPwD4ahCEApCAmCz2eaAZ3VTocORTWWXeB6FXAG/ifNBnI7j2Uts94GyqdoNzad4IPGkKhbGdNtOuSCwst28eai1swTTPodR2bUyzbqMHUfNa7FocagB2BpLXb2isbq8UHOdZUoKjr+UstXSfcocCPtOBBnRIy1kd5FZ7ezzPEjpggxkIZimPs0toqgc4d97km0ankQBuCqWd8kCYRCmFcDWgVCkK1oyscOWKhBDwqq71CCwHTyVXK7e/X1SyghSGqQ1PbY4as0FG2akMC0iyEKrrLKqDMWd+qroLT8nXgo0d/CqBBs1UtWghVezWgRChXLFUhBCFJUIBCEIBCEIJBWixck2YWuwu+kguHg4+XuPVNDAcT0C0WVzXQsLk07fJBxnOgmZO9Q0nADhOHVd7/wCOaNsf9VOqULu2aA7oCDn3ayJEOB2GAd/205CU1nh+kJoNoJFRhTI8zuXQfcmkVEU2sKXZXV7ag6QiJB+oDgJjiqOc15aS14MmakSDxzPZmoVrxdw4SAKtmRrxnaPTOi12jIJguG0YcYUushh9oNaZTs9RTZmg4FoIMckqybXot14u5mtRXD8ztosrbMg91jNQMvAEeY9eiS0ZLS4YbuWvpCR8ud5/c8oQLLVdvoPL8FSG0kZeQKY8AHXlxQIcJPXn+lUip1Yjj2U9w4YjdUfhK0eVPKvmgUgBXe2vl6ILfygs3r6pZC0MbM97fLzVm3SIx9zgB5oE2dlsW5tjrG7bwVrK7CNI0Hnu5LQ+zkwKgY5V1IF/LI3nKgJ1zqGynFUtLLWtV3ZOvf8AlaWeHmMgM3HPXGxByW2IzPr5Kmj9VPVdo3ICoLTOoFx856rMbEA/g+pQZGXQHEzun1UWt0gT5EftdRlkDkK7DX2VbxZiIw5wOZQcB9nvSYXTtbuNSx2tiR36IMhUK72KiAQhCAQhCB1i1b7Iwua160WdtT2KDuXe3Ea9lOwujdmgDV3rOC89dL1Wppwx72rtXS+yYM7Dgf13Ko6bcpxPlHsr/B1m198ay1rZ2mkzE0IAIwMgVSDJEjIYV5zn3MLAbY2b9IGoItGmaf8AMONOS8s1ZvSYjy9cNoreJnw+r+I/Al2dGiHAZ/U7RoNc4+yzXf8Ah74YLI/Nt7aytK/U1xgCTox9JaaQu14N4+L1dmPsz/SARjDgfraRlX8JPifhxdJrESZOvhhivlK6/Pp78Wnn24lszpsd44mOPmHxS1tC69OsLMm0AtHMs3kAFzWk6LjGEtAMLoXm4vs/9owgZkQRvnLjC9DcfhkWV7tbbEujQABGjMaR24Beib4fLfqDcZdJIlsExGWErRvuvptHp7jiPt4U0FZifV1PP4+aWtyDq1G447PP9VWI3GQ4GpyOf1VEHbBhfSvF/huzFmbRpaxwxgfQ7AxM0I165Xjb1ZSCQcscMqdZGzSK1tPqaZ681+nBn09sM9+P7eZcw9Y6QlaNaUw8l1bw36RTM9Y6+y5t4bBx45Yroc5DortI9AmNia7fPHqEmayaiRPBOLu9+PexBVz8u8K+iq7mPOB7U5K5x71V73qmjTvXlzQVcMtXXv1VmN35csCenRB8veQnWNmRBx1bRhlig2XS6iJFTGBB/p0genluTLOxpX7gSDwpPetabKzJg58alx0HDMGQJ/y1rT8oAZayRurOeraqMX8sBGMihPIGOXWiZd7qX0YyRuEb5zXsfBPhpj7P5r3Nef6QQCyzzBcZru9pWh3hkVAbBI0YJMUJOOIONVlZtypWZrTvj3a2DbZt3lnj493zy1tXWVsLNwIJLQSACYcRJbOO6mC+s238PvCxY/8A53m2trWha4n6TUTIDA0CJXlr/wDD4t7axfg5h+oR9zRUbjIXufD/AA0kAgEtygxhJjDdK48+6TWkRXzMdvSmgrF5m/iJ6+WO4fAd3bjpFuVSW4RM4SvE/G90ZZ3k2dl9lmGg1zPU5dV9Tvviv8tYPfa4AEjIGMAAcZMc8F8Wtr1861Lj/U4vNcAPtGrXzX62y2bLeb3tzEf689XGOlOIjuW0WQ/yAHltxzwWW82II781ss8NLXkM9uzoFhvt9ig3E4nHLNb7Jcy8uEauXZXOtDqWm+XitDTh31WG0fT3KgTaHJLVnKqAQhCAQhCATmwcklXY5BrsXVr7Lo2NuRtnCc9n7XKatTHQZpwNUHqPD75Ij7sjhTveq325EtNM5zp3RcO73sg4zudB3ELs3LxWRDiQMAZMztESVQrwLx+1uNrmbMkabKVgjCcxC+qeB/FNleLIOYfpxdgHB5oQRUkwKb9y+dvuLLX+oA4CcDxhc8eC2lm8usXljhIJaRgfMQsrW7dTUdx1LQ02s/jiK3jmP19bbfbFxxrNBAM4EknIzFdirb3ljNNznQ1oqSRXGGgRJOwL5vY+NXxgALLN4bg4hw3ExQlKvHi94tNlZkuJrETMbVlV2nJWWnGr0/n1fku/8Z/E7CIYZaN2iZFYAzwXjvD70T9L8HHSAzTG+FucdJ5Djl/whIfcix4cTJ6DYt/S6aMFePdl6vV/z8VrHFYKvcyRsFMjUmnKVitm5cOX7C6dswuIyqJ359FhvDTnt8/cELrcDALPHptVnumWnZB6Ic3yjh36qrqnfHXBQVbh78iETz91ZrienM09lUDy/KBjWwO6CPcp12+4as9lJSxly74QtN2sagYjvXiKIO/dLECCCRAE0jXoz0XO8Zvp+xhwAJGvX1krpMdosoJpo1PEnrTjhK4l4upe/SFDKsrEzE8w9V8FfErWGHkhpgGIgRWSDnML2bbaztA19m4FpnAgaJkSCIkUE8V8nHhjh9TTomk6jOtdO6eKW9ntwP0uIwwrFIWJqtum1vVRvYNwx2iIydTD6Q69WTCSSdIGS3REbSXZmQMI1K/ifxHZ2Nm57iRZ0OROk2rKY6Vcdi+e2vjd7eKMYJoXQ5x35CVzrTwq1tXB1q8uODZIiNmoLmx7TM2ibzwuXcMVa8UjmfqDfiH4ntL68BstsgZaymJxNFNwuRDcNueX5Wqy8NbZR9QJ2VjfSiRfvE9FsNJMfcRNNwIn9LfxYq4qxWscQw8mS2S02stf75Aj7cpoZ3ftcK2vBOyMdyreL0ScSN7sJ2LO50n3K9XmXbPrTrXspDoHcK577CTaPUCyoQhAIQhAIQhAKQVCkIGtcNaay2M+yQ0bDzHspBHZQa22x39FosrfCvMT5rDZPFIpy9U5tqcQd8/pB17G+RhInGCIO+ZjgujYX8timkDSZbQ6tGh4rz7bYiDXVgFqbeY1gHHMc4gKj1F3vTQSSBOeFDtMQFuYWGXfbSW4jjGvyxXmrtfWnhtAMioNcFusb3rcDm2XySRrAhsoOrb2IrOIGw02xTveuHewIMjXTCMpXRHiBcN5pHAGnD8wsjyXaQFZqfMeuGKDjPtNE12TqFanqeaw25JxyA8hzrPNb/EbIBw1DPPHsrERSTHpt5IFWTMOZx7zlIe3vctFs+pjV35rO8/lQVYa7E5lhsPlHfskMaZqnh1NWyuWvvNA2zs8Zw7rHePFaLEQc4y40zwz3USrPny9pTrSIznAYZH8dFRpdedKBj5GkxzTbFpIjpjOErHcbEaQnMHVlEjr0XVYNEAZZbdvKndA6F0uuBpWgEROVDhK1ODBBxNZFa11TjAO9Y/54gZziZ1Dd5icoiqy3i9zUEA4n6i2NsVE78EGm83xhiAMaekGPNc238QLiREAYmWgTq0fVLvN6bxOMlpM4TTErAbWTmRlFBzipQOffJoQSBhUQDsjfmsdrb4mY3CPLzVXWhJkTTCgSDanEu3R+qoIc87uJPRLfalWtbQSZrwHokGIj1UA521KcVZ0ajz/AAqFBCEIQCEIQCEIQCEIQWATA7uiSrNcge104981cPSw4HvyVgIKBmjsjf3RWFp3JnmqF2yu5AdJw5Y9YQbLK1mstG/PrC1MvMCKUx7z3SuYHnETviZ6JothhnqEwdmscZVHZsL2CPrcSRgQIx1RFN8LRZ2kiWj7qDUYyjfHcLgh87Oddq6F2tsBQyDGQ2k6hs38QffGwJFDngZ44YLkW15DiYpmBxrvC7d/tT8s/md689YsAcM698kBd2aQjMSSOibasg64Hl54pLHaL556qZniOi0OFYB1EGTx9KIM3fVQGUPT2TzZjhXHvYOSA2O8fasoGXdsd61o0hnAqBr1AzCXY0OXYx6JV4xie8+9iDfdbQEGa5DAVzIOSb86BX+mp3HZtosd1f8ATT16JbrbLZJxg1/VEG+0vIj6SQSccY5k03Ss5vFMjPU7opwWL5mcTz5/hT80TGeozHON2CC9q+KyyRqy15ws7rXE+ZPnluUueYqDyiOByS3muFNZr5II0ZrFdmP5VfmI09gnd+lR9VBL7QDDvklutDw5oc4BJcUEuVUIQCEIQCEIQCEIQCEIQCEKUFigOQHK1NqCdLerh22OZ8goswCmNshNfPuUFg/VTfJndqUtmDmeEj2UsstGoM65/K0/y+BNZ59YPeaoRnQR7Z4ldK5Co5mdnn+QsvyOMx+hkupcLvFMzkI3xs3eaDR4o6bIEYmp4nVsXmGmpBOc995r1PirxoRH2jVhImNlIyXlLV8GiSGsYZJzy9k0jMDadnt+Uuxg0PdZjnHVaAM841HigVpSB5bZQJNT3B/JUOod+HfDopY7vPvHkguDnms9qa97fZOJ4JBNaoOrdPsM8KYEVkjNYLd8nfXvat1ythEAfdQGOWJWS82WWBxANIB2GvA8lUZGmtRPdcCrF0iMNRpOzehln3qV22c1FI59FFQXnOu6QR7pLnbd2PqE4s0sTG7vzS32YpFeKBGlv5pRcn2oASeagohTKhAIQhAIQhAIQhAIQhBOidSn5Z7IVUILaG7mEFm0KqEFgNqYClAK7QdnMe6BkKwsyRhwkqrYGY6+0LUy2bgeeXLBAlttgCNyc29AHGFb+UBwdPCJ71qLW77Rw/H5VGu7kaUlwdsMwuldr2JkEDdQrgMdAhPuTjNcO8jig696mBUVmlTRefvNnE7F2W2wIGkI4jDLFYrzZh0xjPcIOZZ2xBotLL0cxKRa2JCGPBoVA20t5UMvBGSgtUhiBj7ySMFQtkbSm2dlOwJ7LIDHGaa/VUXu1kemFeKtebUUkgxrk8FdzgAdETqw4rn3wnETB3eQ80EWorIIG6nFLNuDSUsupCtZWW0cUAbaDQKpszGHUpwsQMTHCY91LrduGO3LlggzRsVHFMfB/qHGfZLe07OY91BSNvmgM2hQQoQX+VtHMI+WdnMe6ohBOiVCEIBCEIBCEIBCEIBCmEIIUhqJQSguGxmE6xtwMRxp6rNCs1yDa95dGjAAwHrEqlpMQZVGP5pxvroIIBnnzQZ2PMp4vJNMu+AVRaNxUMeK59Ag0m8zWij5p11WN1tl+lcW2tBoc6RGPfRZrZsFPsyDid/4U3uymvY1BAi0d9utaGELHa0habBpxQNa+JGE8N1Uae2vfRQ8gGlO/dIdbau+KB5vEVoVmfbkHeo+b3ki0cKUjZiPwgS8q9nMUVy9vYQL4YgRyrzQTZvLcYriJVX2wOXl6Kjnc81TTQWiRiPJUc2FBCAUEIU6SEEIUwoQCEIQCEIQCEIQCEIQCEIQCFYN1081ItIwptz5oK6PeasHgYD3VEILF6NJVQgY61ngpFpSOe1KQguSiVRCBzH1Whl5ofXce+KwqZQPtbT6qbhtVxb08uCyKZQPc+SqFL0kEoGKDaUjlsVFCC4eqIQgkFW09YVEILaOr8qCFCZ83XXfiNx7CCkqEw2c/aZ2Zj34dEtAKSVCEAhCEAhCEAhCEAhCEFmsn12ImMOaEIKoQhAIQhAIQhAIQhAIQhAIQhAIQhAIQhAIQhAIQhAIQhAIQhB2fhr4cde3uAeGBjdImC41MAABeiP8NSYm34/JdPH6u5QhBU/wwP8Af/8AEeX3Kp/hmf7xz/0jl/koQiAfw0P945f6Ls/8lJ/hmf75xj/Yuz/ywQhBP/1kf75z/wBI5f5Kzf4XE/7wP+2f/ZSh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3" name="Рисунок 42" descr="https://encrypted-tbn1.gstatic.com/images?q=tbn:ANd9GcQ4tYGDRuRILSc2La4l5ntD6Go-KTIY8PA9Ws8Rlfcb7WyR7z0d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9632" y="1916832"/>
            <a:ext cx="3640488" cy="3287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www.mycharm.ru/data/cache/2016nov/02/16/291253_48946nothumb6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88840"/>
            <a:ext cx="1944216" cy="194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57263" y="277813"/>
            <a:ext cx="8186737" cy="57943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ИТОГИ ИГРЫ: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000125"/>
            <a:ext cx="6429388" cy="5572125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2-е место присуждено команде</a:t>
            </a:r>
          </a:p>
          <a:p>
            <a:pPr>
              <a:defRPr/>
            </a:pPr>
            <a:endParaRPr lang="ru-RU" sz="2800" b="1" dirty="0" smtClean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71723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sp>
        <p:nvSpPr>
          <p:cNvPr id="1026" name="AutoShape 2" descr="data:image/jpeg;base64,/9j/4AAQSkZJRgABAQAAAQABAAD/2wCEAAkGBhQSERUUExQWFBQWFxgVFBgYFxQXFxUYFBQXFRQVGhgXHCYeFxwjGhYVHy8gIycpLCwsFR4xNTAqNSYrLCkBCQoKDgwOFQ8PFTEgHR0pKS01KTUsLCksNSs1KiwpMDQ1Ki0sKTU1KzUvNSoqKS0tKTUpNSwpMCk0NSw1Nik1Kv/AABEIAKgBLAMBIgACEQEDEQH/xAAbAAACAwEBAQAAAAAAAAAAAAAAAwECBAUGB//EAD8QAAEDAQQIBAYABQEIAwAAAAEAAhEhAwQxQRJRYXGBkaHwBbHB0QYTIjLh8QcUQlOCQzNEUmJyk6PSFRcj/8QAGgEBAQEBAQEBAAAAAAAAAAAAAAEFBAMGAv/EACQRAQACAQQBBQADAAAAAAAAAAABAgMEBREhMRJBYZGhE1Gx/9oADAMBAAIRAxEAPwD4ahCEApCAmCz2eaAZ3VTocORTWWXeB6FXAG/ifNBnI7j2Uts94GyqdoNzad4IPGkKhbGdNtOuSCwst28eai1swTTPodR2bUyzbqMHUfNa7FocagB2BpLXb2isbq8UHOdZUoKjr+UstXSfcocCPtOBBnRIy1kd5FZ7ezzPEjpggxkIZimPs0toqgc4d97km0ankQBuCqWd8kCYRCmFcDWgVCkK1oyscOWKhBDwqq71CCwHTyVXK7e/X1SyghSGqQ1PbY4as0FG2akMC0iyEKrrLKqDMWd+qroLT8nXgo0d/CqBBs1UtWghVezWgRChXLFUhBCFJUIBCEIBCEIJBWixck2YWuwu+kguHg4+XuPVNDAcT0C0WVzXQsLk07fJBxnOgmZO9Q0nADhOHVd7/wCOaNsf9VOqULu2aA7oCDn3ayJEOB2GAd/205CU1nh+kJoNoJFRhTI8zuXQfcmkVEU2sKXZXV7ag6QiJB+oDgJjiqOc15aS14MmakSDxzPZmoVrxdw4SAKtmRrxnaPTOi12jIJguG0YcYUushh9oNaZTs9RTZmg4FoIMckqybXot14u5mtRXD8ztosrbMg91jNQMvAEeY9eiS0ZLS4YbuWvpCR8ud5/c8oQLLVdvoPL8FSG0kZeQKY8AHXlxQIcJPXn+lUip1Yjj2U9w4YjdUfhK0eVPKvmgUgBXe2vl6ILfygs3r6pZC0MbM97fLzVm3SIx9zgB5oE2dlsW5tjrG7bwVrK7CNI0Hnu5LQ+zkwKgY5V1IF/LI3nKgJ1zqGynFUtLLWtV3ZOvf8AlaWeHmMgM3HPXGxByW2IzPr5Kmj9VPVdo3ICoLTOoFx856rMbEA/g+pQZGXQHEzun1UWt0gT5EftdRlkDkK7DX2VbxZiIw5wOZQcB9nvSYXTtbuNSx2tiR36IMhUK72KiAQhCAQhCB1i1b7Iwua160WdtT2KDuXe3Ea9lOwujdmgDV3rOC89dL1Wppwx72rtXS+yYM7Dgf13Ko6bcpxPlHsr/B1m198ay1rZ2mkzE0IAIwMgVSDJEjIYV5zn3MLAbY2b9IGoItGmaf8AMONOS8s1ZvSYjy9cNoreJnw+r+I/Al2dGiHAZ/U7RoNc4+yzXf8Ah74YLI/Nt7aytK/U1xgCTox9JaaQu14N4+L1dmPsz/SARjDgfraRlX8JPifhxdJrESZOvhhivlK6/Pp78Wnn24lszpsd44mOPmHxS1tC69OsLMm0AtHMs3kAFzWk6LjGEtAMLoXm4vs/9owgZkQRvnLjC9DcfhkWV7tbbEujQABGjMaR24Beib4fLfqDcZdJIlsExGWErRvuvptHp7jiPt4U0FZifV1PP4+aWtyDq1G447PP9VWI3GQ4GpyOf1VEHbBhfSvF/huzFmbRpaxwxgfQ7AxM0I165Xjb1ZSCQcscMqdZGzSK1tPqaZ681+nBn09sM9+P7eZcw9Y6QlaNaUw8l1bw36RTM9Y6+y5t4bBx45Yroc5DortI9AmNia7fPHqEmayaiRPBOLu9+PexBVz8u8K+iq7mPOB7U5K5x71V73qmjTvXlzQVcMtXXv1VmN35csCenRB8veQnWNmRBx1bRhlig2XS6iJFTGBB/p0genluTLOxpX7gSDwpPetabKzJg58alx0HDMGQJ/y1rT8oAZayRurOeraqMX8sBGMihPIGOXWiZd7qX0YyRuEb5zXsfBPhpj7P5r3Nef6QQCyzzBcZru9pWh3hkVAbBI0YJMUJOOIONVlZtypWZrTvj3a2DbZt3lnj493zy1tXWVsLNwIJLQSACYcRJbOO6mC+s238PvCxY/8A53m2trWha4n6TUTIDA0CJXlr/wDD4t7axfg5h+oR9zRUbjIXufD/AA0kAgEtygxhJjDdK48+6TWkRXzMdvSmgrF5m/iJ6+WO4fAd3bjpFuVSW4RM4SvE/G90ZZ3k2dl9lmGg1zPU5dV9Tvviv8tYPfa4AEjIGMAAcZMc8F8Wtr1861Lj/U4vNcAPtGrXzX62y2bLeb3tzEf689XGOlOIjuW0WQ/yAHltxzwWW82II781ss8NLXkM9uzoFhvt9ig3E4nHLNb7Jcy8uEauXZXOtDqWm+XitDTh31WG0fT3KgTaHJLVnKqAQhCAQhCATmwcklXY5BrsXVr7Lo2NuRtnCc9n7XKatTHQZpwNUHqPD75Ij7sjhTveq325EtNM5zp3RcO73sg4zudB3ELs3LxWRDiQMAZMztESVQrwLx+1uNrmbMkabKVgjCcxC+qeB/FNleLIOYfpxdgHB5oQRUkwKb9y+dvuLLX+oA4CcDxhc8eC2lm8usXljhIJaRgfMQsrW7dTUdx1LQ02s/jiK3jmP19bbfbFxxrNBAM4EknIzFdirb3ljNNznQ1oqSRXGGgRJOwL5vY+NXxgALLN4bg4hw3ExQlKvHi94tNlZkuJrETMbVlV2nJWWnGr0/n1fku/8Z/E7CIYZaN2iZFYAzwXjvD70T9L8HHSAzTG+FucdJ5Djl/whIfcix4cTJ6DYt/S6aMFePdl6vV/z8VrHFYKvcyRsFMjUmnKVitm5cOX7C6dswuIyqJ359FhvDTnt8/cELrcDALPHptVnumWnZB6Ic3yjh36qrqnfHXBQVbh78iETz91ZrienM09lUDy/KBjWwO6CPcp12+4as9lJSxly74QtN2sagYjvXiKIO/dLECCCRAE0jXoz0XO8Zvp+xhwAJGvX1krpMdosoJpo1PEnrTjhK4l4upe/SFDKsrEzE8w9V8FfErWGHkhpgGIgRWSDnML2bbaztA19m4FpnAgaJkSCIkUE8V8nHhjh9TTomk6jOtdO6eKW9ntwP0uIwwrFIWJqtum1vVRvYNwx2iIydTD6Q69WTCSSdIGS3REbSXZmQMI1K/ifxHZ2Nm57iRZ0OROk2rKY6Vcdi+e2vjd7eKMYJoXQ5x35CVzrTwq1tXB1q8uODZIiNmoLmx7TM2ibzwuXcMVa8UjmfqDfiH4ntL68BstsgZaymJxNFNwuRDcNueX5Wqy8NbZR9QJ2VjfSiRfvE9FsNJMfcRNNwIn9LfxYq4qxWscQw8mS2S02stf75Aj7cpoZ3ftcK2vBOyMdyreL0ScSN7sJ2LO50n3K9XmXbPrTrXspDoHcK577CTaPUCyoQhAIQhAIQhAKQVCkIGtcNaay2M+yQ0bDzHspBHZQa22x39FosrfCvMT5rDZPFIpy9U5tqcQd8/pB17G+RhInGCIO+ZjgujYX8timkDSZbQ6tGh4rz7bYiDXVgFqbeY1gHHMc4gKj1F3vTQSSBOeFDtMQFuYWGXfbSW4jjGvyxXmrtfWnhtAMioNcFusb3rcDm2XySRrAhsoOrb2IrOIGw02xTveuHewIMjXTCMpXRHiBcN5pHAGnD8wsjyXaQFZqfMeuGKDjPtNE12TqFanqeaw25JxyA8hzrPNb/EbIBw1DPPHsrERSTHpt5IFWTMOZx7zlIe3vctFs+pjV35rO8/lQVYa7E5lhsPlHfskMaZqnh1NWyuWvvNA2zs8Zw7rHePFaLEQc4y40zwz3USrPny9pTrSIznAYZH8dFRpdedKBj5GkxzTbFpIjpjOErHcbEaQnMHVlEjr0XVYNEAZZbdvKndA6F0uuBpWgEROVDhK1ODBBxNZFa11TjAO9Y/54gZziZ1Dd5icoiqy3i9zUEA4n6i2NsVE78EGm83xhiAMaekGPNc238QLiREAYmWgTq0fVLvN6bxOMlpM4TTErAbWTmRlFBzipQOffJoQSBhUQDsjfmsdrb4mY3CPLzVXWhJkTTCgSDanEu3R+qoIc87uJPRLfalWtbQSZrwHokGIj1UA521KcVZ0ajz/AAqFBCEIQCEIQCEIQCEIQWATA7uiSrNcge104981cPSw4HvyVgIKBmjsjf3RWFp3JnmqF2yu5AdJw5Y9YQbLK1mstG/PrC1MvMCKUx7z3SuYHnETviZ6JothhnqEwdmscZVHZsL2CPrcSRgQIx1RFN8LRZ2kiWj7qDUYyjfHcLgh87Oddq6F2tsBQyDGQ2k6hs38QffGwJFDngZ44YLkW15DiYpmBxrvC7d/tT8s/md689YsAcM698kBd2aQjMSSOibasg64Hl54pLHaL556qZniOi0OFYB1EGTx9KIM3fVQGUPT2TzZjhXHvYOSA2O8fasoGXdsd61o0hnAqBr1AzCXY0OXYx6JV4xie8+9iDfdbQEGa5DAVzIOSb86BX+mp3HZtosd1f8ATT16JbrbLZJxg1/VEG+0vIj6SQSccY5k03Ss5vFMjPU7opwWL5mcTz5/hT80TGeozHON2CC9q+KyyRqy15ws7rXE+ZPnluUueYqDyiOByS3muFNZr5II0ZrFdmP5VfmI09gnd+lR9VBL7QDDvklutDw5oc4BJcUEuVUIQCEIQCEIQCEIQCEIQCEKUFigOQHK1NqCdLerh22OZ8goswCmNshNfPuUFg/VTfJndqUtmDmeEj2UsstGoM65/K0/y+BNZ59YPeaoRnQR7Z4ldK5Co5mdnn+QsvyOMx+hkupcLvFMzkI3xs3eaDR4o6bIEYmp4nVsXmGmpBOc995r1PirxoRH2jVhImNlIyXlLV8GiSGsYZJzy9k0jMDadnt+Uuxg0PdZjnHVaAM841HigVpSB5bZQJNT3B/JUOod+HfDopY7vPvHkguDnms9qa97fZOJ4JBNaoOrdPsM8KYEVkjNYLd8nfXvat1ythEAfdQGOWJWS82WWBxANIB2GvA8lUZGmtRPdcCrF0iMNRpOzehln3qV22c1FI59FFQXnOu6QR7pLnbd2PqE4s0sTG7vzS32YpFeKBGlv5pRcn2oASeagohTKhAIQhAIQhAIQhAIQhBOidSn5Z7IVUILaG7mEFm0KqEFgNqYClAK7QdnMe6BkKwsyRhwkqrYGY6+0LUy2bgeeXLBAlttgCNyc29AHGFb+UBwdPCJ71qLW77Rw/H5VGu7kaUlwdsMwuldr2JkEDdQrgMdAhPuTjNcO8jig696mBUVmlTRefvNnE7F2W2wIGkI4jDLFYrzZh0xjPcIOZZ2xBotLL0cxKRa2JCGPBoVA20t5UMvBGSgtUhiBj7ySMFQtkbSm2dlOwJ7LIDHGaa/VUXu1kemFeKtebUUkgxrk8FdzgAdETqw4rn3wnETB3eQ80EWorIIG6nFLNuDSUsupCtZWW0cUAbaDQKpszGHUpwsQMTHCY91LrduGO3LlggzRsVHFMfB/qHGfZLe07OY91BSNvmgM2hQQoQX+VtHMI+WdnMe6ohBOiVCEIBCEIBCEIBCEIBCmEIIUhqJQSguGxmE6xtwMRxp6rNCs1yDa95dGjAAwHrEqlpMQZVGP5pxvroIIBnnzQZ2PMp4vJNMu+AVRaNxUMeK59Ag0m8zWij5p11WN1tl+lcW2tBoc6RGPfRZrZsFPsyDid/4U3uymvY1BAi0d9utaGELHa0habBpxQNa+JGE8N1Uae2vfRQ8gGlO/dIdbau+KB5vEVoVmfbkHeo+b3ki0cKUjZiPwgS8q9nMUVy9vYQL4YgRyrzQTZvLcYriJVX2wOXl6Kjnc81TTQWiRiPJUc2FBCAUEIU6SEEIUwoQCEIQCEIQCEIQCEIQCEIQCFYN1081ItIwptz5oK6PeasHgYD3VEILF6NJVQgY61ngpFpSOe1KQguSiVRCBzH1Whl5ofXce+KwqZQPtbT6qbhtVxb08uCyKZQPc+SqFL0kEoGKDaUjlsVFCC4eqIQgkFW09YVEILaOr8qCFCZ83XXfiNx7CCkqEw2c/aZ2Zj34dEtAKSVCEAhCEAhCEAhCEAhCEFmsn12ImMOaEIKoQhAIQhAIQhAIQhAIQhAIQhAIQhAIQhAIQhAIQhAIQhAIQhB2fhr4cde3uAeGBjdImC41MAABeiP8NSYm34/JdPH6u5QhBU/wwP8Af/8AEeX3Kp/hmf7xz/0jl/koQiAfw0P945f6Ls/8lJ/hmf75xj/Yuz/ywQhBP/1kf75z/wBI5f5Kzf4XE/7wP+2f/ZSh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Средний пьедестал для награждения небольших коман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2024066"/>
            <a:ext cx="4344315" cy="3309954"/>
          </a:xfrm>
          <a:prstGeom prst="rect">
            <a:avLst/>
          </a:prstGeom>
          <a:noFill/>
        </p:spPr>
      </p:pic>
      <p:pic>
        <p:nvPicPr>
          <p:cNvPr id="5122" name="Picture 2" descr="https://im0-tub-ru.yandex.net/i?id=25ba83070e0c8798b2432c97c55f1f43&amp;n=33&amp;h=215&amp;w=2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060848"/>
            <a:ext cx="203835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57263" y="277813"/>
            <a:ext cx="8186737" cy="57943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ИТОГИ ИГРЫ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000125"/>
            <a:ext cx="6429388" cy="5572125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3-е место присуждено:</a:t>
            </a:r>
          </a:p>
          <a:p>
            <a:pPr>
              <a:defRPr/>
            </a:pPr>
            <a:endParaRPr lang="ru-RU" sz="2800" b="1" dirty="0" smtClean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71723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sp>
        <p:nvSpPr>
          <p:cNvPr id="1026" name="AutoShape 2" descr="data:image/jpeg;base64,/9j/4AAQSkZJRgABAQAAAQABAAD/2wCEAAkGBhQSERUUExQWFBQWFxgVFBgYFxQXFxUYFBQXFRQVGhgXHCYeFxwjGhYVHy8gIycpLCwsFR4xNTAqNSYrLCkBCQoKDgwOFQ8PFTEgHR0pKS01KTUsLCksNSs1KiwpMDQ1Ki0sKTU1KzUvNSoqKS0tKTUpNSwpMCk0NSw1Nik1Kv/AABEIAKgBLAMBIgACEQEDEQH/xAAbAAACAwEBAQAAAAAAAAAAAAAAAwECBAUGB//EAD8QAAEDAQQIBAYABQEIAwAAAAEAAhEhAwQxQRJRYXGBkaHwBbHB0QYTIjLh8QcUQlOCQzNEUmJyk6PSFRcj/8QAGgEBAQEBAQEBAAAAAAAAAAAAAAEFBAMGAv/EACQRAQACAQQBBQADAAAAAAAAAAABAgMEBREhMRJBYZGhE1Gx/9oADAMBAAIRAxEAPwD4ahCEApCAmCz2eaAZ3VTocORTWWXeB6FXAG/ifNBnI7j2Uts94GyqdoNzad4IPGkKhbGdNtOuSCwst28eai1swTTPodR2bUyzbqMHUfNa7FocagB2BpLXb2isbq8UHOdZUoKjr+UstXSfcocCPtOBBnRIy1kd5FZ7ezzPEjpggxkIZimPs0toqgc4d97km0ankQBuCqWd8kCYRCmFcDWgVCkK1oyscOWKhBDwqq71CCwHTyVXK7e/X1SyghSGqQ1PbY4as0FG2akMC0iyEKrrLKqDMWd+qroLT8nXgo0d/CqBBs1UtWghVezWgRChXLFUhBCFJUIBCEIBCEIJBWixck2YWuwu+kguHg4+XuPVNDAcT0C0WVzXQsLk07fJBxnOgmZO9Q0nADhOHVd7/wCOaNsf9VOqULu2aA7oCDn3ayJEOB2GAd/205CU1nh+kJoNoJFRhTI8zuXQfcmkVEU2sKXZXV7ag6QiJB+oDgJjiqOc15aS14MmakSDxzPZmoVrxdw4SAKtmRrxnaPTOi12jIJguG0YcYUushh9oNaZTs9RTZmg4FoIMckqybXot14u5mtRXD8ztosrbMg91jNQMvAEeY9eiS0ZLS4YbuWvpCR8ud5/c8oQLLVdvoPL8FSG0kZeQKY8AHXlxQIcJPXn+lUip1Yjj2U9w4YjdUfhK0eVPKvmgUgBXe2vl6ILfygs3r6pZC0MbM97fLzVm3SIx9zgB5oE2dlsW5tjrG7bwVrK7CNI0Hnu5LQ+zkwKgY5V1IF/LI3nKgJ1zqGynFUtLLWtV3ZOvf8AlaWeHmMgM3HPXGxByW2IzPr5Kmj9VPVdo3ICoLTOoFx856rMbEA/g+pQZGXQHEzun1UWt0gT5EftdRlkDkK7DX2VbxZiIw5wOZQcB9nvSYXTtbuNSx2tiR36IMhUK72KiAQhCAQhCB1i1b7Iwua160WdtT2KDuXe3Ea9lOwujdmgDV3rOC89dL1Wppwx72rtXS+yYM7Dgf13Ko6bcpxPlHsr/B1m198ay1rZ2mkzE0IAIwMgVSDJEjIYV5zn3MLAbY2b9IGoItGmaf8AMONOS8s1ZvSYjy9cNoreJnw+r+I/Al2dGiHAZ/U7RoNc4+yzXf8Ah74YLI/Nt7aytK/U1xgCTox9JaaQu14N4+L1dmPsz/SARjDgfraRlX8JPifhxdJrESZOvhhivlK6/Pp78Wnn24lszpsd44mOPmHxS1tC69OsLMm0AtHMs3kAFzWk6LjGEtAMLoXm4vs/9owgZkQRvnLjC9DcfhkWV7tbbEujQABGjMaR24Beib4fLfqDcZdJIlsExGWErRvuvptHp7jiPt4U0FZifV1PP4+aWtyDq1G447PP9VWI3GQ4GpyOf1VEHbBhfSvF/huzFmbRpaxwxgfQ7AxM0I165Xjb1ZSCQcscMqdZGzSK1tPqaZ681+nBn09sM9+P7eZcw9Y6QlaNaUw8l1bw36RTM9Y6+y5t4bBx45Yroc5DortI9AmNia7fPHqEmayaiRPBOLu9+PexBVz8u8K+iq7mPOB7U5K5x71V73qmjTvXlzQVcMtXXv1VmN35csCenRB8veQnWNmRBx1bRhlig2XS6iJFTGBB/p0genluTLOxpX7gSDwpPetabKzJg58alx0HDMGQJ/y1rT8oAZayRurOeraqMX8sBGMihPIGOXWiZd7qX0YyRuEb5zXsfBPhpj7P5r3Nef6QQCyzzBcZru9pWh3hkVAbBI0YJMUJOOIONVlZtypWZrTvj3a2DbZt3lnj493zy1tXWVsLNwIJLQSACYcRJbOO6mC+s238PvCxY/8A53m2trWha4n6TUTIDA0CJXlr/wDD4t7axfg5h+oR9zRUbjIXufD/AA0kAgEtygxhJjDdK48+6TWkRXzMdvSmgrF5m/iJ6+WO4fAd3bjpFuVSW4RM4SvE/G90ZZ3k2dl9lmGg1zPU5dV9Tvviv8tYPfa4AEjIGMAAcZMc8F8Wtr1861Lj/U4vNcAPtGrXzX62y2bLeb3tzEf689XGOlOIjuW0WQ/yAHltxzwWW82II781ss8NLXkM9uzoFhvt9ig3E4nHLNb7Jcy8uEauXZXOtDqWm+XitDTh31WG0fT3KgTaHJLVnKqAQhCAQhCATmwcklXY5BrsXVr7Lo2NuRtnCc9n7XKatTHQZpwNUHqPD75Ij7sjhTveq325EtNM5zp3RcO73sg4zudB3ELs3LxWRDiQMAZMztESVQrwLx+1uNrmbMkabKVgjCcxC+qeB/FNleLIOYfpxdgHB5oQRUkwKb9y+dvuLLX+oA4CcDxhc8eC2lm8usXljhIJaRgfMQsrW7dTUdx1LQ02s/jiK3jmP19bbfbFxxrNBAM4EknIzFdirb3ljNNznQ1oqSRXGGgRJOwL5vY+NXxgALLN4bg4hw3ExQlKvHi94tNlZkuJrETMbVlV2nJWWnGr0/n1fku/8Z/E7CIYZaN2iZFYAzwXjvD70T9L8HHSAzTG+FucdJ5Djl/whIfcix4cTJ6DYt/S6aMFePdl6vV/z8VrHFYKvcyRsFMjUmnKVitm5cOX7C6dswuIyqJ359FhvDTnt8/cELrcDALPHptVnumWnZB6Ic3yjh36qrqnfHXBQVbh78iETz91ZrienM09lUDy/KBjWwO6CPcp12+4as9lJSxly74QtN2sagYjvXiKIO/dLECCCRAE0jXoz0XO8Zvp+xhwAJGvX1krpMdosoJpo1PEnrTjhK4l4upe/SFDKsrEzE8w9V8FfErWGHkhpgGIgRWSDnML2bbaztA19m4FpnAgaJkSCIkUE8V8nHhjh9TTomk6jOtdO6eKW9ntwP0uIwwrFIWJqtum1vVRvYNwx2iIydTD6Q69WTCSSdIGS3REbSXZmQMI1K/ifxHZ2Nm57iRZ0OROk2rKY6Vcdi+e2vjd7eKMYJoXQ5x35CVzrTwq1tXB1q8uODZIiNmoLmx7TM2ibzwuXcMVa8UjmfqDfiH4ntL68BstsgZaymJxNFNwuRDcNueX5Wqy8NbZR9QJ2VjfSiRfvE9FsNJMfcRNNwIn9LfxYq4qxWscQw8mS2S02stf75Aj7cpoZ3ftcK2vBOyMdyreL0ScSN7sJ2LO50n3K9XmXbPrTrXspDoHcK577CTaPUCyoQhAIQhAIQhAKQVCkIGtcNaay2M+yQ0bDzHspBHZQa22x39FosrfCvMT5rDZPFIpy9U5tqcQd8/pB17G+RhInGCIO+ZjgujYX8timkDSZbQ6tGh4rz7bYiDXVgFqbeY1gHHMc4gKj1F3vTQSSBOeFDtMQFuYWGXfbSW4jjGvyxXmrtfWnhtAMioNcFusb3rcDm2XySRrAhsoOrb2IrOIGw02xTveuHewIMjXTCMpXRHiBcN5pHAGnD8wsjyXaQFZqfMeuGKDjPtNE12TqFanqeaw25JxyA8hzrPNb/EbIBw1DPPHsrERSTHpt5IFWTMOZx7zlIe3vctFs+pjV35rO8/lQVYa7E5lhsPlHfskMaZqnh1NWyuWvvNA2zs8Zw7rHePFaLEQc4y40zwz3USrPny9pTrSIznAYZH8dFRpdedKBj5GkxzTbFpIjpjOErHcbEaQnMHVlEjr0XVYNEAZZbdvKndA6F0uuBpWgEROVDhK1ODBBxNZFa11TjAO9Y/54gZziZ1Dd5icoiqy3i9zUEA4n6i2NsVE78EGm83xhiAMaekGPNc238QLiREAYmWgTq0fVLvN6bxOMlpM4TTErAbWTmRlFBzipQOffJoQSBhUQDsjfmsdrb4mY3CPLzVXWhJkTTCgSDanEu3R+qoIc87uJPRLfalWtbQSZrwHokGIj1UA521KcVZ0ajz/AAqFBCEIQCEIQCEIQCEIQWATA7uiSrNcge104981cPSw4HvyVgIKBmjsjf3RWFp3JnmqF2yu5AdJw5Y9YQbLK1mstG/PrC1MvMCKUx7z3SuYHnETviZ6JothhnqEwdmscZVHZsL2CPrcSRgQIx1RFN8LRZ2kiWj7qDUYyjfHcLgh87Oddq6F2tsBQyDGQ2k6hs38QffGwJFDngZ44YLkW15DiYpmBxrvC7d/tT8s/md689YsAcM698kBd2aQjMSSOibasg64Hl54pLHaL556qZniOi0OFYB1EGTx9KIM3fVQGUPT2TzZjhXHvYOSA2O8fasoGXdsd61o0hnAqBr1AzCXY0OXYx6JV4xie8+9iDfdbQEGa5DAVzIOSb86BX+mp3HZtosd1f8ATT16JbrbLZJxg1/VEG+0vIj6SQSccY5k03Ss5vFMjPU7opwWL5mcTz5/hT80TGeozHON2CC9q+KyyRqy15ws7rXE+ZPnluUueYqDyiOByS3muFNZr5II0ZrFdmP5VfmI09gnd+lR9VBL7QDDvklutDw5oc4BJcUEuVUIQCEIQCEIQCEIQCEIQCEKUFigOQHK1NqCdLerh22OZ8goswCmNshNfPuUFg/VTfJndqUtmDmeEj2UsstGoM65/K0/y+BNZ59YPeaoRnQR7Z4ldK5Co5mdnn+QsvyOMx+hkupcLvFMzkI3xs3eaDR4o6bIEYmp4nVsXmGmpBOc995r1PirxoRH2jVhImNlIyXlLV8GiSGsYZJzy9k0jMDadnt+Uuxg0PdZjnHVaAM841HigVpSB5bZQJNT3B/JUOod+HfDopY7vPvHkguDnms9qa97fZOJ4JBNaoOrdPsM8KYEVkjNYLd8nfXvat1ythEAfdQGOWJWS82WWBxANIB2GvA8lUZGmtRPdcCrF0iMNRpOzehln3qV22c1FI59FFQXnOu6QR7pLnbd2PqE4s0sTG7vzS32YpFeKBGlv5pRcn2oASeagohTKhAIQhAIQhAIQhAIQhBOidSn5Z7IVUILaG7mEFm0KqEFgNqYClAK7QdnMe6BkKwsyRhwkqrYGY6+0LUy2bgeeXLBAlttgCNyc29AHGFb+UBwdPCJ71qLW77Rw/H5VGu7kaUlwdsMwuldr2JkEDdQrgMdAhPuTjNcO8jig696mBUVmlTRefvNnE7F2W2wIGkI4jDLFYrzZh0xjPcIOZZ2xBotLL0cxKRa2JCGPBoVA20t5UMvBGSgtUhiBj7ySMFQtkbSm2dlOwJ7LIDHGaa/VUXu1kemFeKtebUUkgxrk8FdzgAdETqw4rn3wnETB3eQ80EWorIIG6nFLNuDSUsupCtZWW0cUAbaDQKpszGHUpwsQMTHCY91LrduGO3LlggzRsVHFMfB/qHGfZLe07OY91BSNvmgM2hQQoQX+VtHMI+WdnMe6ohBOiVCEIBCEIBCEIBCEIBCmEIIUhqJQSguGxmE6xtwMRxp6rNCs1yDa95dGjAAwHrEqlpMQZVGP5pxvroIIBnnzQZ2PMp4vJNMu+AVRaNxUMeK59Ag0m8zWij5p11WN1tl+lcW2tBoc6RGPfRZrZsFPsyDid/4U3uymvY1BAi0d9utaGELHa0habBpxQNa+JGE8N1Uae2vfRQ8gGlO/dIdbau+KB5vEVoVmfbkHeo+b3ki0cKUjZiPwgS8q9nMUVy9vYQL4YgRyrzQTZvLcYriJVX2wOXl6Kjnc81TTQWiRiPJUc2FBCAUEIU6SEEIUwoQCEIQCEIQCEIQCEIQCEIQCFYN1081ItIwptz5oK6PeasHgYD3VEILF6NJVQgY61ngpFpSOe1KQguSiVRCBzH1Whl5ofXce+KwqZQPtbT6qbhtVxb08uCyKZQPc+SqFL0kEoGKDaUjlsVFCC4eqIQgkFW09YVEILaOr8qCFCZ83XXfiNx7CCkqEw2c/aZ2Zj34dEtAKSVCEAhCEAhCEAhCEAhCEFmsn12ImMOaEIKoQhAIQhAIQhAIQhAIQhAIQhAIQhAIQhAIQhAIQhAIQhAIQhB2fhr4cde3uAeGBjdImC41MAABeiP8NSYm34/JdPH6u5QhBU/wwP8Af/8AEeX3Kp/hmf7xz/0jl/koQiAfw0P945f6Ls/8lJ/hmf75xj/Yuz/ywQhBP/1kf75z/wBI5f5Kzf4XE/7wP+2f/ZSh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 descr="Пьедестал СПИ-2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4150" y="2348880"/>
            <a:ext cx="3917045" cy="295332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84150" y="2341342"/>
            <a:ext cx="3903741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87054" y="5085184"/>
            <a:ext cx="3903741" cy="3610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://dou-9-efremov.ucoz.ru/gerald/b_41882-14301323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348880"/>
            <a:ext cx="2200670" cy="2207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43042" y="2643182"/>
            <a:ext cx="57864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>
                  <a:solidFill>
                    <a:srgbClr val="00B0F0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6000" b="1" dirty="0">
              <a:ln w="1905">
                <a:solidFill>
                  <a:srgbClr val="00B0F0"/>
                </a:solidFill>
              </a:ln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0" name="Picture 2" descr="https://im2-tub-ru.yandex.net/i?id=e1ab77ee30835ef6a6ce24d11b6980ff&amp;n=33&amp;h=215&amp;w=2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343" y="489517"/>
            <a:ext cx="20478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РАЗМИНКА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5004048" cy="5589240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ОТГАДАЙТЕ  ЗАГАДКИ: от красногрудого лесного снегиря</a:t>
            </a:r>
            <a:r>
              <a:rPr lang="ru-RU" sz="2000" dirty="0" smtClean="0"/>
              <a:t>:</a:t>
            </a:r>
          </a:p>
          <a:p>
            <a:endParaRPr lang="ru-RU" sz="2000" dirty="0" smtClean="0"/>
          </a:p>
          <a:p>
            <a:r>
              <a:rPr lang="ru-RU" sz="2000" b="1" dirty="0" smtClean="0">
                <a:solidFill>
                  <a:srgbClr val="00B0F0"/>
                </a:solidFill>
                <a:effectLst/>
              </a:rPr>
              <a:t>1)Не </a:t>
            </a:r>
            <a:r>
              <a:rPr lang="ru-RU" sz="2000" b="1" dirty="0">
                <a:solidFill>
                  <a:srgbClr val="00B0F0"/>
                </a:solidFill>
                <a:effectLst/>
              </a:rPr>
              <a:t>дровосек, не плотник, а первый в лесу работник </a:t>
            </a:r>
          </a:p>
          <a:p>
            <a:r>
              <a:rPr lang="ru-RU" sz="2000" b="1" dirty="0">
                <a:effectLst/>
              </a:rPr>
              <a:t> </a:t>
            </a:r>
            <a:r>
              <a:rPr lang="ru-RU" sz="2000" b="1" dirty="0" smtClean="0">
                <a:effectLst/>
              </a:rPr>
              <a:t>            ***********</a:t>
            </a:r>
            <a:endParaRPr lang="ru-RU" sz="2000" dirty="0">
              <a:effectLst/>
            </a:endParaRPr>
          </a:p>
          <a:p>
            <a:r>
              <a:rPr lang="ru-RU" sz="2000" b="1" dirty="0">
                <a:solidFill>
                  <a:srgbClr val="FFC000"/>
                </a:solidFill>
                <a:effectLst/>
              </a:rPr>
              <a:t>2)Краской сероватая, </a:t>
            </a:r>
            <a:endParaRPr lang="ru-RU" sz="2000" dirty="0">
              <a:solidFill>
                <a:srgbClr val="FFC000"/>
              </a:solidFill>
              <a:effectLst/>
            </a:endParaRPr>
          </a:p>
          <a:p>
            <a:r>
              <a:rPr lang="ru-RU" sz="2000" b="1" dirty="0">
                <a:solidFill>
                  <a:srgbClr val="FFC000"/>
                </a:solidFill>
                <a:effectLst/>
              </a:rPr>
              <a:t>   Походкой мешковатая, </a:t>
            </a:r>
            <a:endParaRPr lang="ru-RU" sz="2000" dirty="0">
              <a:solidFill>
                <a:srgbClr val="FFC000"/>
              </a:solidFill>
              <a:effectLst/>
            </a:endParaRPr>
          </a:p>
          <a:p>
            <a:r>
              <a:rPr lang="ru-RU" sz="2000" b="1" dirty="0">
                <a:solidFill>
                  <a:srgbClr val="FFC000"/>
                </a:solidFill>
                <a:effectLst/>
              </a:rPr>
              <a:t>   Повадкой вороватая,</a:t>
            </a:r>
            <a:endParaRPr lang="ru-RU" sz="2000" dirty="0">
              <a:solidFill>
                <a:srgbClr val="FFC000"/>
              </a:solidFill>
              <a:effectLst/>
            </a:endParaRPr>
          </a:p>
          <a:p>
            <a:r>
              <a:rPr lang="ru-RU" sz="2000" b="1" dirty="0">
                <a:solidFill>
                  <a:srgbClr val="FFC000"/>
                </a:solidFill>
                <a:effectLst/>
              </a:rPr>
              <a:t>   Крикунья хрипловатая. </a:t>
            </a:r>
            <a:endParaRPr lang="ru-RU" sz="2000" dirty="0">
              <a:solidFill>
                <a:srgbClr val="FFC000"/>
              </a:solidFill>
              <a:effectLst/>
            </a:endParaRPr>
          </a:p>
          <a:p>
            <a:r>
              <a:rPr lang="ru-RU" sz="2000" dirty="0">
                <a:effectLst/>
              </a:rPr>
              <a:t> </a:t>
            </a:r>
            <a:r>
              <a:rPr lang="ru-RU" sz="2000" dirty="0" smtClean="0">
                <a:effectLst/>
              </a:rPr>
              <a:t>              ***********</a:t>
            </a:r>
            <a:endParaRPr lang="ru-RU" sz="2000" dirty="0">
              <a:effectLst/>
            </a:endParaRPr>
          </a:p>
          <a:p>
            <a:r>
              <a:rPr lang="ru-RU" sz="2000" b="1" dirty="0">
                <a:solidFill>
                  <a:srgbClr val="DF4BE3"/>
                </a:solidFill>
                <a:effectLst/>
              </a:rPr>
              <a:t>3)  Чернокрылый, красногрудый</a:t>
            </a:r>
            <a:endParaRPr lang="ru-RU" sz="2000" dirty="0">
              <a:solidFill>
                <a:srgbClr val="DF4BE3"/>
              </a:solidFill>
              <a:effectLst/>
            </a:endParaRPr>
          </a:p>
          <a:p>
            <a:r>
              <a:rPr lang="ru-RU" sz="2000" b="1" dirty="0">
                <a:solidFill>
                  <a:srgbClr val="DF4BE3"/>
                </a:solidFill>
                <a:effectLst/>
              </a:rPr>
              <a:t>      И зимой найдет приют,</a:t>
            </a:r>
            <a:endParaRPr lang="ru-RU" sz="2000" dirty="0">
              <a:solidFill>
                <a:srgbClr val="DF4BE3"/>
              </a:solidFill>
              <a:effectLst/>
            </a:endParaRPr>
          </a:p>
          <a:p>
            <a:r>
              <a:rPr lang="ru-RU" sz="2000" b="1" dirty="0">
                <a:solidFill>
                  <a:srgbClr val="DF4BE3"/>
                </a:solidFill>
                <a:effectLst/>
              </a:rPr>
              <a:t>      Не боится он простуды,</a:t>
            </a:r>
            <a:endParaRPr lang="ru-RU" sz="2000" dirty="0">
              <a:solidFill>
                <a:srgbClr val="DF4BE3"/>
              </a:solidFill>
              <a:effectLst/>
            </a:endParaRPr>
          </a:p>
          <a:p>
            <a:r>
              <a:rPr lang="ru-RU" sz="2000" b="1" dirty="0">
                <a:solidFill>
                  <a:srgbClr val="DF4BE3"/>
                </a:solidFill>
                <a:effectLst/>
              </a:rPr>
              <a:t>      С первым снегом тут как тут </a:t>
            </a:r>
            <a:endParaRPr lang="ru-RU" sz="2000" dirty="0">
              <a:solidFill>
                <a:srgbClr val="DF4BE3"/>
              </a:solidFill>
              <a:effectLst/>
            </a:endParaRPr>
          </a:p>
          <a:p>
            <a:endParaRPr lang="ru-RU" sz="2000" dirty="0">
              <a:effectLst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http://www.all4pet.ru/thumb/user-gallery-o/app/upload/obj/gallery_media/10000/5798/original/0_67bcc_b9ce2869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367" y="2132856"/>
            <a:ext cx="4269535" cy="284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83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4716016" cy="6669360"/>
          </a:xfrm>
        </p:spPr>
        <p:txBody>
          <a:bodyPr/>
          <a:lstStyle/>
          <a:p>
            <a:pPr algn="ctr"/>
            <a:endParaRPr lang="ru-RU" sz="1600" b="1" dirty="0">
              <a:solidFill>
                <a:srgbClr val="FFFF00"/>
              </a:solidFill>
              <a:effectLst/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      </a:t>
            </a:r>
            <a:endParaRPr lang="ru-RU" sz="1600" b="1" dirty="0">
              <a:solidFill>
                <a:srgbClr val="FFFF00"/>
              </a:solidFill>
              <a:effectLst/>
            </a:endParaRPr>
          </a:p>
          <a:p>
            <a:pPr marL="0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  <a:effectLst/>
              </a:rPr>
              <a:t>4)Длиннохвоста</a:t>
            </a:r>
            <a:r>
              <a:rPr lang="ru-RU" sz="1600" b="1" dirty="0">
                <a:solidFill>
                  <a:srgbClr val="FF0000"/>
                </a:solidFill>
                <a:effectLst/>
              </a:rPr>
              <a:t>, белобока,</a:t>
            </a:r>
          </a:p>
          <a:p>
            <a:pPr marL="0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  <a:effectLst/>
              </a:rPr>
              <a:t>       А </a:t>
            </a:r>
            <a:r>
              <a:rPr lang="ru-RU" sz="1600" b="1" dirty="0">
                <a:solidFill>
                  <a:srgbClr val="FF0000"/>
                </a:solidFill>
                <a:effectLst/>
              </a:rPr>
              <a:t>зовут ее</a:t>
            </a:r>
            <a:r>
              <a:rPr lang="ru-RU" sz="1600" b="1" dirty="0" smtClean="0">
                <a:solidFill>
                  <a:srgbClr val="FF0000"/>
                </a:solidFill>
                <a:effectLst/>
              </a:rPr>
              <a:t>…</a:t>
            </a:r>
          </a:p>
          <a:p>
            <a:pPr algn="ctr"/>
            <a:endParaRPr lang="ru-RU" sz="1600" b="1" dirty="0">
              <a:solidFill>
                <a:srgbClr val="FFFF00"/>
              </a:solidFill>
              <a:effectLst/>
            </a:endParaRPr>
          </a:p>
          <a:p>
            <a:pPr marL="0" indent="0" algn="ctr">
              <a:buNone/>
            </a:pPr>
            <a:r>
              <a:rPr lang="ru-RU" sz="1600" b="1" dirty="0" smtClean="0">
                <a:solidFill>
                  <a:srgbClr val="FFFF00"/>
                </a:solidFill>
                <a:effectLst/>
              </a:rPr>
              <a:t>5)Днем </a:t>
            </a:r>
            <a:r>
              <a:rPr lang="ru-RU" sz="1600" b="1" dirty="0">
                <a:solidFill>
                  <a:srgbClr val="FFFF00"/>
                </a:solidFill>
                <a:effectLst/>
              </a:rPr>
              <a:t>спит, ночью летает,</a:t>
            </a:r>
          </a:p>
          <a:p>
            <a:pPr marL="0" indent="0" algn="ctr">
              <a:buNone/>
            </a:pPr>
            <a:r>
              <a:rPr lang="ru-RU" sz="1600" b="1" dirty="0" smtClean="0">
                <a:solidFill>
                  <a:srgbClr val="FFFF00"/>
                </a:solidFill>
                <a:effectLst/>
              </a:rPr>
              <a:t>       Прохожих </a:t>
            </a:r>
            <a:r>
              <a:rPr lang="ru-RU" sz="1600" b="1" dirty="0">
                <a:solidFill>
                  <a:srgbClr val="FFFF00"/>
                </a:solidFill>
                <a:effectLst/>
              </a:rPr>
              <a:t>пугает </a:t>
            </a:r>
            <a:endParaRPr lang="ru-RU" sz="1600" b="1" dirty="0" smtClean="0">
              <a:solidFill>
                <a:srgbClr val="FFFF00"/>
              </a:solidFill>
              <a:effectLst/>
            </a:endParaRPr>
          </a:p>
          <a:p>
            <a:pPr algn="ctr"/>
            <a:endParaRPr lang="ru-RU" sz="1600" b="1" dirty="0">
              <a:solidFill>
                <a:srgbClr val="FFFF00"/>
              </a:solidFill>
              <a:effectLst/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FFFF00"/>
                </a:solidFill>
                <a:effectLst/>
              </a:rPr>
              <a:t>6) </a:t>
            </a:r>
            <a:r>
              <a:rPr lang="ru-RU" sz="1800" b="1" dirty="0">
                <a:solidFill>
                  <a:srgbClr val="FFFF00"/>
                </a:solidFill>
                <a:effectLst/>
              </a:rPr>
              <a:t>Маленький мальчишка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rgbClr val="FFFF00"/>
                </a:solidFill>
                <a:effectLst/>
              </a:rPr>
              <a:t>В сером </a:t>
            </a:r>
            <a:r>
              <a:rPr lang="ru-RU" sz="1800" b="1" dirty="0" err="1">
                <a:solidFill>
                  <a:srgbClr val="FFFF00"/>
                </a:solidFill>
                <a:effectLst/>
              </a:rPr>
              <a:t>армячишке</a:t>
            </a:r>
            <a:endParaRPr lang="ru-RU" sz="1800" b="1" dirty="0">
              <a:solidFill>
                <a:srgbClr val="FFFF00"/>
              </a:solidFill>
              <a:effectLst/>
            </a:endParaRPr>
          </a:p>
          <a:p>
            <a:pPr marL="0" indent="0" algn="ctr">
              <a:buNone/>
            </a:pPr>
            <a:r>
              <a:rPr lang="ru-RU" sz="1800" b="1" dirty="0">
                <a:solidFill>
                  <a:srgbClr val="FFFF00"/>
                </a:solidFill>
                <a:effectLst/>
              </a:rPr>
              <a:t>По дворам шныряет, 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rgbClr val="FFFF00"/>
                </a:solidFill>
                <a:effectLst/>
              </a:rPr>
              <a:t>Крошки собирает </a:t>
            </a:r>
          </a:p>
          <a:p>
            <a:endParaRPr lang="ru-RU" dirty="0"/>
          </a:p>
        </p:txBody>
      </p:sp>
      <p:pic>
        <p:nvPicPr>
          <p:cNvPr id="3074" name="Picture 2" descr="http://i727.photobucket.com/albums/ww272/garikga/new/IMG_3568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052735"/>
            <a:ext cx="4367808" cy="436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79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82245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DF4BE3"/>
                </a:solidFill>
              </a:rPr>
              <a:t>ПРЕДСТАВЛЕНИЕ КОМАНД:</a:t>
            </a:r>
          </a:p>
          <a:p>
            <a:pPr marL="0" indent="0" algn="ctr">
              <a:buNone/>
            </a:pPr>
            <a:endParaRPr lang="ru-RU" sz="6000" dirty="0" smtClean="0">
              <a:solidFill>
                <a:srgbClr val="DF4BE3"/>
              </a:solidFill>
            </a:endParaRPr>
          </a:p>
          <a:p>
            <a:pPr marL="0" indent="0" algn="ctr">
              <a:buNone/>
            </a:pPr>
            <a:r>
              <a:rPr lang="ru-RU" sz="5400" dirty="0" smtClean="0">
                <a:solidFill>
                  <a:srgbClr val="FFC000"/>
                </a:solidFill>
              </a:rPr>
              <a:t>НАЗВАНИЕ  и  ДЕВИЗ</a:t>
            </a:r>
          </a:p>
          <a:p>
            <a:pPr algn="ctr"/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rgbClr val="FF3300"/>
                </a:solidFill>
              </a:rPr>
              <a:t>ОЦЕНИВАЕТСЯ ЖЮРИ ПО 5-БАЛЬНОЙ СИСТЕМЕ</a:t>
            </a:r>
            <a:endParaRPr lang="ru-RU" sz="200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33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500063" y="277813"/>
            <a:ext cx="8186737" cy="579437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Вопрос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sz="quarter" idx="1"/>
          </p:nvPr>
        </p:nvSpPr>
        <p:spPr>
          <a:xfrm>
            <a:off x="93729" y="1005924"/>
            <a:ext cx="6325248" cy="4061200"/>
          </a:xfrm>
        </p:spPr>
        <p:txBody>
          <a:bodyPr/>
          <a:lstStyle/>
          <a:p>
            <a:pPr algn="l">
              <a:defRPr/>
            </a:pPr>
            <a:r>
              <a:rPr lang="ru-RU" sz="2400" b="1" dirty="0" smtClean="0">
                <a:solidFill>
                  <a:srgbClr val="FFFF00"/>
                </a:solidFill>
                <a:effectLst/>
              </a:rPr>
              <a:t>Чем питается дикий  хищный кот 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манул</a:t>
            </a:r>
            <a:r>
              <a:rPr lang="ru-RU" sz="2400" b="1" dirty="0" smtClean="0">
                <a:solidFill>
                  <a:srgbClr val="FFFF00"/>
                </a:solidFill>
                <a:effectLst/>
              </a:rPr>
              <a:t>, живущий в природе на юге Бурятии?</a:t>
            </a:r>
            <a:r>
              <a:rPr lang="ru-RU" sz="2800" b="1" dirty="0" smtClean="0">
                <a:solidFill>
                  <a:srgbClr val="FFFF00"/>
                </a:solidFill>
                <a:effectLst/>
              </a:rPr>
              <a:t> –</a:t>
            </a:r>
            <a:endParaRPr lang="ru-RU" sz="2400" b="1" dirty="0" smtClean="0">
              <a:solidFill>
                <a:srgbClr val="00B0F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71723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grpSp>
        <p:nvGrpSpPr>
          <p:cNvPr id="5" name="Group 105"/>
          <p:cNvGrpSpPr>
            <a:grpSpLocks/>
          </p:cNvGrpSpPr>
          <p:nvPr/>
        </p:nvGrpSpPr>
        <p:grpSpPr bwMode="auto">
          <a:xfrm>
            <a:off x="7669213" y="4652963"/>
            <a:ext cx="215900" cy="844550"/>
            <a:chOff x="1338" y="2160"/>
            <a:chExt cx="125" cy="578"/>
          </a:xfrm>
        </p:grpSpPr>
        <p:sp>
          <p:nvSpPr>
            <p:cNvPr id="5140" name="AutoShape 106" descr="Песок"/>
            <p:cNvSpPr>
              <a:spLocks noChangeAspect="1" noChangeArrowheads="1"/>
            </p:cNvSpPr>
            <p:nvPr/>
          </p:nvSpPr>
          <p:spPr bwMode="auto">
            <a:xfrm>
              <a:off x="1338" y="2205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1" name="AutoShape 107" descr="Песок"/>
            <p:cNvSpPr>
              <a:spLocks noChangeAspect="1" noChangeArrowheads="1"/>
            </p:cNvSpPr>
            <p:nvPr/>
          </p:nvSpPr>
          <p:spPr bwMode="auto">
            <a:xfrm>
              <a:off x="1383" y="2251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2" name="AutoShape 108" descr="Песок"/>
            <p:cNvSpPr>
              <a:spLocks noChangeAspect="1" noChangeArrowheads="1"/>
            </p:cNvSpPr>
            <p:nvPr/>
          </p:nvSpPr>
          <p:spPr bwMode="auto">
            <a:xfrm>
              <a:off x="1338" y="2296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3" name="AutoShape 109" descr="Песок"/>
            <p:cNvSpPr>
              <a:spLocks noChangeAspect="1" noChangeArrowheads="1"/>
            </p:cNvSpPr>
            <p:nvPr/>
          </p:nvSpPr>
          <p:spPr bwMode="auto">
            <a:xfrm>
              <a:off x="1383" y="2341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4" name="AutoShape 110" descr="Песок"/>
            <p:cNvSpPr>
              <a:spLocks noChangeAspect="1" noChangeArrowheads="1"/>
            </p:cNvSpPr>
            <p:nvPr/>
          </p:nvSpPr>
          <p:spPr bwMode="auto">
            <a:xfrm>
              <a:off x="1428" y="2296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5" name="AutoShape 111" descr="Песок"/>
            <p:cNvSpPr>
              <a:spLocks noChangeAspect="1" noChangeArrowheads="1"/>
            </p:cNvSpPr>
            <p:nvPr/>
          </p:nvSpPr>
          <p:spPr bwMode="auto">
            <a:xfrm>
              <a:off x="1428" y="2205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6" name="AutoShape 112" descr="Песок"/>
            <p:cNvSpPr>
              <a:spLocks noChangeAspect="1" noChangeArrowheads="1"/>
            </p:cNvSpPr>
            <p:nvPr/>
          </p:nvSpPr>
          <p:spPr bwMode="auto">
            <a:xfrm>
              <a:off x="1383" y="2160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7" name="AutoShape 113" descr="Песок"/>
            <p:cNvSpPr>
              <a:spLocks noChangeAspect="1" noChangeArrowheads="1"/>
            </p:cNvSpPr>
            <p:nvPr/>
          </p:nvSpPr>
          <p:spPr bwMode="auto">
            <a:xfrm>
              <a:off x="1429" y="2387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8" name="AutoShape 114" descr="Песок"/>
            <p:cNvSpPr>
              <a:spLocks noChangeAspect="1" noChangeArrowheads="1"/>
            </p:cNvSpPr>
            <p:nvPr/>
          </p:nvSpPr>
          <p:spPr bwMode="auto">
            <a:xfrm>
              <a:off x="1338" y="2387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9" name="AutoShape 115" descr="Песок"/>
            <p:cNvSpPr>
              <a:spLocks noChangeAspect="1" noChangeArrowheads="1"/>
            </p:cNvSpPr>
            <p:nvPr/>
          </p:nvSpPr>
          <p:spPr bwMode="auto">
            <a:xfrm>
              <a:off x="1429" y="2432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0" name="AutoShape 116" descr="Песок"/>
            <p:cNvSpPr>
              <a:spLocks noChangeAspect="1" noChangeArrowheads="1"/>
            </p:cNvSpPr>
            <p:nvPr/>
          </p:nvSpPr>
          <p:spPr bwMode="auto">
            <a:xfrm>
              <a:off x="1383" y="2432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1" name="AutoShape 117" descr="Песок"/>
            <p:cNvSpPr>
              <a:spLocks noChangeAspect="1" noChangeArrowheads="1"/>
            </p:cNvSpPr>
            <p:nvPr/>
          </p:nvSpPr>
          <p:spPr bwMode="auto">
            <a:xfrm>
              <a:off x="1338" y="2478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2" name="AutoShape 118" descr="Песок"/>
            <p:cNvSpPr>
              <a:spLocks noChangeAspect="1" noChangeArrowheads="1"/>
            </p:cNvSpPr>
            <p:nvPr/>
          </p:nvSpPr>
          <p:spPr bwMode="auto">
            <a:xfrm>
              <a:off x="1429" y="2523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3" name="AutoShape 119" descr="Песок"/>
            <p:cNvSpPr>
              <a:spLocks noChangeAspect="1" noChangeArrowheads="1"/>
            </p:cNvSpPr>
            <p:nvPr/>
          </p:nvSpPr>
          <p:spPr bwMode="auto">
            <a:xfrm>
              <a:off x="1383" y="2523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4" name="AutoShape 120" descr="Песок"/>
            <p:cNvSpPr>
              <a:spLocks noChangeAspect="1" noChangeArrowheads="1"/>
            </p:cNvSpPr>
            <p:nvPr/>
          </p:nvSpPr>
          <p:spPr bwMode="auto">
            <a:xfrm>
              <a:off x="1383" y="2568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5" name="AutoShape 121" descr="Песок"/>
            <p:cNvSpPr>
              <a:spLocks noChangeAspect="1" noChangeArrowheads="1"/>
            </p:cNvSpPr>
            <p:nvPr/>
          </p:nvSpPr>
          <p:spPr bwMode="auto">
            <a:xfrm>
              <a:off x="1338" y="2568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6" name="AutoShape 122" descr="Песок"/>
            <p:cNvSpPr>
              <a:spLocks noChangeAspect="1" noChangeArrowheads="1"/>
            </p:cNvSpPr>
            <p:nvPr/>
          </p:nvSpPr>
          <p:spPr bwMode="auto">
            <a:xfrm>
              <a:off x="1429" y="261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7" name="AutoShape 123" descr="Песок"/>
            <p:cNvSpPr>
              <a:spLocks noChangeAspect="1" noChangeArrowheads="1"/>
            </p:cNvSpPr>
            <p:nvPr/>
          </p:nvSpPr>
          <p:spPr bwMode="auto">
            <a:xfrm>
              <a:off x="1383" y="2659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8" name="AutoShape 124" descr="Песок"/>
            <p:cNvSpPr>
              <a:spLocks noChangeAspect="1" noChangeArrowheads="1"/>
            </p:cNvSpPr>
            <p:nvPr/>
          </p:nvSpPr>
          <p:spPr bwMode="auto">
            <a:xfrm>
              <a:off x="1338" y="261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9" name="AutoShape 125" descr="Песок"/>
            <p:cNvSpPr>
              <a:spLocks noChangeAspect="1" noChangeArrowheads="1"/>
            </p:cNvSpPr>
            <p:nvPr/>
          </p:nvSpPr>
          <p:spPr bwMode="auto">
            <a:xfrm>
              <a:off x="1338" y="270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60" name="AutoShape 126" descr="Песок"/>
            <p:cNvSpPr>
              <a:spLocks noChangeAspect="1" noChangeArrowheads="1"/>
            </p:cNvSpPr>
            <p:nvPr/>
          </p:nvSpPr>
          <p:spPr bwMode="auto">
            <a:xfrm>
              <a:off x="1383" y="270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26" name="Group 127"/>
          <p:cNvGrpSpPr>
            <a:grpSpLocks/>
          </p:cNvGrpSpPr>
          <p:nvPr/>
        </p:nvGrpSpPr>
        <p:grpSpPr bwMode="auto">
          <a:xfrm>
            <a:off x="6948488" y="3429000"/>
            <a:ext cx="1727200" cy="2393950"/>
            <a:chOff x="1020" y="1480"/>
            <a:chExt cx="1270" cy="1734"/>
          </a:xfrm>
        </p:grpSpPr>
        <p:grpSp>
          <p:nvGrpSpPr>
            <p:cNvPr id="5133" name="Group 128"/>
            <p:cNvGrpSpPr>
              <a:grpSpLocks/>
            </p:cNvGrpSpPr>
            <p:nvPr/>
          </p:nvGrpSpPr>
          <p:grpSpPr bwMode="auto">
            <a:xfrm>
              <a:off x="1247" y="1570"/>
              <a:ext cx="758" cy="1574"/>
              <a:chOff x="1429" y="1979"/>
              <a:chExt cx="576" cy="1165"/>
            </a:xfrm>
          </p:grpSpPr>
          <p:sp>
            <p:nvSpPr>
              <p:cNvPr id="5138" name="AutoShape 129"/>
              <p:cNvSpPr>
                <a:spLocks noChangeArrowheads="1"/>
              </p:cNvSpPr>
              <p:nvPr/>
            </p:nvSpPr>
            <p:spPr bwMode="auto">
              <a:xfrm>
                <a:off x="1429" y="2568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9" name="AutoShape 130"/>
              <p:cNvSpPr>
                <a:spLocks noChangeArrowheads="1"/>
              </p:cNvSpPr>
              <p:nvPr/>
            </p:nvSpPr>
            <p:spPr bwMode="auto">
              <a:xfrm>
                <a:off x="1429" y="1979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134" name="AutoShape 131" descr="Орех"/>
            <p:cNvSpPr>
              <a:spLocks noChangeArrowheads="1"/>
            </p:cNvSpPr>
            <p:nvPr/>
          </p:nvSpPr>
          <p:spPr bwMode="auto">
            <a:xfrm>
              <a:off x="1020" y="1480"/>
              <a:ext cx="1270" cy="192"/>
            </a:xfrm>
            <a:prstGeom prst="flowChartTerminator">
              <a:avLst/>
            </a:prstGeom>
            <a:blipFill dpi="0" rotWithShape="1">
              <a:blip r:embed="rId5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5" name="AutoShape 132" descr="Орех"/>
            <p:cNvSpPr>
              <a:spLocks noChangeArrowheads="1"/>
            </p:cNvSpPr>
            <p:nvPr/>
          </p:nvSpPr>
          <p:spPr bwMode="auto">
            <a:xfrm>
              <a:off x="1020" y="3022"/>
              <a:ext cx="1270" cy="192"/>
            </a:xfrm>
            <a:prstGeom prst="flowChartTerminator">
              <a:avLst/>
            </a:prstGeom>
            <a:blipFill dpi="0" rotWithShape="1">
              <a:blip r:embed="rId5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6" name="Line 133"/>
            <p:cNvSpPr>
              <a:spLocks noChangeShapeType="1"/>
            </p:cNvSpPr>
            <p:nvPr/>
          </p:nvSpPr>
          <p:spPr bwMode="auto">
            <a:xfrm>
              <a:off x="2154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Line 134"/>
            <p:cNvSpPr>
              <a:spLocks noChangeShapeType="1"/>
            </p:cNvSpPr>
            <p:nvPr/>
          </p:nvSpPr>
          <p:spPr bwMode="auto">
            <a:xfrm>
              <a:off x="1111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" name="Freeform 135" descr="Песок"/>
          <p:cNvSpPr>
            <a:spLocks/>
          </p:cNvSpPr>
          <p:nvPr/>
        </p:nvSpPr>
        <p:spPr bwMode="auto">
          <a:xfrm>
            <a:off x="7269163" y="4043363"/>
            <a:ext cx="1009650" cy="625475"/>
          </a:xfrm>
          <a:custGeom>
            <a:avLst/>
            <a:gdLst>
              <a:gd name="T0" fmla="*/ 2147483647 w 636"/>
              <a:gd name="T1" fmla="*/ 2147483647 h 394"/>
              <a:gd name="T2" fmla="*/ 2147483647 w 636"/>
              <a:gd name="T3" fmla="*/ 2147483647 h 394"/>
              <a:gd name="T4" fmla="*/ 2147483647 w 636"/>
              <a:gd name="T5" fmla="*/ 2147483647 h 394"/>
              <a:gd name="T6" fmla="*/ 2147483647 w 636"/>
              <a:gd name="T7" fmla="*/ 2147483647 h 394"/>
              <a:gd name="T8" fmla="*/ 2147483647 w 636"/>
              <a:gd name="T9" fmla="*/ 2147483647 h 394"/>
              <a:gd name="T10" fmla="*/ 2147483647 w 636"/>
              <a:gd name="T11" fmla="*/ 2147483647 h 394"/>
              <a:gd name="T12" fmla="*/ 2147483647 w 636"/>
              <a:gd name="T13" fmla="*/ 2147483647 h 394"/>
              <a:gd name="T14" fmla="*/ 2147483647 w 636"/>
              <a:gd name="T15" fmla="*/ 2147483647 h 394"/>
              <a:gd name="T16" fmla="*/ 2147483647 w 636"/>
              <a:gd name="T17" fmla="*/ 0 h 394"/>
              <a:gd name="T18" fmla="*/ 2147483647 w 636"/>
              <a:gd name="T19" fmla="*/ 2147483647 h 394"/>
              <a:gd name="T20" fmla="*/ 0 w 636"/>
              <a:gd name="T21" fmla="*/ 2147483647 h 394"/>
              <a:gd name="T22" fmla="*/ 2147483647 w 636"/>
              <a:gd name="T23" fmla="*/ 2147483647 h 39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36"/>
              <a:gd name="T37" fmla="*/ 0 h 394"/>
              <a:gd name="T38" fmla="*/ 636 w 636"/>
              <a:gd name="T39" fmla="*/ 394 h 39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36" h="394">
                <a:moveTo>
                  <a:pt x="224" y="358"/>
                </a:moveTo>
                <a:cubicBezTo>
                  <a:pt x="264" y="361"/>
                  <a:pt x="304" y="355"/>
                  <a:pt x="340" y="361"/>
                </a:cubicBezTo>
                <a:cubicBezTo>
                  <a:pt x="366" y="362"/>
                  <a:pt x="407" y="357"/>
                  <a:pt x="416" y="355"/>
                </a:cubicBezTo>
                <a:cubicBezTo>
                  <a:pt x="425" y="353"/>
                  <a:pt x="399" y="351"/>
                  <a:pt x="394" y="351"/>
                </a:cubicBezTo>
                <a:cubicBezTo>
                  <a:pt x="389" y="351"/>
                  <a:pt x="380" y="354"/>
                  <a:pt x="383" y="355"/>
                </a:cubicBezTo>
                <a:cubicBezTo>
                  <a:pt x="387" y="356"/>
                  <a:pt x="410" y="358"/>
                  <a:pt x="414" y="358"/>
                </a:cubicBezTo>
                <a:cubicBezTo>
                  <a:pt x="419" y="358"/>
                  <a:pt x="374" y="394"/>
                  <a:pt x="411" y="357"/>
                </a:cubicBezTo>
                <a:lnTo>
                  <a:pt x="633" y="133"/>
                </a:lnTo>
                <a:lnTo>
                  <a:pt x="636" y="0"/>
                </a:lnTo>
                <a:lnTo>
                  <a:pt x="4" y="11"/>
                </a:lnTo>
                <a:lnTo>
                  <a:pt x="0" y="133"/>
                </a:lnTo>
                <a:lnTo>
                  <a:pt x="224" y="358"/>
                </a:lnTo>
                <a:close/>
              </a:path>
            </a:pathLst>
          </a:custGeom>
          <a:blipFill dpi="0" rotWithShape="1">
            <a:blip r:embed="rId4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" name="Freeform 136" descr="Песок"/>
          <p:cNvSpPr>
            <a:spLocks/>
          </p:cNvSpPr>
          <p:nvPr/>
        </p:nvSpPr>
        <p:spPr bwMode="auto">
          <a:xfrm>
            <a:off x="7278688" y="5086350"/>
            <a:ext cx="993775" cy="471488"/>
          </a:xfrm>
          <a:custGeom>
            <a:avLst/>
            <a:gdLst>
              <a:gd name="T0" fmla="*/ 2147483647 w 626"/>
              <a:gd name="T1" fmla="*/ 2147483647 h 297"/>
              <a:gd name="T2" fmla="*/ 2147483647 w 626"/>
              <a:gd name="T3" fmla="*/ 2147483647 h 297"/>
              <a:gd name="T4" fmla="*/ 2147483647 w 626"/>
              <a:gd name="T5" fmla="*/ 2147483647 h 297"/>
              <a:gd name="T6" fmla="*/ 2147483647 w 626"/>
              <a:gd name="T7" fmla="*/ 2147483647 h 297"/>
              <a:gd name="T8" fmla="*/ 2147483647 w 626"/>
              <a:gd name="T9" fmla="*/ 2147483647 h 297"/>
              <a:gd name="T10" fmla="*/ 2147483647 w 626"/>
              <a:gd name="T11" fmla="*/ 2147483647 h 297"/>
              <a:gd name="T12" fmla="*/ 2147483647 w 626"/>
              <a:gd name="T13" fmla="*/ 2147483647 h 297"/>
              <a:gd name="T14" fmla="*/ 2147483647 w 626"/>
              <a:gd name="T15" fmla="*/ 2147483647 h 297"/>
              <a:gd name="T16" fmla="*/ 2147483647 w 626"/>
              <a:gd name="T17" fmla="*/ 2147483647 h 297"/>
              <a:gd name="T18" fmla="*/ 2147483647 w 626"/>
              <a:gd name="T19" fmla="*/ 0 h 297"/>
              <a:gd name="T20" fmla="*/ 0 w 626"/>
              <a:gd name="T21" fmla="*/ 2147483647 h 297"/>
              <a:gd name="T22" fmla="*/ 2147483647 w 626"/>
              <a:gd name="T23" fmla="*/ 2147483647 h 297"/>
              <a:gd name="T24" fmla="*/ 2147483647 w 626"/>
              <a:gd name="T25" fmla="*/ 2147483647 h 2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26"/>
              <a:gd name="T40" fmla="*/ 0 h 297"/>
              <a:gd name="T41" fmla="*/ 626 w 626"/>
              <a:gd name="T42" fmla="*/ 297 h 2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26" h="297">
                <a:moveTo>
                  <a:pt x="120" y="292"/>
                </a:moveTo>
                <a:cubicBezTo>
                  <a:pt x="161" y="294"/>
                  <a:pt x="305" y="291"/>
                  <a:pt x="342" y="296"/>
                </a:cubicBezTo>
                <a:cubicBezTo>
                  <a:pt x="367" y="297"/>
                  <a:pt x="468" y="297"/>
                  <a:pt x="494" y="296"/>
                </a:cubicBezTo>
                <a:cubicBezTo>
                  <a:pt x="520" y="295"/>
                  <a:pt x="492" y="294"/>
                  <a:pt x="496" y="292"/>
                </a:cubicBezTo>
                <a:cubicBezTo>
                  <a:pt x="500" y="290"/>
                  <a:pt x="519" y="283"/>
                  <a:pt x="520" y="282"/>
                </a:cubicBezTo>
                <a:cubicBezTo>
                  <a:pt x="521" y="281"/>
                  <a:pt x="503" y="286"/>
                  <a:pt x="504" y="284"/>
                </a:cubicBezTo>
                <a:cubicBezTo>
                  <a:pt x="505" y="282"/>
                  <a:pt x="507" y="290"/>
                  <a:pt x="526" y="272"/>
                </a:cubicBezTo>
                <a:lnTo>
                  <a:pt x="622" y="172"/>
                </a:lnTo>
                <a:lnTo>
                  <a:pt x="622" y="164"/>
                </a:lnTo>
                <a:lnTo>
                  <a:pt x="626" y="0"/>
                </a:lnTo>
                <a:lnTo>
                  <a:pt x="0" y="4"/>
                </a:lnTo>
                <a:lnTo>
                  <a:pt x="1" y="169"/>
                </a:lnTo>
                <a:lnTo>
                  <a:pt x="120" y="292"/>
                </a:lnTo>
                <a:close/>
              </a:path>
            </a:pathLst>
          </a:custGeom>
          <a:blipFill dpi="0" rotWithShape="1">
            <a:blip r:embed="rId4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35" name="AutoShape 39"/>
          <p:cNvSpPr>
            <a:spLocks noChangeArrowheads="1"/>
          </p:cNvSpPr>
          <p:nvPr/>
        </p:nvSpPr>
        <p:spPr bwMode="auto">
          <a:xfrm>
            <a:off x="6786563" y="1773238"/>
            <a:ext cx="2106612" cy="935037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FF3300"/>
                </a:solidFill>
              </a:rPr>
              <a:t>ОТВЕТ</a:t>
            </a:r>
          </a:p>
        </p:txBody>
      </p:sp>
      <p:sp>
        <p:nvSpPr>
          <p:cNvPr id="4136" name="AutoShape 40"/>
          <p:cNvSpPr>
            <a:spLocks noChangeArrowheads="1"/>
          </p:cNvSpPr>
          <p:nvPr/>
        </p:nvSpPr>
        <p:spPr bwMode="auto">
          <a:xfrm>
            <a:off x="107504" y="4967112"/>
            <a:ext cx="6296459" cy="1778454"/>
          </a:xfrm>
          <a:prstGeom prst="wedgeRectCallout">
            <a:avLst>
              <a:gd name="adj1" fmla="val -43325"/>
              <a:gd name="adj2" fmla="val 80788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МАНУЛ –</a:t>
            </a:r>
            <a:r>
              <a:rPr lang="ru-RU" sz="1600" b="1" dirty="0" smtClean="0">
                <a:solidFill>
                  <a:srgbClr val="002060"/>
                </a:solidFill>
              </a:rPr>
              <a:t>Самая мелкая из диких кошек. Очень редкий. Обитает в южных горных районах Бурятии. </a:t>
            </a:r>
            <a:r>
              <a:rPr lang="ru-RU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Зимний мех: шелковистый пышный и густой. Длина тела 50-60см.,вес около 5 кг.. </a:t>
            </a:r>
            <a:r>
              <a:rPr lang="ru-RU" sz="1600" b="1" dirty="0" smtClean="0">
                <a:solidFill>
                  <a:srgbClr val="7030A0"/>
                </a:solidFill>
              </a:rPr>
              <a:t>Особо активен в сумерках.</a:t>
            </a:r>
            <a:r>
              <a:rPr lang="ru-RU" sz="1600" b="1" dirty="0" smtClean="0">
                <a:solidFill>
                  <a:srgbClr val="002060"/>
                </a:solidFill>
              </a:rPr>
              <a:t> </a:t>
            </a:r>
            <a:r>
              <a:rPr lang="ru-RU" sz="1600" b="1" dirty="0" smtClean="0">
                <a:solidFill>
                  <a:srgbClr val="00B050"/>
                </a:solidFill>
              </a:rPr>
              <a:t>Кормится мелкими грызунами – мышами-пищухами, изредка ловит зайцев – </a:t>
            </a:r>
            <a:r>
              <a:rPr lang="ru-RU" sz="1600" b="1" dirty="0" err="1" smtClean="0">
                <a:solidFill>
                  <a:srgbClr val="00B050"/>
                </a:solidFill>
              </a:rPr>
              <a:t>толаев</a:t>
            </a:r>
            <a:r>
              <a:rPr lang="ru-RU" sz="1600" b="1" dirty="0" smtClean="0">
                <a:solidFill>
                  <a:srgbClr val="00B050"/>
                </a:solidFill>
              </a:rPr>
              <a:t> и птиц</a:t>
            </a:r>
            <a:r>
              <a:rPr lang="ru-RU" sz="1600" b="1" dirty="0" smtClean="0">
                <a:solidFill>
                  <a:srgbClr val="002060"/>
                </a:solidFill>
              </a:rPr>
              <a:t>. </a:t>
            </a:r>
            <a:r>
              <a:rPr lang="ru-RU" sz="1600" b="1" dirty="0" smtClean="0">
                <a:solidFill>
                  <a:srgbClr val="C00000"/>
                </a:solidFill>
              </a:rPr>
              <a:t>Охота на него строго запрещена, он занесен в </a:t>
            </a:r>
            <a:r>
              <a:rPr lang="ru-RU" sz="1600" b="1" i="1" u="sng" dirty="0" smtClean="0">
                <a:solidFill>
                  <a:srgbClr val="FF3300"/>
                </a:solidFill>
              </a:rPr>
              <a:t>Красную  книгу Бурятии</a:t>
            </a:r>
            <a:r>
              <a:rPr lang="ru-RU" sz="1600" b="1" dirty="0" smtClean="0">
                <a:solidFill>
                  <a:srgbClr val="C00000"/>
                </a:solidFill>
              </a:rPr>
              <a:t>.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2054" name="Picture 6" descr="http://zovtv.ru/wp-content/themes/zovtaigi/scripts/timthumb.php?src=/wp-content/uploads/2010/12/%D0%9C%D0%B0%D0%BD%D1%83%D0%BB-08.jpg&amp;w=600&amp;h=380&amp;zc=1&amp;q=10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98" y="2493637"/>
            <a:ext cx="3104945" cy="2236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ok.ya1.ru/uploads/posts/2008-11/1227777967_manul_pic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139" y="2471225"/>
            <a:ext cx="3022774" cy="224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60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2" presetClass="emph" presetSubtype="0" repeatCount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2" presetClass="entr" presetSubtype="4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5"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41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77813"/>
            <a:ext cx="8186737" cy="579437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Вопрос 2 – </a:t>
            </a:r>
            <a:r>
              <a:rPr lang="ru-RU" sz="2800" dirty="0" smtClean="0">
                <a:solidFill>
                  <a:srgbClr val="FFC000"/>
                </a:solidFill>
              </a:rPr>
              <a:t>отгадай загадку: Кто это?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" y="1000125"/>
            <a:ext cx="6686550" cy="5572125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effectLst/>
              </a:rPr>
              <a:t> </a:t>
            </a:r>
            <a:r>
              <a:rPr lang="ru-RU" sz="2400" b="1" dirty="0" smtClean="0">
                <a:solidFill>
                  <a:srgbClr val="FFFF00"/>
                </a:solidFill>
                <a:effectLst/>
              </a:rPr>
              <a:t>Хвостик короткий, четыре копытца изящные рожки и прыгают быстро!</a:t>
            </a:r>
          </a:p>
          <a:p>
            <a:pPr marL="0" indent="0"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  <a:effectLst/>
              </a:rPr>
              <a:t> </a:t>
            </a:r>
            <a:endParaRPr lang="ru-RU" sz="2400" b="1" dirty="0" smtClean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7151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             </a:t>
            </a:r>
            <a:endParaRPr lang="ru-RU" dirty="0"/>
          </a:p>
        </p:txBody>
      </p:sp>
      <p:grpSp>
        <p:nvGrpSpPr>
          <p:cNvPr id="5" name="Group 105"/>
          <p:cNvGrpSpPr>
            <a:grpSpLocks/>
          </p:cNvGrpSpPr>
          <p:nvPr/>
        </p:nvGrpSpPr>
        <p:grpSpPr bwMode="auto">
          <a:xfrm>
            <a:off x="7669213" y="4652963"/>
            <a:ext cx="215900" cy="844550"/>
            <a:chOff x="1338" y="2160"/>
            <a:chExt cx="125" cy="578"/>
          </a:xfrm>
        </p:grpSpPr>
        <p:sp>
          <p:nvSpPr>
            <p:cNvPr id="6164" name="AutoShape 106" descr="Песок"/>
            <p:cNvSpPr>
              <a:spLocks noChangeAspect="1" noChangeArrowheads="1"/>
            </p:cNvSpPr>
            <p:nvPr/>
          </p:nvSpPr>
          <p:spPr bwMode="auto">
            <a:xfrm>
              <a:off x="1338" y="2205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5" name="AutoShape 107" descr="Песок"/>
            <p:cNvSpPr>
              <a:spLocks noChangeAspect="1" noChangeArrowheads="1"/>
            </p:cNvSpPr>
            <p:nvPr/>
          </p:nvSpPr>
          <p:spPr bwMode="auto">
            <a:xfrm>
              <a:off x="1383" y="2251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6" name="AutoShape 108" descr="Песок"/>
            <p:cNvSpPr>
              <a:spLocks noChangeAspect="1" noChangeArrowheads="1"/>
            </p:cNvSpPr>
            <p:nvPr/>
          </p:nvSpPr>
          <p:spPr bwMode="auto">
            <a:xfrm>
              <a:off x="1338" y="2296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7" name="AutoShape 109" descr="Песок"/>
            <p:cNvSpPr>
              <a:spLocks noChangeAspect="1" noChangeArrowheads="1"/>
            </p:cNvSpPr>
            <p:nvPr/>
          </p:nvSpPr>
          <p:spPr bwMode="auto">
            <a:xfrm>
              <a:off x="1383" y="2341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8" name="AutoShape 110" descr="Песок"/>
            <p:cNvSpPr>
              <a:spLocks noChangeAspect="1" noChangeArrowheads="1"/>
            </p:cNvSpPr>
            <p:nvPr/>
          </p:nvSpPr>
          <p:spPr bwMode="auto">
            <a:xfrm>
              <a:off x="1428" y="2296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9" name="AutoShape 111" descr="Песок"/>
            <p:cNvSpPr>
              <a:spLocks noChangeAspect="1" noChangeArrowheads="1"/>
            </p:cNvSpPr>
            <p:nvPr/>
          </p:nvSpPr>
          <p:spPr bwMode="auto">
            <a:xfrm>
              <a:off x="1428" y="2205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0" name="AutoShape 112" descr="Песок"/>
            <p:cNvSpPr>
              <a:spLocks noChangeAspect="1" noChangeArrowheads="1"/>
            </p:cNvSpPr>
            <p:nvPr/>
          </p:nvSpPr>
          <p:spPr bwMode="auto">
            <a:xfrm>
              <a:off x="1383" y="2160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1" name="AutoShape 113" descr="Песок"/>
            <p:cNvSpPr>
              <a:spLocks noChangeAspect="1" noChangeArrowheads="1"/>
            </p:cNvSpPr>
            <p:nvPr/>
          </p:nvSpPr>
          <p:spPr bwMode="auto">
            <a:xfrm>
              <a:off x="1429" y="2387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2" name="AutoShape 114" descr="Песок"/>
            <p:cNvSpPr>
              <a:spLocks noChangeAspect="1" noChangeArrowheads="1"/>
            </p:cNvSpPr>
            <p:nvPr/>
          </p:nvSpPr>
          <p:spPr bwMode="auto">
            <a:xfrm>
              <a:off x="1338" y="2387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3" name="AutoShape 115" descr="Песок"/>
            <p:cNvSpPr>
              <a:spLocks noChangeAspect="1" noChangeArrowheads="1"/>
            </p:cNvSpPr>
            <p:nvPr/>
          </p:nvSpPr>
          <p:spPr bwMode="auto">
            <a:xfrm>
              <a:off x="1429" y="2432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4" name="AutoShape 116" descr="Песок"/>
            <p:cNvSpPr>
              <a:spLocks noChangeAspect="1" noChangeArrowheads="1"/>
            </p:cNvSpPr>
            <p:nvPr/>
          </p:nvSpPr>
          <p:spPr bwMode="auto">
            <a:xfrm>
              <a:off x="1383" y="2432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5" name="AutoShape 117" descr="Песок"/>
            <p:cNvSpPr>
              <a:spLocks noChangeAspect="1" noChangeArrowheads="1"/>
            </p:cNvSpPr>
            <p:nvPr/>
          </p:nvSpPr>
          <p:spPr bwMode="auto">
            <a:xfrm>
              <a:off x="1338" y="2478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6" name="AutoShape 118" descr="Песок"/>
            <p:cNvSpPr>
              <a:spLocks noChangeAspect="1" noChangeArrowheads="1"/>
            </p:cNvSpPr>
            <p:nvPr/>
          </p:nvSpPr>
          <p:spPr bwMode="auto">
            <a:xfrm>
              <a:off x="1429" y="2523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7" name="AutoShape 119" descr="Песок"/>
            <p:cNvSpPr>
              <a:spLocks noChangeAspect="1" noChangeArrowheads="1"/>
            </p:cNvSpPr>
            <p:nvPr/>
          </p:nvSpPr>
          <p:spPr bwMode="auto">
            <a:xfrm>
              <a:off x="1383" y="2523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8" name="AutoShape 120" descr="Песок"/>
            <p:cNvSpPr>
              <a:spLocks noChangeAspect="1" noChangeArrowheads="1"/>
            </p:cNvSpPr>
            <p:nvPr/>
          </p:nvSpPr>
          <p:spPr bwMode="auto">
            <a:xfrm>
              <a:off x="1383" y="2568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9" name="AutoShape 121" descr="Песок"/>
            <p:cNvSpPr>
              <a:spLocks noChangeAspect="1" noChangeArrowheads="1"/>
            </p:cNvSpPr>
            <p:nvPr/>
          </p:nvSpPr>
          <p:spPr bwMode="auto">
            <a:xfrm>
              <a:off x="1338" y="2568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0" name="AutoShape 122" descr="Песок"/>
            <p:cNvSpPr>
              <a:spLocks noChangeAspect="1" noChangeArrowheads="1"/>
            </p:cNvSpPr>
            <p:nvPr/>
          </p:nvSpPr>
          <p:spPr bwMode="auto">
            <a:xfrm>
              <a:off x="1429" y="261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1" name="AutoShape 123" descr="Песок"/>
            <p:cNvSpPr>
              <a:spLocks noChangeAspect="1" noChangeArrowheads="1"/>
            </p:cNvSpPr>
            <p:nvPr/>
          </p:nvSpPr>
          <p:spPr bwMode="auto">
            <a:xfrm>
              <a:off x="1383" y="2659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2" name="AutoShape 124" descr="Песок"/>
            <p:cNvSpPr>
              <a:spLocks noChangeAspect="1" noChangeArrowheads="1"/>
            </p:cNvSpPr>
            <p:nvPr/>
          </p:nvSpPr>
          <p:spPr bwMode="auto">
            <a:xfrm>
              <a:off x="1338" y="261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3" name="AutoShape 125" descr="Песок"/>
            <p:cNvSpPr>
              <a:spLocks noChangeAspect="1" noChangeArrowheads="1"/>
            </p:cNvSpPr>
            <p:nvPr/>
          </p:nvSpPr>
          <p:spPr bwMode="auto">
            <a:xfrm>
              <a:off x="1338" y="270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4" name="AutoShape 126" descr="Песок"/>
            <p:cNvSpPr>
              <a:spLocks noChangeAspect="1" noChangeArrowheads="1"/>
            </p:cNvSpPr>
            <p:nvPr/>
          </p:nvSpPr>
          <p:spPr bwMode="auto">
            <a:xfrm>
              <a:off x="1383" y="2704"/>
              <a:ext cx="34" cy="34"/>
            </a:xfrm>
            <a:prstGeom prst="flowChartConnec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50" name="Group 127"/>
          <p:cNvGrpSpPr>
            <a:grpSpLocks/>
          </p:cNvGrpSpPr>
          <p:nvPr/>
        </p:nvGrpSpPr>
        <p:grpSpPr bwMode="auto">
          <a:xfrm>
            <a:off x="6948488" y="3429000"/>
            <a:ext cx="1727200" cy="2393950"/>
            <a:chOff x="1020" y="1480"/>
            <a:chExt cx="1270" cy="1734"/>
          </a:xfrm>
        </p:grpSpPr>
        <p:grpSp>
          <p:nvGrpSpPr>
            <p:cNvPr id="6157" name="Group 128"/>
            <p:cNvGrpSpPr>
              <a:grpSpLocks/>
            </p:cNvGrpSpPr>
            <p:nvPr/>
          </p:nvGrpSpPr>
          <p:grpSpPr bwMode="auto">
            <a:xfrm>
              <a:off x="1247" y="1570"/>
              <a:ext cx="758" cy="1574"/>
              <a:chOff x="1429" y="1979"/>
              <a:chExt cx="576" cy="1165"/>
            </a:xfrm>
          </p:grpSpPr>
          <p:sp>
            <p:nvSpPr>
              <p:cNvPr id="6162" name="AutoShape 129"/>
              <p:cNvSpPr>
                <a:spLocks noChangeArrowheads="1"/>
              </p:cNvSpPr>
              <p:nvPr/>
            </p:nvSpPr>
            <p:spPr bwMode="auto">
              <a:xfrm>
                <a:off x="1429" y="2568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63" name="AutoShape 130"/>
              <p:cNvSpPr>
                <a:spLocks noChangeArrowheads="1"/>
              </p:cNvSpPr>
              <p:nvPr/>
            </p:nvSpPr>
            <p:spPr bwMode="auto">
              <a:xfrm>
                <a:off x="1429" y="1979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158" name="AutoShape 131" descr="Орех"/>
            <p:cNvSpPr>
              <a:spLocks noChangeArrowheads="1"/>
            </p:cNvSpPr>
            <p:nvPr/>
          </p:nvSpPr>
          <p:spPr bwMode="auto">
            <a:xfrm>
              <a:off x="1020" y="1480"/>
              <a:ext cx="1270" cy="192"/>
            </a:xfrm>
            <a:prstGeom prst="flowChartTerminator">
              <a:avLst/>
            </a:prstGeom>
            <a:blipFill dpi="0" rotWithShape="1">
              <a:blip r:embed="rId5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9" name="AutoShape 132" descr="Орех"/>
            <p:cNvSpPr>
              <a:spLocks noChangeArrowheads="1"/>
            </p:cNvSpPr>
            <p:nvPr/>
          </p:nvSpPr>
          <p:spPr bwMode="auto">
            <a:xfrm>
              <a:off x="1020" y="3022"/>
              <a:ext cx="1270" cy="192"/>
            </a:xfrm>
            <a:prstGeom prst="flowChartTerminator">
              <a:avLst/>
            </a:prstGeom>
            <a:blipFill dpi="0" rotWithShape="1">
              <a:blip r:embed="rId5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0" name="Line 133"/>
            <p:cNvSpPr>
              <a:spLocks noChangeShapeType="1"/>
            </p:cNvSpPr>
            <p:nvPr/>
          </p:nvSpPr>
          <p:spPr bwMode="auto">
            <a:xfrm>
              <a:off x="2154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Line 134"/>
            <p:cNvSpPr>
              <a:spLocks noChangeShapeType="1"/>
            </p:cNvSpPr>
            <p:nvPr/>
          </p:nvSpPr>
          <p:spPr bwMode="auto">
            <a:xfrm>
              <a:off x="1111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" name="Freeform 135" descr="Песок"/>
          <p:cNvSpPr>
            <a:spLocks/>
          </p:cNvSpPr>
          <p:nvPr/>
        </p:nvSpPr>
        <p:spPr bwMode="auto">
          <a:xfrm>
            <a:off x="7269163" y="4043363"/>
            <a:ext cx="1009650" cy="625475"/>
          </a:xfrm>
          <a:custGeom>
            <a:avLst/>
            <a:gdLst>
              <a:gd name="T0" fmla="*/ 2147483647 w 636"/>
              <a:gd name="T1" fmla="*/ 2147483647 h 394"/>
              <a:gd name="T2" fmla="*/ 2147483647 w 636"/>
              <a:gd name="T3" fmla="*/ 2147483647 h 394"/>
              <a:gd name="T4" fmla="*/ 2147483647 w 636"/>
              <a:gd name="T5" fmla="*/ 2147483647 h 394"/>
              <a:gd name="T6" fmla="*/ 2147483647 w 636"/>
              <a:gd name="T7" fmla="*/ 2147483647 h 394"/>
              <a:gd name="T8" fmla="*/ 2147483647 w 636"/>
              <a:gd name="T9" fmla="*/ 2147483647 h 394"/>
              <a:gd name="T10" fmla="*/ 2147483647 w 636"/>
              <a:gd name="T11" fmla="*/ 2147483647 h 394"/>
              <a:gd name="T12" fmla="*/ 2147483647 w 636"/>
              <a:gd name="T13" fmla="*/ 2147483647 h 394"/>
              <a:gd name="T14" fmla="*/ 2147483647 w 636"/>
              <a:gd name="T15" fmla="*/ 2147483647 h 394"/>
              <a:gd name="T16" fmla="*/ 2147483647 w 636"/>
              <a:gd name="T17" fmla="*/ 0 h 394"/>
              <a:gd name="T18" fmla="*/ 2147483647 w 636"/>
              <a:gd name="T19" fmla="*/ 2147483647 h 394"/>
              <a:gd name="T20" fmla="*/ 0 w 636"/>
              <a:gd name="T21" fmla="*/ 2147483647 h 394"/>
              <a:gd name="T22" fmla="*/ 2147483647 w 636"/>
              <a:gd name="T23" fmla="*/ 2147483647 h 39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36"/>
              <a:gd name="T37" fmla="*/ 0 h 394"/>
              <a:gd name="T38" fmla="*/ 636 w 636"/>
              <a:gd name="T39" fmla="*/ 394 h 39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36" h="394">
                <a:moveTo>
                  <a:pt x="224" y="358"/>
                </a:moveTo>
                <a:cubicBezTo>
                  <a:pt x="264" y="361"/>
                  <a:pt x="304" y="355"/>
                  <a:pt x="340" y="361"/>
                </a:cubicBezTo>
                <a:cubicBezTo>
                  <a:pt x="366" y="362"/>
                  <a:pt x="407" y="357"/>
                  <a:pt x="416" y="355"/>
                </a:cubicBezTo>
                <a:cubicBezTo>
                  <a:pt x="425" y="353"/>
                  <a:pt x="399" y="351"/>
                  <a:pt x="394" y="351"/>
                </a:cubicBezTo>
                <a:cubicBezTo>
                  <a:pt x="389" y="351"/>
                  <a:pt x="380" y="354"/>
                  <a:pt x="383" y="355"/>
                </a:cubicBezTo>
                <a:cubicBezTo>
                  <a:pt x="387" y="356"/>
                  <a:pt x="410" y="358"/>
                  <a:pt x="414" y="358"/>
                </a:cubicBezTo>
                <a:cubicBezTo>
                  <a:pt x="419" y="358"/>
                  <a:pt x="374" y="394"/>
                  <a:pt x="411" y="357"/>
                </a:cubicBezTo>
                <a:lnTo>
                  <a:pt x="633" y="133"/>
                </a:lnTo>
                <a:lnTo>
                  <a:pt x="636" y="0"/>
                </a:lnTo>
                <a:lnTo>
                  <a:pt x="4" y="11"/>
                </a:lnTo>
                <a:lnTo>
                  <a:pt x="0" y="133"/>
                </a:lnTo>
                <a:lnTo>
                  <a:pt x="224" y="358"/>
                </a:lnTo>
                <a:close/>
              </a:path>
            </a:pathLst>
          </a:custGeom>
          <a:blipFill dpi="0" rotWithShape="1">
            <a:blip r:embed="rId4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" name="Freeform 136" descr="Песок"/>
          <p:cNvSpPr>
            <a:spLocks/>
          </p:cNvSpPr>
          <p:nvPr/>
        </p:nvSpPr>
        <p:spPr bwMode="auto">
          <a:xfrm>
            <a:off x="7278688" y="5086350"/>
            <a:ext cx="993775" cy="471488"/>
          </a:xfrm>
          <a:custGeom>
            <a:avLst/>
            <a:gdLst>
              <a:gd name="T0" fmla="*/ 2147483647 w 626"/>
              <a:gd name="T1" fmla="*/ 2147483647 h 297"/>
              <a:gd name="T2" fmla="*/ 2147483647 w 626"/>
              <a:gd name="T3" fmla="*/ 2147483647 h 297"/>
              <a:gd name="T4" fmla="*/ 2147483647 w 626"/>
              <a:gd name="T5" fmla="*/ 2147483647 h 297"/>
              <a:gd name="T6" fmla="*/ 2147483647 w 626"/>
              <a:gd name="T7" fmla="*/ 2147483647 h 297"/>
              <a:gd name="T8" fmla="*/ 2147483647 w 626"/>
              <a:gd name="T9" fmla="*/ 2147483647 h 297"/>
              <a:gd name="T10" fmla="*/ 2147483647 w 626"/>
              <a:gd name="T11" fmla="*/ 2147483647 h 297"/>
              <a:gd name="T12" fmla="*/ 2147483647 w 626"/>
              <a:gd name="T13" fmla="*/ 2147483647 h 297"/>
              <a:gd name="T14" fmla="*/ 2147483647 w 626"/>
              <a:gd name="T15" fmla="*/ 2147483647 h 297"/>
              <a:gd name="T16" fmla="*/ 2147483647 w 626"/>
              <a:gd name="T17" fmla="*/ 2147483647 h 297"/>
              <a:gd name="T18" fmla="*/ 2147483647 w 626"/>
              <a:gd name="T19" fmla="*/ 0 h 297"/>
              <a:gd name="T20" fmla="*/ 0 w 626"/>
              <a:gd name="T21" fmla="*/ 2147483647 h 297"/>
              <a:gd name="T22" fmla="*/ 2147483647 w 626"/>
              <a:gd name="T23" fmla="*/ 2147483647 h 297"/>
              <a:gd name="T24" fmla="*/ 2147483647 w 626"/>
              <a:gd name="T25" fmla="*/ 2147483647 h 2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26"/>
              <a:gd name="T40" fmla="*/ 0 h 297"/>
              <a:gd name="T41" fmla="*/ 626 w 626"/>
              <a:gd name="T42" fmla="*/ 297 h 2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26" h="297">
                <a:moveTo>
                  <a:pt x="120" y="292"/>
                </a:moveTo>
                <a:cubicBezTo>
                  <a:pt x="161" y="294"/>
                  <a:pt x="305" y="291"/>
                  <a:pt x="342" y="296"/>
                </a:cubicBezTo>
                <a:cubicBezTo>
                  <a:pt x="367" y="297"/>
                  <a:pt x="468" y="297"/>
                  <a:pt x="494" y="296"/>
                </a:cubicBezTo>
                <a:cubicBezTo>
                  <a:pt x="520" y="295"/>
                  <a:pt x="492" y="294"/>
                  <a:pt x="496" y="292"/>
                </a:cubicBezTo>
                <a:cubicBezTo>
                  <a:pt x="500" y="290"/>
                  <a:pt x="519" y="283"/>
                  <a:pt x="520" y="282"/>
                </a:cubicBezTo>
                <a:cubicBezTo>
                  <a:pt x="521" y="281"/>
                  <a:pt x="503" y="286"/>
                  <a:pt x="504" y="284"/>
                </a:cubicBezTo>
                <a:cubicBezTo>
                  <a:pt x="505" y="282"/>
                  <a:pt x="507" y="290"/>
                  <a:pt x="526" y="272"/>
                </a:cubicBezTo>
                <a:lnTo>
                  <a:pt x="622" y="172"/>
                </a:lnTo>
                <a:lnTo>
                  <a:pt x="622" y="164"/>
                </a:lnTo>
                <a:lnTo>
                  <a:pt x="626" y="0"/>
                </a:lnTo>
                <a:lnTo>
                  <a:pt x="0" y="4"/>
                </a:lnTo>
                <a:lnTo>
                  <a:pt x="1" y="169"/>
                </a:lnTo>
                <a:lnTo>
                  <a:pt x="120" y="292"/>
                </a:lnTo>
                <a:close/>
              </a:path>
            </a:pathLst>
          </a:custGeom>
          <a:blipFill dpi="0" rotWithShape="1">
            <a:blip r:embed="rId4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35" name="AutoShape 39"/>
          <p:cNvSpPr>
            <a:spLocks noChangeArrowheads="1"/>
          </p:cNvSpPr>
          <p:nvPr/>
        </p:nvSpPr>
        <p:spPr bwMode="auto">
          <a:xfrm>
            <a:off x="6786563" y="1773238"/>
            <a:ext cx="2106612" cy="935037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FF3300"/>
                </a:solidFill>
              </a:rPr>
              <a:t>ОТВЕТ</a:t>
            </a:r>
          </a:p>
        </p:txBody>
      </p:sp>
      <p:sp>
        <p:nvSpPr>
          <p:cNvPr id="4136" name="AutoShape 40"/>
          <p:cNvSpPr>
            <a:spLocks noChangeArrowheads="1"/>
          </p:cNvSpPr>
          <p:nvPr/>
        </p:nvSpPr>
        <p:spPr bwMode="auto">
          <a:xfrm>
            <a:off x="100078" y="4043363"/>
            <a:ext cx="6227448" cy="2600326"/>
          </a:xfrm>
          <a:prstGeom prst="wedgeRectCallout">
            <a:avLst>
              <a:gd name="adj1" fmla="val -43745"/>
              <a:gd name="adj2" fmla="val 7831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Косули </a:t>
            </a:r>
            <a:r>
              <a:rPr lang="ru-RU" sz="2000" b="1" dirty="0" smtClean="0">
                <a:solidFill>
                  <a:srgbClr val="002060"/>
                </a:solidFill>
              </a:rPr>
              <a:t>– </a:t>
            </a:r>
            <a:r>
              <a:rPr lang="ru-RU" sz="1600" b="1" dirty="0" smtClean="0">
                <a:solidFill>
                  <a:srgbClr val="002060"/>
                </a:solidFill>
              </a:rPr>
              <a:t>олени легкие и изящные, с высокими тонкими ножками, длинной шеей и грациозной головкой с рожками у самцов. </a:t>
            </a:r>
            <a:r>
              <a:rPr lang="ru-RU" sz="1600" b="1" dirty="0" smtClean="0">
                <a:solidFill>
                  <a:srgbClr val="FF0000"/>
                </a:solidFill>
              </a:rPr>
              <a:t>Их длина 100- 150 см., высота до 1 м., вес до 60кг.</a:t>
            </a:r>
            <a:r>
              <a:rPr lang="ru-RU" sz="1600" b="1" dirty="0" smtClean="0">
                <a:solidFill>
                  <a:srgbClr val="002060"/>
                </a:solidFill>
              </a:rPr>
              <a:t> </a:t>
            </a:r>
            <a:r>
              <a:rPr lang="ru-RU" sz="1600" b="1" dirty="0" smtClean="0">
                <a:solidFill>
                  <a:srgbClr val="00B050"/>
                </a:solidFill>
              </a:rPr>
              <a:t>Живут  в Бурятии в горах, лесах, в лесостепи</a:t>
            </a:r>
            <a:r>
              <a:rPr lang="ru-RU" sz="1600" b="1" dirty="0" smtClean="0">
                <a:solidFill>
                  <a:srgbClr val="002060"/>
                </a:solidFill>
              </a:rPr>
              <a:t>. </a:t>
            </a:r>
            <a:r>
              <a:rPr lang="ru-RU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 гор Забайкалья на зиму кочуют в наименее снежные места, где высота снега не более 50 см. </a:t>
            </a:r>
            <a:r>
              <a:rPr lang="ru-RU" sz="1600" b="1" dirty="0" smtClean="0">
                <a:solidFill>
                  <a:srgbClr val="002060"/>
                </a:solidFill>
              </a:rPr>
              <a:t>Весной и до осени - </a:t>
            </a:r>
            <a:r>
              <a:rPr lang="ru-RU" sz="1600" b="1" dirty="0" smtClean="0">
                <a:solidFill>
                  <a:srgbClr val="00B050"/>
                </a:solidFill>
              </a:rPr>
              <a:t>косули переходят на свои летние пастбища.  </a:t>
            </a:r>
            <a:r>
              <a:rPr lang="ru-RU" sz="1600" b="1" dirty="0" smtClean="0">
                <a:solidFill>
                  <a:srgbClr val="7030A0"/>
                </a:solidFill>
              </a:rPr>
              <a:t>Они очень </a:t>
            </a:r>
            <a:r>
              <a:rPr lang="ru-RU" sz="1600" b="1" dirty="0" err="1" smtClean="0">
                <a:solidFill>
                  <a:srgbClr val="7030A0"/>
                </a:solidFill>
              </a:rPr>
              <a:t>осторож-ны</a:t>
            </a:r>
            <a:r>
              <a:rPr lang="ru-RU" sz="1600" b="1" dirty="0" smtClean="0">
                <a:solidFill>
                  <a:srgbClr val="7030A0"/>
                </a:solidFill>
              </a:rPr>
              <a:t>. </a:t>
            </a:r>
            <a:r>
              <a:rPr lang="ru-RU" sz="1600" b="1" dirty="0" smtClean="0">
                <a:solidFill>
                  <a:srgbClr val="002060"/>
                </a:solidFill>
              </a:rPr>
              <a:t>Питаются растительной пищей, ветками, хвоей, лишайниками. </a:t>
            </a:r>
            <a:r>
              <a:rPr lang="ru-RU" sz="1600" b="1" dirty="0" smtClean="0">
                <a:solidFill>
                  <a:srgbClr val="FF3300"/>
                </a:solidFill>
              </a:rPr>
              <a:t>Их враги все хищники</a:t>
            </a:r>
            <a:r>
              <a:rPr lang="ru-RU" sz="1600" b="1" dirty="0" smtClean="0">
                <a:solidFill>
                  <a:srgbClr val="002060"/>
                </a:solidFill>
              </a:rPr>
              <a:t>: </a:t>
            </a:r>
            <a:r>
              <a:rPr lang="ru-RU" sz="1600" b="1" dirty="0" smtClean="0">
                <a:solidFill>
                  <a:schemeClr val="bg2"/>
                </a:solidFill>
              </a:rPr>
              <a:t>волки, медведи, росомахи, рыси, соболь, лисица, филин, беркут. </a:t>
            </a:r>
            <a:endParaRPr lang="ru-RU" sz="1600" b="1" dirty="0">
              <a:solidFill>
                <a:schemeClr val="bg2"/>
              </a:solidFill>
            </a:endParaRPr>
          </a:p>
        </p:txBody>
      </p:sp>
      <p:sp>
        <p:nvSpPr>
          <p:cNvPr id="11268" name="AutoShape 4" descr="data:image/jpeg;base64,/9j/4AAQSkZJRgABAQAAAQABAAD/2wCEAAkGBhQSEBUSEhAQFRAVFBUQEBUUEBQUEBQUFBUWFBQQFBQXHCYeFxkjGRQUHy8gIycpLSwsFR4xNTAqNSYrLCkBCQoKDgwOGg8PGikkHSQpLCksLCwpKSkpLCksKSwsLCwpLCwsKSkpKSwsKSwpKSksLCksLCksLCksKSwpKSksKf/AABEIALEBHAMBIgACEQEDEQH/xAAbAAACAwEBAQAAAAAAAAAAAAAEBQIDBgEAB//EADkQAAEDAwIEBAQFAwQDAQEAAAEAAhEDBCESMQVBUWEiMnGBBhORoUKxwdHwFOHxIzNScoKissJi/8QAGQEAAwEBAQAAAAAAAAAAAAAAAQIDAAQF/8QAKREAAgICAgICAQMFAQAAAAAAAAECEQMhEjEEQSJhEzJRgXGRobHBBf/aAAwDAQACEQMRAD8A+Z1whC3KYVmoNwyuU6ZHAFNjJMLgCP4Vb6nINiltPhctlC1KJaYK29rYDThA8S4NuYUeZSUKRlmhTAU69HSYUAmZEk1qkWQm/wAPcL+Y7U7yjb91f8RWrWkFoxkJGPxfHkI2tVzF5rVNrVJsnZNoVjWqLQiaFEuMDrHZazRTk6RWGL2hPLfh7acfOZLTGQT7EEJtTbbSR8phIjSZHiaf+Tdp7jKykj1Y/wDlZmk9GN+WvfLWu4h8Nsc2aRipBJbu0gRmRscjsszVolpIcCHDBB3CqmcefxsmF1JfyDaVzSrS1c0okCmrTkb4kF0jG+yqsCA8tcZcTIxifMTEfzoiawwQROof/J/PJQfy/E0jeJMjbH3GFiq6C72lGkTODmI5oeEXXBLWEiMfoCPsqNKBOXZUQoFXOCpcFkKeXQoBSCYJ2o6AjrbLUDV2RtkfCi+ikCT2ZHqqru3JcACQQiXbhWs4oNRZW+W8Y0Fnmb6pl0FgtOiSQCF3ilJoLSzmPFnmFbWrCTp5oCq6UEB9EWqYaohd1JhBfXCAqbplXCXVRlEdnE14S4DJ2CVFNeFUpaT0Sy6AjYcPr+IdCE3urcFqVcKohzMeYJ1TqS3K8/8AJUqGctmE45ZQZhK7agXuDRuVr+L2+vAGVV8OcCLXlzxHT0XTzVWI1bC7K3FJgHMj7JfxgSwjoQ79Ez4o+T4UrpUi8kHmCP2Unk2UluIlYFYFwtgkKQROYk1MuFU3atQBgbxmOiWgwE24CwlhqnUJ/wBsbAjGZ7oTvjo7vBxc8tvpbDL1pGzo2wAdB7dkpqU3AgznliPXsuX3FC3GkE9WiNtyD0HokVx8QOeCGvbLiQGhxL2mNQJGmOokah1hJHDkn+lHuy8/Hjfye/o2Nh8REPgiZ3G3QT7wE24j8PVa7fmU6Z1NA8JID3N6Bu+O/VY3g9tVfpLmujnIAB5wexAWrpfHlK31kB7qpPjlrvlscBHyw7Yf3TYsbjP5PX0cvmedHPj4xX9xBXtXMOl7HNd0c0tP0KrLVpuI/HVR7CK1pRNM8nPz28IBz7rO1qrXHU1hYDnSXatPod/qrNr0zxJQcewO5aJbPfEweSGY4h+D+GDG0dz7SjK4x39Mxj9kvu6XiaRHPEGepM+iZbGXQzqtPy2z1gxETH8+ipDVdTqamEEQQW//AKBK5oSNiT7KXMQ72I1zVQ8IpiAxavAKwhc0qiMRrDCLtB4VRVb4UVbeVM+isCx3JCV7NuqRg7lGuaqqg5rJ0hpIg04Q9QfkiqYgdlXcNyPRaIsikKS61qlpTCC+4CXVt0zugldcolJHaVPU4DqnlpbmngpHbuhwPdPjV11BGy5898LQjHHD67mEO5J82tqhwxqSizYDg7J0wN0iIxgfuvPkrZptLZZTtA7KhcsJbAMQiZ0snsk/9bIdlWaX4W/ZotuLOBkbodrhqwh6973QlK78a44cnFfuGT+NFPGKYFUxscoQFSu6kuJ7qEr1KJHTT1uazkXCcgYHJFcartaW0mZYwZacAHnLgM8lHhtYNe5xE6WSJ22k9xuPoFRw5upznOAJM6Q6eeZmR91GTp/SPXwfDEku2Rt7xg81NodyhgJIzAkiQjOEfDtPWKjKJLg6TJhgHQNJM9O0p78J8ED3F76ex8Mic9T09FrLjTTDtp3IwJkxk8gP0VIcqtaOmPjwluZm6l44NPzg2nIhracyBvGvmMDaOSC4vxak2hAYflgCdLDGepjn9cpvXoNqHrJzp8xbBGkZyMFeqcJDm6DhsAaR5cRG3SMdJPIqPJttMefgpy+D0ZCk0vpMrfgPhaIgMjbHcT9FIOW2tfhumaZZqDWuwRzHMET0KyvEuDvov0lzH4kFjpkTglu4XRxS6PO8zxnjlraBCJH890HWbMZMSe52iEW1s8+YP/sB+qBuZEECGyQMewG/8glMjkXQxoUxpcR29DsZXQFVZVNwRuPcY3PbCIDVOXYsistVFRiMLVTUasiYGWLmlXli5pVUwldZvhV1rsu1meFStW4TvopAILFS8eE9USTAVLN/sj6GZXREt9FCrmPRTYN43mF1zcBBAZQGqWhTAUoREE94lNcpzeMSa4CZDSCLOjMeq01rQaBtlZzhDvEB1K1denoI7hc+eSS4v2IyqhX8Sc2tTHfks7bz82AtHSs3CHTIXm5OXHXpCSTki66uCRHZI7erh4PUpvTZL5J7Jbd0NBd3RwOag4zHdpCuoSreE2pc8k7Qpuo4DYyUzo25pt2yVXEvZlFyYqvraMQl4WkuKcgk7rO3DYcu2O0GUaK6vQTpjxRjOwE8/wDKb8BrsDmseD4sNeDDgBmft06JUJMNkgE7iJn37JnY0QSHSQ3YuAJMnETODzndJJbpnVjeja0KrKRh1UekGO0zySPj3FBVqBzCXNacS0zEiQ5sb/uu3XFGHTHicIy5joyYBOMjw7nqFbY2Rc0F1PTjvO5znbfouSU2lx9f5PXxXLURvwYSA4CJgaiBmO2yLrvaDidW3lnP8/Jdp27oDQRAHTPfb+ZRdpw4DMZ5TsO8J4RmdlxgtsXvpuHiIMgyACYjuEPUpNqtLSxhbJgfibnEEZCb3VsSCNhsIPMdUhvaFSm7aM45ghFNp/7PO8qXOhLxmwFIE6dxIOYMHI1RH89Ul4iNXKBPiAHfl/OqfXfERUa6k8nUZLQZIcRkQZiR3hJb9pJc/UcgahiBJHPHVXjo8ybslwhgcYkkwZ9QCI+quBVXDqJbJ9x1icnfEiFfdt0vO0GHiNocJgfVaRCa0eJVT14vVZclSJkSuQvOcuByojE6uy9aqTxhStmZTvorEvcMKlo8XZGfLwqDTMo+h2gdwzhec3HurXYOyjcv37LJitFQXpVetc+YiIC3TcJLdNTy42Se7TIaRVZ1dL2nuFurxvzKTXDoshacFdUZrBHotDwO6Oj5dQGRhcHmbjce0LxdEamBjB6ppwK8JZDjKG4jThuFVwOp4T2K4lkbi5oDk+iv4h4iadRoadyjWv8AmAT7pZx631VGu6JlbeVNnnSTXZr1svuarREDIQFW5e8w0mV19MvdpHum9hZMp+aJXNya92wxbfRUy0IbkyYSTidCDK1dx26LP8Vp4Xq4Z6oDexIyJbO0j25T7LS8H4SKmiCcjx8scjHrKzjAtb8OXQayWxqALjicHEd+atkaOrxo8pGppfDwZpc0BwA2ITJ1q2MjPbYfzKG4dxyWCCNPX8xlHW921/7jAPZFRilo9TlKK+volTtx+uBH3+qEqVoP2TJ1E6fBJJ5f3Su/YWiTAHPadlN2IsqvYLXrugwJJJ9o5hJuJX9QAS074547jmmbbwRnyxn85/wl3EHNcMEzuI5ey529aNL5WZ3iDAXB7fLqnG+2UDdM1Aw4jYuG2/ij0jGOqOvsVGACGuc1ru+ogGEtuLYgaTsDnBkxv2yfyXVjba2edlST0St67SC4OA9fywOZMLtZxMOPMTHbYR2/JVWbWwS4HUCYzgbbj1/Jev8Ah1al/rQTSeQ9udQk/hPNp/8A5gziCcgM1+xLtbJiooOqLzYcwPaRBiQD5Z/TuqiFkiTVHjUXWvVZapU25TgDmnCvthlUDZW2rln0ViGalBwVRcpNbqIysODOGSo1GeE8zumVRtJmXkwOQ5oCtxim6WspxyEfqilYgASoEqRUCihD1zsk12U7uW4SO8RQ8iNrfvZ5XGOnJO+F8bkgOAlIbWlqKY/0GJG4UMuOEv6iRs017dteIG8IGwrfLLgdklbelpzMoerxaXZK44+NLaA3vY7ffGpU0jYIy04jpkFKbGsWu+ZpOhcv7kOcNEmd4Qnicnxa1Q32aew4q0g6G+JX0rUk63lK+BW5aJITt1XC5ZY/lQNs4+4SnidXBRtycJHfXE4XdhVEvYOxF8L4i5pcwOIJeGtx2nfuD90I1QuDpa5w6h3uMfl+S6W7LYp0zY0LnIEuHTGARv8AzstRwavrIBiI8PIHn77rE0rlpNMh0AxA6g5lau1rsDWgkYzPf/Eqaq9noyyuqRrBXFNszukXE7kVDvGYI3jnOdkf/WN0QcjZAXtJjoEZ5HnH6qr6qznjKndbFvyQWc9tuvYdkDTfES3YkD+e6PtrnJEbSlHGOJgAw2DucA/5XO0jpWRibjFYCtim0gEFup1SQ6cMa1pA5E5B3HudT4JVfS+Y5rh1aDqawEjNQSCMAye3KUJYfEVOp82n8vVUNNpY0AS4sBLmgHcz4oaQYMjylL+GXz21JBuIaS8fLc9mg/8ACpLYLd8DfUcc10Ri/Zy5JRfQY20wWuaADJAmYgxv9ftsvonDeGNda0gWh1J9FjXiORaN+SxN5xEPAfoa0nkwy0jeY1HGDn9it38HlwosmtVqNLB4XinpYRu1hawOjGzifVUjDk6ZPnx2j5r8V/C1Th1UVGkvt6h8Lo2J3Y4dT/7dnecO1aKsFkQd4Mx+4X174q4c2vavY8AtIMTyMH/C+KRV4fWbUE1KBIdqI5H/AJj7E89992njrokpXv0H3dqWOj6Klgyn1Siyu0vZs/8A1KZ6dWexSYtgwdwpr7GnGnroua2Qp2wVNO4EEK2gUWFBJYp02Fe5KYOFhkB1xqcB/PRV3FkG9ArxTz7q+5pyM8hhYFCF+5UFbcMhxCqTEy+52SS7Yj610l9V6ZFJAtrV0laKzuQ4Qs08ZV1vcFpwp5cfLaJJ0aC54eHcln7ngpa/tun3DuJhxg7o67tdbpGyXHJrTDVlFG8DaGiJJwiOCcKDGl7gCTkIQUQHZTAXeMLm8jJx+JrCjUQzLnxKqrcYVNvJK4N9gsPuKkjCS1aRmVoBbYQF0wALswztAoWtUtEiDscFcaVY1dIoE5zqbQN2tODOdM7JxS4g4ljg7wgHn16oWpT1CEBTqFvgO4O3PsR1CElZ048no3dtxgtDSTLSYPb91obfibKgj+eq+cW1/sNWOYjY7TC09G8AILeg22laF9Bm/aH91bwNTRt0/VY3jdVpk/ljK1FLivJyz/xFRYSYkTlUlFE1NnzqqS2sCCZDsEGCMxII2OU+u+K1KjAHu1Eczh2BGpxEajv5pS6/tIdITOpSBaHctwCYmRAA77Kl0kKtkuHsEggEbazA36n3HNaP4W+N/wCluXU6s/07neYQQCex29QkNk7pIHMdHRE+myOp8P1PEtwQAcYIhBW3rsLfFH0674zSrUjUp1A6mYa4CIBOQfefsvmtZzn6qQYHt1Pxid9oTbh9JtrRrU9MNeGubjGD/dv0Q3A2N1/OHLLgeytk+VWTi0m6FvB6D7eqaMO+RUGunqEfLqc2/wDUjGegCL4zZbVAN8O9VrqHEqVc+KmxzhsHDHqkxefHRqsAJJ0EeXfAEmfdc+SLjUrsqp8lVGP/AKcgko63bhEXFg7ODPNVtZpCzY6Re3ZdJwos2Uij6Aip7p2Rwt5APVLgYPbZObeiSyMxGEAozfEaMPQuhNr637bIZltK1k5LZn3hCPTWrTwllw1WQWCkrwUeamERCyk+CtrZsiiCdysXbtlwHcLd3I00WjslaGiZ/iN1D4RNq+QlF6NVSUZbVoC4M8U3YrDazJMJpwuzG5SD+u8W6a0OJ6W7qDiujUOLysGhZe+upK5xDixdgJcKi6MWLjsVhTXq9j0CHq1lRXoFBupUXVAPHRw8p/nJcFReL0KCgM13sdnDvt7FNbPieo5we3VCVIcIIkKgUY2J7dfdah7NKb0wPFnmpXPFmvGlxztKSUr3EPB7OG/91F1PV+IduXsnTJkL1oJRNlTloJbMTA6wYDvTkgqjIMHcd5H2RTcNGku1QdUt8MRIg9UzHg9llF+pwM5iHfhHLwgHpjfOFqOG1mik04nvzz3/AJhZeyfJ2nbJ3O0/tKbNqACTk9Bho+votGVMORXEb31oblsNeG6ckcz2Q3B3spnTAnYkn9DshbOrX8/+lzA3Bjpsll7QqlznmDJkhpJ+nVaeeK2Squxzc3TaNXVTcIOf7Iq44gy5oljg0gjmMg8iOixZ42AdLnAEfhcII9iuUuLgEmRHYpozAwql8W1bZxo1oqUxhuok47P8zfeQmlO/o1wDSqaXH8FQgH/xePCfsVlOPXjKrQW+YH7JI1xBxIPbCbgpbQ6yNaPqTaBAhwIPcKshYvhvxXXpCA8PZ/xeJb7dPZOaPxfSf56bqZ6tOtv03CVwaKRmhhUvRSMlmuSBEp5Z3oe2YIHSVmn3dOoJY9ruYzn6FPOE5adWAN0noaLI35EbIOgzGx35KfE7rEU2HuSoU6rtIwBjqlNIRVThK7gJk84S64VjPoXndSBUX7roTkgzhtOarR3W04o6GAdAst8N0dVYdlpOLuyUGMhCKOoqNemWhOOD2wIVvF7YaVy5VbG42jIVKkFEtrmN0JXp+JTYE3477JdFpK9K8F2FSgnWuVrXqoNXlqDQQHqWtDB6kHLUEu1LmtV6lyUDFzXqwOHT6IZrlY16FCtEqtOGkgGQJ3yibarNJjs5YNUgRmWzHXCpa9MKQJY3SMkmACAJEfQeJawxWyik8Agcth1yI2RtV0RvkT9yPzBQlF4LxAGgyNjmSTGcHrKvuztvsRtG28fVIykuhjZ3P+mR3VjiCJnZK7StuOyI4eQ58PMM/F6Lh8iLbSRJ7VEruwp12n5jAXDZw8w7grO3Pw2GHHibyxn3WzvbugAAwECNIPX1S1rC+o0fh3PoE+Gc8Wls040ZV1qBiELUtwtffcMFTU5oAg4GwIHTus5d0S3+bdivVx5Y5FolQpqW0KIoP5NcfQEoqo/lyWm+HHn5DQervpKeb4qxox5MyVPh9Ynw03z1ghaz4YFw0xVcNHNpMu/smdQIVlXTUgeZ3Lmuf8jloolxY9+WDq0yJHsgnsk5G3h6bLtO4xLZJ2/coeo8kySB0yp+xhIRhL7kI8HCAuSrjMXVN14L1UZUmpiRpPgyhLnO6IrjNbJXfheiW0i6N0Fxap4oWD0g7hVbSFDit2SFPh9PCE4oxRfZT0Jam641dcMqQCckeCmFEhSasE7K6V6F2EAlRCkCpFqgQsY7K9KjK9KxiUqbXKqVIFagBLHJlauIAETILgDtH8/JKqDdTg3qQPrzTu9o6fFBxtGPDMyMdPySMeC1YII+YPFM8jMZxMdc7jor7syG/wDlH2VDGnVgATBcSRiDsJRN23wj99pGJHIpaC+im28wlEVhp25/khWOjKJu37HsufP1ZPojVfqEcwu2F0WEg8wQ3shGP8Y6JpbWBe8HkN/2ULqmgt2i6lIbCV8Qtde0avsexTevcND9AO+B6hA1TldeBcYm40jNO4O5z9LRDubXbeoPRaPh9HQ1rOYGfVF08iVGmMrplK0Mo0dqJVxK3LXfOa6CG6U0qlU3DdTCFBOmIxZY3/8A2naPVNadZpHiOUsoiARjseajVfB5fVWrZihpwg7hGM2QtwE5Ri6pup0BkeoUKm6nb+YeqYkfSKFIMtwcDErK8RINQQZRnF70/IaATgZSKyqanTlI7v6HbVGosB4Uv4o5MLTypZxMpPYX0KQMqYCiFYExE5oXgFNdhYYiuFSUSsE9KiV0qKxiJC8FKF6FgWehdhdhcWAW274cD0I/unt/xt2mnNAaQ3S2ofEH6cjwjH4pzO4SK3ol7gxolziGt9SmdxxAW9T5Nal82g3cDU17SWtBc2Y6k+/RKVg9MDt6kkSYxIMmepmeeQj7gggkZ8QkxiYIMH2+yjQdaPn5V41oiG0640GDuC/lAG8Ii7ota2Pmsed/9IlzecEuIAPLaVnFhdUAyrHOlnduR6KtdYJkdRCRxtUSKqZ8QThnEdAMcvD7ncpfw2mPMfwST6jZDtraw7vmTtO+Fx8NtMydF10CdBnJdqn3RFzSe8jTz39FRTcHaR6hvqm73aKLSMVHCB26lOm3FUNGWym0paWAev5qTd17ViOghQC7K0Vbs7VKre7BXKrlXUd4VOtkX2CthD1WNkogPBIBB79u6DqvyefdXRmdp7Ia4Xl5EoxbU3U7bzBeXkxIf33k9ktsfMuryDCzTWvlSviXNeXlL2PLoWBWBeXkSJIKS8vLBIlRK8vIhIleXl5Ax1cXl5YBJRXl5ExOnuPUIriv+67/ALn9V5eQHj0Zx3+57/qFp+E+T2H/AMFeXkZmidVlLzBdXkoETo7Vkuo/7XuvLy5J/ql/AH2E2f4P+yb8Q8zP+pXl5CH/AFAXZBi69dXl2st6B6qpreVeXknsn7Km8/RA9fVdXlVG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data:image/jpeg;base64,/9j/4AAQSkZJRgABAQAAAQABAAD/2wCEAAkGBhQSEBUSEhAQFRAVFBUQEBUUEBQUEBQUFBUWFBQQFBQXHCYeFxkjGRQUHy8gIycpLSwsFR4xNTAqNSYrLCkBCQoKDgwOGg8PGikkHSQpLCksLCwpKSkpLCksKSwsLCwpLCwsKSkpKSwsKSwpKSksLCksLCksLCksKSwpKSksKf/AABEIALEBHAMBIgACEQEDEQH/xAAbAAACAwEBAQAAAAAAAAAAAAAEBQIDBgEAB//EADkQAAEDAwIEBAQFAwQDAQEAAAEAAhEDBCESMQVBUWEiMnGBBhORoUKxwdHwFOHxIzNScoKissJi/8QAGQEAAwEBAQAAAAAAAAAAAAAAAQIDAAQF/8QAKREAAgICAgICAQMFAQAAAAAAAAECEQMhEjEEQSJhEzJRgXGRobHBBf/aAAwDAQACEQMRAD8A+Z1whC3KYVmoNwyuU6ZHAFNjJMLgCP4Vb6nINiltPhctlC1KJaYK29rYDThA8S4NuYUeZSUKRlmhTAU69HSYUAmZEk1qkWQm/wAPcL+Y7U7yjb91f8RWrWkFoxkJGPxfHkI2tVzF5rVNrVJsnZNoVjWqLQiaFEuMDrHZazRTk6RWGL2hPLfh7acfOZLTGQT7EEJtTbbSR8phIjSZHiaf+Tdp7jKykj1Y/wDlZmk9GN+WvfLWu4h8Nsc2aRipBJbu0gRmRscjsszVolpIcCHDBB3CqmcefxsmF1JfyDaVzSrS1c0okCmrTkb4kF0jG+yqsCA8tcZcTIxifMTEfzoiawwQROof/J/PJQfy/E0jeJMjbH3GFiq6C72lGkTODmI5oeEXXBLWEiMfoCPsqNKBOXZUQoFXOCpcFkKeXQoBSCYJ2o6AjrbLUDV2RtkfCi+ikCT2ZHqqru3JcACQQiXbhWs4oNRZW+W8Y0Fnmb6pl0FgtOiSQCF3ilJoLSzmPFnmFbWrCTp5oCq6UEB9EWqYaohd1JhBfXCAqbplXCXVRlEdnE14S4DJ2CVFNeFUpaT0Sy6AjYcPr+IdCE3urcFqVcKohzMeYJ1TqS3K8/8AJUqGctmE45ZQZhK7agXuDRuVr+L2+vAGVV8OcCLXlzxHT0XTzVWI1bC7K3FJgHMj7JfxgSwjoQ79Ez4o+T4UrpUi8kHmCP2Unk2UluIlYFYFwtgkKQROYk1MuFU3atQBgbxmOiWgwE24CwlhqnUJ/wBsbAjGZ7oTvjo7vBxc8tvpbDL1pGzo2wAdB7dkpqU3AgznliPXsuX3FC3GkE9WiNtyD0HokVx8QOeCGvbLiQGhxL2mNQJGmOokah1hJHDkn+lHuy8/Hjfye/o2Nh8REPgiZ3G3QT7wE24j8PVa7fmU6Z1NA8JID3N6Bu+O/VY3g9tVfpLmujnIAB5wexAWrpfHlK31kB7qpPjlrvlscBHyw7Yf3TYsbjP5PX0cvmedHPj4xX9xBXtXMOl7HNd0c0tP0KrLVpuI/HVR7CK1pRNM8nPz28IBz7rO1qrXHU1hYDnSXatPod/qrNr0zxJQcewO5aJbPfEweSGY4h+D+GDG0dz7SjK4x39Mxj9kvu6XiaRHPEGepM+iZbGXQzqtPy2z1gxETH8+ipDVdTqamEEQQW//AKBK5oSNiT7KXMQ72I1zVQ8IpiAxavAKwhc0qiMRrDCLtB4VRVb4UVbeVM+isCx3JCV7NuqRg7lGuaqqg5rJ0hpIg04Q9QfkiqYgdlXcNyPRaIsikKS61qlpTCC+4CXVt0zugldcolJHaVPU4DqnlpbmngpHbuhwPdPjV11BGy5898LQjHHD67mEO5J82tqhwxqSizYDg7J0wN0iIxgfuvPkrZptLZZTtA7KhcsJbAMQiZ0snsk/9bIdlWaX4W/ZotuLOBkbodrhqwh6973QlK78a44cnFfuGT+NFPGKYFUxscoQFSu6kuJ7qEr1KJHTT1uazkXCcgYHJFcartaW0mZYwZacAHnLgM8lHhtYNe5xE6WSJ22k9xuPoFRw5upznOAJM6Q6eeZmR91GTp/SPXwfDEku2Rt7xg81NodyhgJIzAkiQjOEfDtPWKjKJLg6TJhgHQNJM9O0p78J8ED3F76ex8Mic9T09FrLjTTDtp3IwJkxk8gP0VIcqtaOmPjwluZm6l44NPzg2nIhracyBvGvmMDaOSC4vxak2hAYflgCdLDGepjn9cpvXoNqHrJzp8xbBGkZyMFeqcJDm6DhsAaR5cRG3SMdJPIqPJttMefgpy+D0ZCk0vpMrfgPhaIgMjbHcT9FIOW2tfhumaZZqDWuwRzHMET0KyvEuDvov0lzH4kFjpkTglu4XRxS6PO8zxnjlraBCJH890HWbMZMSe52iEW1s8+YP/sB+qBuZEECGyQMewG/8glMjkXQxoUxpcR29DsZXQFVZVNwRuPcY3PbCIDVOXYsistVFRiMLVTUasiYGWLmlXli5pVUwldZvhV1rsu1meFStW4TvopAILFS8eE9USTAVLN/sj6GZXREt9FCrmPRTYN43mF1zcBBAZQGqWhTAUoREE94lNcpzeMSa4CZDSCLOjMeq01rQaBtlZzhDvEB1K1denoI7hc+eSS4v2IyqhX8Sc2tTHfks7bz82AtHSs3CHTIXm5OXHXpCSTki66uCRHZI7erh4PUpvTZL5J7Jbd0NBd3RwOag4zHdpCuoSreE2pc8k7Qpuo4DYyUzo25pt2yVXEvZlFyYqvraMQl4WkuKcgk7rO3DYcu2O0GUaK6vQTpjxRjOwE8/wDKb8BrsDmseD4sNeDDgBmft06JUJMNkgE7iJn37JnY0QSHSQ3YuAJMnETODzndJJbpnVjeja0KrKRh1UekGO0zySPj3FBVqBzCXNacS0zEiQ5sb/uu3XFGHTHicIy5joyYBOMjw7nqFbY2Rc0F1PTjvO5znbfouSU2lx9f5PXxXLURvwYSA4CJgaiBmO2yLrvaDidW3lnP8/Jdp27oDQRAHTPfb+ZRdpw4DMZ5TsO8J4RmdlxgtsXvpuHiIMgyACYjuEPUpNqtLSxhbJgfibnEEZCb3VsSCNhsIPMdUhvaFSm7aM45ghFNp/7PO8qXOhLxmwFIE6dxIOYMHI1RH89Ul4iNXKBPiAHfl/OqfXfERUa6k8nUZLQZIcRkQZiR3hJb9pJc/UcgahiBJHPHVXjo8ybslwhgcYkkwZ9QCI+quBVXDqJbJ9x1icnfEiFfdt0vO0GHiNocJgfVaRCa0eJVT14vVZclSJkSuQvOcuByojE6uy9aqTxhStmZTvorEvcMKlo8XZGfLwqDTMo+h2gdwzhec3HurXYOyjcv37LJitFQXpVetc+YiIC3TcJLdNTy42Se7TIaRVZ1dL2nuFurxvzKTXDoshacFdUZrBHotDwO6Oj5dQGRhcHmbjce0LxdEamBjB6ppwK8JZDjKG4jThuFVwOp4T2K4lkbi5oDk+iv4h4iadRoadyjWv8AmAT7pZx631VGu6JlbeVNnnSTXZr1svuarREDIQFW5e8w0mV19MvdpHum9hZMp+aJXNya92wxbfRUy0IbkyYSTidCDK1dx26LP8Vp4Xq4Z6oDexIyJbO0j25T7LS8H4SKmiCcjx8scjHrKzjAtb8OXQayWxqALjicHEd+atkaOrxo8pGppfDwZpc0BwA2ITJ1q2MjPbYfzKG4dxyWCCNPX8xlHW921/7jAPZFRilo9TlKK+volTtx+uBH3+qEqVoP2TJ1E6fBJJ5f3Su/YWiTAHPadlN2IsqvYLXrugwJJJ9o5hJuJX9QAS074547jmmbbwRnyxn85/wl3EHNcMEzuI5ey529aNL5WZ3iDAXB7fLqnG+2UDdM1Aw4jYuG2/ij0jGOqOvsVGACGuc1ru+ogGEtuLYgaTsDnBkxv2yfyXVjba2edlST0St67SC4OA9fywOZMLtZxMOPMTHbYR2/JVWbWwS4HUCYzgbbj1/Jev8Ah1al/rQTSeQ9udQk/hPNp/8A5gziCcgM1+xLtbJiooOqLzYcwPaRBiQD5Z/TuqiFkiTVHjUXWvVZapU25TgDmnCvthlUDZW2rln0ViGalBwVRcpNbqIysODOGSo1GeE8zumVRtJmXkwOQ5oCtxim6WspxyEfqilYgASoEqRUCihD1zsk12U7uW4SO8RQ8iNrfvZ5XGOnJO+F8bkgOAlIbWlqKY/0GJG4UMuOEv6iRs017dteIG8IGwrfLLgdklbelpzMoerxaXZK44+NLaA3vY7ffGpU0jYIy04jpkFKbGsWu+ZpOhcv7kOcNEmd4Qnicnxa1Q32aew4q0g6G+JX0rUk63lK+BW5aJITt1XC5ZY/lQNs4+4SnidXBRtycJHfXE4XdhVEvYOxF8L4i5pcwOIJeGtx2nfuD90I1QuDpa5w6h3uMfl+S6W7LYp0zY0LnIEuHTGARv8AzstRwavrIBiI8PIHn77rE0rlpNMh0AxA6g5lau1rsDWgkYzPf/Eqaq9noyyuqRrBXFNszukXE7kVDvGYI3jnOdkf/WN0QcjZAXtJjoEZ5HnH6qr6qznjKndbFvyQWc9tuvYdkDTfES3YkD+e6PtrnJEbSlHGOJgAw2DucA/5XO0jpWRibjFYCtim0gEFup1SQ6cMa1pA5E5B3HudT4JVfS+Y5rh1aDqawEjNQSCMAye3KUJYfEVOp82n8vVUNNpY0AS4sBLmgHcz4oaQYMjylL+GXz21JBuIaS8fLc9mg/8ACpLYLd8DfUcc10Ri/Zy5JRfQY20wWuaADJAmYgxv9ftsvonDeGNda0gWh1J9FjXiORaN+SxN5xEPAfoa0nkwy0jeY1HGDn9it38HlwosmtVqNLB4XinpYRu1hawOjGzifVUjDk6ZPnx2j5r8V/C1Th1UVGkvt6h8Lo2J3Y4dT/7dnecO1aKsFkQd4Mx+4X174q4c2vavY8AtIMTyMH/C+KRV4fWbUE1KBIdqI5H/AJj7E89992njrokpXv0H3dqWOj6Klgyn1Siyu0vZs/8A1KZ6dWexSYtgwdwpr7GnGnroua2Qp2wVNO4EEK2gUWFBJYp02Fe5KYOFhkB1xqcB/PRV3FkG9ArxTz7q+5pyM8hhYFCF+5UFbcMhxCqTEy+52SS7Yj610l9V6ZFJAtrV0laKzuQ4Qs08ZV1vcFpwp5cfLaJJ0aC54eHcln7ngpa/tun3DuJhxg7o67tdbpGyXHJrTDVlFG8DaGiJJwiOCcKDGl7gCTkIQUQHZTAXeMLm8jJx+JrCjUQzLnxKqrcYVNvJK4N9gsPuKkjCS1aRmVoBbYQF0wALswztAoWtUtEiDscFcaVY1dIoE5zqbQN2tODOdM7JxS4g4ljg7wgHn16oWpT1CEBTqFvgO4O3PsR1CElZ048no3dtxgtDSTLSYPb91obfibKgj+eq+cW1/sNWOYjY7TC09G8AILeg22laF9Bm/aH91bwNTRt0/VY3jdVpk/ljK1FLivJyz/xFRYSYkTlUlFE1NnzqqS2sCCZDsEGCMxII2OU+u+K1KjAHu1Eczh2BGpxEajv5pS6/tIdITOpSBaHctwCYmRAA77Kl0kKtkuHsEggEbazA36n3HNaP4W+N/wCluXU6s/07neYQQCex29QkNk7pIHMdHRE+myOp8P1PEtwQAcYIhBW3rsLfFH0674zSrUjUp1A6mYa4CIBOQfefsvmtZzn6qQYHt1Pxid9oTbh9JtrRrU9MNeGubjGD/dv0Q3A2N1/OHLLgeytk+VWTi0m6FvB6D7eqaMO+RUGunqEfLqc2/wDUjGegCL4zZbVAN8O9VrqHEqVc+KmxzhsHDHqkxefHRqsAJJ0EeXfAEmfdc+SLjUrsqp8lVGP/AKcgko63bhEXFg7ODPNVtZpCzY6Re3ZdJwos2Uij6Aip7p2Rwt5APVLgYPbZObeiSyMxGEAozfEaMPQuhNr637bIZltK1k5LZn3hCPTWrTwllw1WQWCkrwUeamERCyk+CtrZsiiCdysXbtlwHcLd3I00WjslaGiZ/iN1D4RNq+QlF6NVSUZbVoC4M8U3YrDazJMJpwuzG5SD+u8W6a0OJ6W7qDiujUOLysGhZe+upK5xDixdgJcKi6MWLjsVhTXq9j0CHq1lRXoFBupUXVAPHRw8p/nJcFReL0KCgM13sdnDvt7FNbPieo5we3VCVIcIIkKgUY2J7dfdah7NKb0wPFnmpXPFmvGlxztKSUr3EPB7OG/91F1PV+IduXsnTJkL1oJRNlTloJbMTA6wYDvTkgqjIMHcd5H2RTcNGku1QdUt8MRIg9UzHg9llF+pwM5iHfhHLwgHpjfOFqOG1mik04nvzz3/AJhZeyfJ2nbJ3O0/tKbNqACTk9Bho+votGVMORXEb31oblsNeG6ckcz2Q3B3spnTAnYkn9DshbOrX8/+lzA3Bjpsll7QqlznmDJkhpJ+nVaeeK2Squxzc3TaNXVTcIOf7Iq44gy5oljg0gjmMg8iOixZ42AdLnAEfhcII9iuUuLgEmRHYpozAwql8W1bZxo1oqUxhuok47P8zfeQmlO/o1wDSqaXH8FQgH/xePCfsVlOPXjKrQW+YH7JI1xBxIPbCbgpbQ6yNaPqTaBAhwIPcKshYvhvxXXpCA8PZ/xeJb7dPZOaPxfSf56bqZ6tOtv03CVwaKRmhhUvRSMlmuSBEp5Z3oe2YIHSVmn3dOoJY9ruYzn6FPOE5adWAN0noaLI35EbIOgzGx35KfE7rEU2HuSoU6rtIwBjqlNIRVThK7gJk84S64VjPoXndSBUX7roTkgzhtOarR3W04o6GAdAst8N0dVYdlpOLuyUGMhCKOoqNemWhOOD2wIVvF7YaVy5VbG42jIVKkFEtrmN0JXp+JTYE3477JdFpK9K8F2FSgnWuVrXqoNXlqDQQHqWtDB6kHLUEu1LmtV6lyUDFzXqwOHT6IZrlY16FCtEqtOGkgGQJ3yibarNJjs5YNUgRmWzHXCpa9MKQJY3SMkmACAJEfQeJawxWyik8Agcth1yI2RtV0RvkT9yPzBQlF4LxAGgyNjmSTGcHrKvuztvsRtG28fVIykuhjZ3P+mR3VjiCJnZK7StuOyI4eQ58PMM/F6Lh8iLbSRJ7VEruwp12n5jAXDZw8w7grO3Pw2GHHibyxn3WzvbugAAwECNIPX1S1rC+o0fh3PoE+Gc8Wls040ZV1qBiELUtwtffcMFTU5oAg4GwIHTus5d0S3+bdivVx5Y5FolQpqW0KIoP5NcfQEoqo/lyWm+HHn5DQervpKeb4qxox5MyVPh9Ynw03z1ghaz4YFw0xVcNHNpMu/smdQIVlXTUgeZ3Lmuf8jloolxY9+WDq0yJHsgnsk5G3h6bLtO4xLZJ2/coeo8kySB0yp+xhIRhL7kI8HCAuSrjMXVN14L1UZUmpiRpPgyhLnO6IrjNbJXfheiW0i6N0Fxap4oWD0g7hVbSFDit2SFPh9PCE4oxRfZT0Jam641dcMqQCckeCmFEhSasE7K6V6F2EAlRCkCpFqgQsY7K9KjK9KxiUqbXKqVIFagBLHJlauIAETILgDtH8/JKqDdTg3qQPrzTu9o6fFBxtGPDMyMdPySMeC1YII+YPFM8jMZxMdc7jor7syG/wDlH2VDGnVgATBcSRiDsJRN23wj99pGJHIpaC+im28wlEVhp25/khWOjKJu37HsufP1ZPojVfqEcwu2F0WEg8wQ3shGP8Y6JpbWBe8HkN/2ULqmgt2i6lIbCV8Qtde0avsexTevcND9AO+B6hA1TldeBcYm40jNO4O5z9LRDubXbeoPRaPh9HQ1rOYGfVF08iVGmMrplK0Mo0dqJVxK3LXfOa6CG6U0qlU3DdTCFBOmIxZY3/8A2naPVNadZpHiOUsoiARjseajVfB5fVWrZihpwg7hGM2QtwE5Ri6pup0BkeoUKm6nb+YeqYkfSKFIMtwcDErK8RINQQZRnF70/IaATgZSKyqanTlI7v6HbVGosB4Uv4o5MLTypZxMpPYX0KQMqYCiFYExE5oXgFNdhYYiuFSUSsE9KiV0qKxiJC8FKF6FgWehdhdhcWAW274cD0I/unt/xt2mnNAaQ3S2ofEH6cjwjH4pzO4SK3ol7gxolziGt9SmdxxAW9T5Nal82g3cDU17SWtBc2Y6k+/RKVg9MDt6kkSYxIMmepmeeQj7gggkZ8QkxiYIMH2+yjQdaPn5V41oiG0640GDuC/lAG8Ii7ota2Pmsed/9IlzecEuIAPLaVnFhdUAyrHOlnduR6KtdYJkdRCRxtUSKqZ8QThnEdAMcvD7ncpfw2mPMfwST6jZDtraw7vmTtO+Fx8NtMydF10CdBnJdqn3RFzSe8jTz39FRTcHaR6hvqm73aKLSMVHCB26lOm3FUNGWym0paWAev5qTd17ViOghQC7K0Vbs7VKre7BXKrlXUd4VOtkX2CthD1WNkogPBIBB79u6DqvyefdXRmdp7Ia4Xl5EoxbU3U7bzBeXkxIf33k9ktsfMuryDCzTWvlSviXNeXlL2PLoWBWBeXkSJIKS8vLBIlRK8vIhIleXl5Ax1cXl5YBJRXl5ExOnuPUIriv+67/ALn9V5eQHj0Zx3+57/qFp+E+T2H/AMFeXkZmidVlLzBdXkoETo7Vkuo/7XuvLy5J/ql/AH2E2f4P+yb8Q8zP+pXl5CH/AFAXZBi69dXl2st6B6qpreVeXknsn7Km8/RA9fVdXlVG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https://encrypted-tbn2.gstatic.com/images?q=tbn:ANd9GcQ_M1Z9pe8xR10fGD1gc4TTzmHXDYAaQtdslpCxTZ9kywx0Ranqp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41250"/>
            <a:ext cx="2808312" cy="213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60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2" presetClass="emph" presetSubtype="0" repeatCount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22" presetClass="entr" presetSubtype="4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5"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41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57263" y="188640"/>
            <a:ext cx="8186737" cy="50004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Вопрос 3</a:t>
            </a:r>
            <a:endParaRPr lang="ru-RU" dirty="0" smtClean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785795"/>
            <a:ext cx="6257925" cy="814405"/>
          </a:xfrm>
        </p:spPr>
        <p:txBody>
          <a:bodyPr/>
          <a:lstStyle/>
          <a:p>
            <a:pPr indent="0" algn="just">
              <a:lnSpc>
                <a:spcPct val="105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Почему глухаря так назвали?</a:t>
            </a:r>
            <a:endParaRPr lang="ru-RU" b="1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ru-RU" sz="2000" b="1" dirty="0" smtClean="0">
              <a:solidFill>
                <a:srgbClr val="FFC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71723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grpSp>
        <p:nvGrpSpPr>
          <p:cNvPr id="5" name="Group 105"/>
          <p:cNvGrpSpPr>
            <a:grpSpLocks/>
          </p:cNvGrpSpPr>
          <p:nvPr/>
        </p:nvGrpSpPr>
        <p:grpSpPr bwMode="auto">
          <a:xfrm>
            <a:off x="7669213" y="4652963"/>
            <a:ext cx="215900" cy="844550"/>
            <a:chOff x="1338" y="2160"/>
            <a:chExt cx="125" cy="578"/>
          </a:xfrm>
        </p:grpSpPr>
        <p:sp>
          <p:nvSpPr>
            <p:cNvPr id="7188" name="AutoShape 106" descr="Песок"/>
            <p:cNvSpPr>
              <a:spLocks noChangeAspect="1" noChangeArrowheads="1"/>
            </p:cNvSpPr>
            <p:nvPr/>
          </p:nvSpPr>
          <p:spPr bwMode="auto">
            <a:xfrm>
              <a:off x="1338" y="2205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9" name="AutoShape 107" descr="Песок"/>
            <p:cNvSpPr>
              <a:spLocks noChangeAspect="1" noChangeArrowheads="1"/>
            </p:cNvSpPr>
            <p:nvPr/>
          </p:nvSpPr>
          <p:spPr bwMode="auto">
            <a:xfrm>
              <a:off x="1383" y="2251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0" name="AutoShape 108" descr="Песок"/>
            <p:cNvSpPr>
              <a:spLocks noChangeAspect="1" noChangeArrowheads="1"/>
            </p:cNvSpPr>
            <p:nvPr/>
          </p:nvSpPr>
          <p:spPr bwMode="auto">
            <a:xfrm>
              <a:off x="1338" y="2296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1" name="AutoShape 109" descr="Песок"/>
            <p:cNvSpPr>
              <a:spLocks noChangeAspect="1" noChangeArrowheads="1"/>
            </p:cNvSpPr>
            <p:nvPr/>
          </p:nvSpPr>
          <p:spPr bwMode="auto">
            <a:xfrm>
              <a:off x="1383" y="2341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2" name="AutoShape 110" descr="Песок"/>
            <p:cNvSpPr>
              <a:spLocks noChangeAspect="1" noChangeArrowheads="1"/>
            </p:cNvSpPr>
            <p:nvPr/>
          </p:nvSpPr>
          <p:spPr bwMode="auto">
            <a:xfrm>
              <a:off x="1428" y="2296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3" name="AutoShape 111" descr="Песок"/>
            <p:cNvSpPr>
              <a:spLocks noChangeAspect="1" noChangeArrowheads="1"/>
            </p:cNvSpPr>
            <p:nvPr/>
          </p:nvSpPr>
          <p:spPr bwMode="auto">
            <a:xfrm>
              <a:off x="1428" y="2205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4" name="AutoShape 112" descr="Песок"/>
            <p:cNvSpPr>
              <a:spLocks noChangeAspect="1" noChangeArrowheads="1"/>
            </p:cNvSpPr>
            <p:nvPr/>
          </p:nvSpPr>
          <p:spPr bwMode="auto">
            <a:xfrm>
              <a:off x="1383" y="2160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5" name="AutoShape 113" descr="Песок"/>
            <p:cNvSpPr>
              <a:spLocks noChangeAspect="1" noChangeArrowheads="1"/>
            </p:cNvSpPr>
            <p:nvPr/>
          </p:nvSpPr>
          <p:spPr bwMode="auto">
            <a:xfrm>
              <a:off x="1429" y="2387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6" name="AutoShape 114" descr="Песок"/>
            <p:cNvSpPr>
              <a:spLocks noChangeAspect="1" noChangeArrowheads="1"/>
            </p:cNvSpPr>
            <p:nvPr/>
          </p:nvSpPr>
          <p:spPr bwMode="auto">
            <a:xfrm>
              <a:off x="1338" y="2387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7" name="AutoShape 115" descr="Песок"/>
            <p:cNvSpPr>
              <a:spLocks noChangeAspect="1" noChangeArrowheads="1"/>
            </p:cNvSpPr>
            <p:nvPr/>
          </p:nvSpPr>
          <p:spPr bwMode="auto">
            <a:xfrm>
              <a:off x="1429" y="2432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8" name="AutoShape 116" descr="Песок"/>
            <p:cNvSpPr>
              <a:spLocks noChangeAspect="1" noChangeArrowheads="1"/>
            </p:cNvSpPr>
            <p:nvPr/>
          </p:nvSpPr>
          <p:spPr bwMode="auto">
            <a:xfrm>
              <a:off x="1383" y="2432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9" name="AutoShape 117" descr="Песок"/>
            <p:cNvSpPr>
              <a:spLocks noChangeAspect="1" noChangeArrowheads="1"/>
            </p:cNvSpPr>
            <p:nvPr/>
          </p:nvSpPr>
          <p:spPr bwMode="auto">
            <a:xfrm>
              <a:off x="1338" y="247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0" name="AutoShape 118" descr="Песок"/>
            <p:cNvSpPr>
              <a:spLocks noChangeAspect="1" noChangeArrowheads="1"/>
            </p:cNvSpPr>
            <p:nvPr/>
          </p:nvSpPr>
          <p:spPr bwMode="auto">
            <a:xfrm>
              <a:off x="1429" y="2523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1" name="AutoShape 119" descr="Песок"/>
            <p:cNvSpPr>
              <a:spLocks noChangeAspect="1" noChangeArrowheads="1"/>
            </p:cNvSpPr>
            <p:nvPr/>
          </p:nvSpPr>
          <p:spPr bwMode="auto">
            <a:xfrm>
              <a:off x="1383" y="2523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2" name="AutoShape 120" descr="Песок"/>
            <p:cNvSpPr>
              <a:spLocks noChangeAspect="1" noChangeArrowheads="1"/>
            </p:cNvSpPr>
            <p:nvPr/>
          </p:nvSpPr>
          <p:spPr bwMode="auto">
            <a:xfrm>
              <a:off x="1383" y="256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3" name="AutoShape 121" descr="Песок"/>
            <p:cNvSpPr>
              <a:spLocks noChangeAspect="1" noChangeArrowheads="1"/>
            </p:cNvSpPr>
            <p:nvPr/>
          </p:nvSpPr>
          <p:spPr bwMode="auto">
            <a:xfrm>
              <a:off x="1338" y="256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4" name="AutoShape 122" descr="Песок"/>
            <p:cNvSpPr>
              <a:spLocks noChangeAspect="1" noChangeArrowheads="1"/>
            </p:cNvSpPr>
            <p:nvPr/>
          </p:nvSpPr>
          <p:spPr bwMode="auto">
            <a:xfrm>
              <a:off x="1429" y="261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5" name="AutoShape 123" descr="Песок"/>
            <p:cNvSpPr>
              <a:spLocks noChangeAspect="1" noChangeArrowheads="1"/>
            </p:cNvSpPr>
            <p:nvPr/>
          </p:nvSpPr>
          <p:spPr bwMode="auto">
            <a:xfrm>
              <a:off x="1383" y="2659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6" name="AutoShape 124" descr="Песок"/>
            <p:cNvSpPr>
              <a:spLocks noChangeAspect="1" noChangeArrowheads="1"/>
            </p:cNvSpPr>
            <p:nvPr/>
          </p:nvSpPr>
          <p:spPr bwMode="auto">
            <a:xfrm>
              <a:off x="1338" y="261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7" name="AutoShape 125" descr="Песок"/>
            <p:cNvSpPr>
              <a:spLocks noChangeAspect="1" noChangeArrowheads="1"/>
            </p:cNvSpPr>
            <p:nvPr/>
          </p:nvSpPr>
          <p:spPr bwMode="auto">
            <a:xfrm>
              <a:off x="1338" y="270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8" name="AutoShape 126" descr="Песок"/>
            <p:cNvSpPr>
              <a:spLocks noChangeAspect="1" noChangeArrowheads="1"/>
            </p:cNvSpPr>
            <p:nvPr/>
          </p:nvSpPr>
          <p:spPr bwMode="auto">
            <a:xfrm>
              <a:off x="1383" y="270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74" name="Group 127"/>
          <p:cNvGrpSpPr>
            <a:grpSpLocks/>
          </p:cNvGrpSpPr>
          <p:nvPr/>
        </p:nvGrpSpPr>
        <p:grpSpPr bwMode="auto">
          <a:xfrm>
            <a:off x="6948488" y="3429000"/>
            <a:ext cx="1727200" cy="2393950"/>
            <a:chOff x="1020" y="1480"/>
            <a:chExt cx="1270" cy="1734"/>
          </a:xfrm>
        </p:grpSpPr>
        <p:grpSp>
          <p:nvGrpSpPr>
            <p:cNvPr id="7181" name="Group 128"/>
            <p:cNvGrpSpPr>
              <a:grpSpLocks/>
            </p:cNvGrpSpPr>
            <p:nvPr/>
          </p:nvGrpSpPr>
          <p:grpSpPr bwMode="auto">
            <a:xfrm>
              <a:off x="1247" y="1570"/>
              <a:ext cx="758" cy="1574"/>
              <a:chOff x="1429" y="1979"/>
              <a:chExt cx="576" cy="1165"/>
            </a:xfrm>
          </p:grpSpPr>
          <p:sp>
            <p:nvSpPr>
              <p:cNvPr id="7186" name="AutoShape 129"/>
              <p:cNvSpPr>
                <a:spLocks noChangeArrowheads="1"/>
              </p:cNvSpPr>
              <p:nvPr/>
            </p:nvSpPr>
            <p:spPr bwMode="auto">
              <a:xfrm>
                <a:off x="1429" y="2568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187" name="AutoShape 130"/>
              <p:cNvSpPr>
                <a:spLocks noChangeArrowheads="1"/>
              </p:cNvSpPr>
              <p:nvPr/>
            </p:nvSpPr>
            <p:spPr bwMode="auto">
              <a:xfrm>
                <a:off x="1429" y="1979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182" name="AutoShape 131" descr="Орех"/>
            <p:cNvSpPr>
              <a:spLocks noChangeArrowheads="1"/>
            </p:cNvSpPr>
            <p:nvPr/>
          </p:nvSpPr>
          <p:spPr bwMode="auto">
            <a:xfrm>
              <a:off x="1020" y="1480"/>
              <a:ext cx="1270" cy="192"/>
            </a:xfrm>
            <a:prstGeom prst="flowChartTermina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3" name="AutoShape 132" descr="Орех"/>
            <p:cNvSpPr>
              <a:spLocks noChangeArrowheads="1"/>
            </p:cNvSpPr>
            <p:nvPr/>
          </p:nvSpPr>
          <p:spPr bwMode="auto">
            <a:xfrm>
              <a:off x="1020" y="3022"/>
              <a:ext cx="1270" cy="192"/>
            </a:xfrm>
            <a:prstGeom prst="flowChartTermina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4" name="Line 133"/>
            <p:cNvSpPr>
              <a:spLocks noChangeShapeType="1"/>
            </p:cNvSpPr>
            <p:nvPr/>
          </p:nvSpPr>
          <p:spPr bwMode="auto">
            <a:xfrm>
              <a:off x="2154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5" name="Line 134"/>
            <p:cNvSpPr>
              <a:spLocks noChangeShapeType="1"/>
            </p:cNvSpPr>
            <p:nvPr/>
          </p:nvSpPr>
          <p:spPr bwMode="auto">
            <a:xfrm>
              <a:off x="1111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" name="Freeform 135" descr="Песок"/>
          <p:cNvSpPr>
            <a:spLocks/>
          </p:cNvSpPr>
          <p:nvPr/>
        </p:nvSpPr>
        <p:spPr bwMode="auto">
          <a:xfrm>
            <a:off x="7269163" y="4043363"/>
            <a:ext cx="1009650" cy="625475"/>
          </a:xfrm>
          <a:custGeom>
            <a:avLst/>
            <a:gdLst>
              <a:gd name="T0" fmla="*/ 2147483647 w 636"/>
              <a:gd name="T1" fmla="*/ 2147483647 h 394"/>
              <a:gd name="T2" fmla="*/ 2147483647 w 636"/>
              <a:gd name="T3" fmla="*/ 2147483647 h 394"/>
              <a:gd name="T4" fmla="*/ 2147483647 w 636"/>
              <a:gd name="T5" fmla="*/ 2147483647 h 394"/>
              <a:gd name="T6" fmla="*/ 2147483647 w 636"/>
              <a:gd name="T7" fmla="*/ 2147483647 h 394"/>
              <a:gd name="T8" fmla="*/ 2147483647 w 636"/>
              <a:gd name="T9" fmla="*/ 2147483647 h 394"/>
              <a:gd name="T10" fmla="*/ 2147483647 w 636"/>
              <a:gd name="T11" fmla="*/ 2147483647 h 394"/>
              <a:gd name="T12" fmla="*/ 2147483647 w 636"/>
              <a:gd name="T13" fmla="*/ 2147483647 h 394"/>
              <a:gd name="T14" fmla="*/ 2147483647 w 636"/>
              <a:gd name="T15" fmla="*/ 2147483647 h 394"/>
              <a:gd name="T16" fmla="*/ 2147483647 w 636"/>
              <a:gd name="T17" fmla="*/ 0 h 394"/>
              <a:gd name="T18" fmla="*/ 2147483647 w 636"/>
              <a:gd name="T19" fmla="*/ 2147483647 h 394"/>
              <a:gd name="T20" fmla="*/ 0 w 636"/>
              <a:gd name="T21" fmla="*/ 2147483647 h 394"/>
              <a:gd name="T22" fmla="*/ 2147483647 w 636"/>
              <a:gd name="T23" fmla="*/ 2147483647 h 39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36"/>
              <a:gd name="T37" fmla="*/ 0 h 394"/>
              <a:gd name="T38" fmla="*/ 636 w 636"/>
              <a:gd name="T39" fmla="*/ 394 h 39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36" h="394">
                <a:moveTo>
                  <a:pt x="224" y="358"/>
                </a:moveTo>
                <a:cubicBezTo>
                  <a:pt x="264" y="361"/>
                  <a:pt x="304" y="355"/>
                  <a:pt x="340" y="361"/>
                </a:cubicBezTo>
                <a:cubicBezTo>
                  <a:pt x="366" y="362"/>
                  <a:pt x="407" y="357"/>
                  <a:pt x="416" y="355"/>
                </a:cubicBezTo>
                <a:cubicBezTo>
                  <a:pt x="425" y="353"/>
                  <a:pt x="399" y="351"/>
                  <a:pt x="394" y="351"/>
                </a:cubicBezTo>
                <a:cubicBezTo>
                  <a:pt x="389" y="351"/>
                  <a:pt x="380" y="354"/>
                  <a:pt x="383" y="355"/>
                </a:cubicBezTo>
                <a:cubicBezTo>
                  <a:pt x="387" y="356"/>
                  <a:pt x="410" y="358"/>
                  <a:pt x="414" y="358"/>
                </a:cubicBezTo>
                <a:cubicBezTo>
                  <a:pt x="419" y="358"/>
                  <a:pt x="374" y="394"/>
                  <a:pt x="411" y="357"/>
                </a:cubicBezTo>
                <a:lnTo>
                  <a:pt x="633" y="133"/>
                </a:lnTo>
                <a:lnTo>
                  <a:pt x="636" y="0"/>
                </a:lnTo>
                <a:lnTo>
                  <a:pt x="4" y="11"/>
                </a:lnTo>
                <a:lnTo>
                  <a:pt x="0" y="133"/>
                </a:lnTo>
                <a:lnTo>
                  <a:pt x="224" y="358"/>
                </a:lnTo>
                <a:close/>
              </a:path>
            </a:pathLst>
          </a:custGeom>
          <a:blipFill dpi="0" rotWithShape="1">
            <a:blip r:embed="rId3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" name="Freeform 136" descr="Песок"/>
          <p:cNvSpPr>
            <a:spLocks/>
          </p:cNvSpPr>
          <p:nvPr/>
        </p:nvSpPr>
        <p:spPr bwMode="auto">
          <a:xfrm>
            <a:off x="7278688" y="5086350"/>
            <a:ext cx="993775" cy="471488"/>
          </a:xfrm>
          <a:custGeom>
            <a:avLst/>
            <a:gdLst>
              <a:gd name="T0" fmla="*/ 2147483647 w 626"/>
              <a:gd name="T1" fmla="*/ 2147483647 h 297"/>
              <a:gd name="T2" fmla="*/ 2147483647 w 626"/>
              <a:gd name="T3" fmla="*/ 2147483647 h 297"/>
              <a:gd name="T4" fmla="*/ 2147483647 w 626"/>
              <a:gd name="T5" fmla="*/ 2147483647 h 297"/>
              <a:gd name="T6" fmla="*/ 2147483647 w 626"/>
              <a:gd name="T7" fmla="*/ 2147483647 h 297"/>
              <a:gd name="T8" fmla="*/ 2147483647 w 626"/>
              <a:gd name="T9" fmla="*/ 2147483647 h 297"/>
              <a:gd name="T10" fmla="*/ 2147483647 w 626"/>
              <a:gd name="T11" fmla="*/ 2147483647 h 297"/>
              <a:gd name="T12" fmla="*/ 2147483647 w 626"/>
              <a:gd name="T13" fmla="*/ 2147483647 h 297"/>
              <a:gd name="T14" fmla="*/ 2147483647 w 626"/>
              <a:gd name="T15" fmla="*/ 2147483647 h 297"/>
              <a:gd name="T16" fmla="*/ 2147483647 w 626"/>
              <a:gd name="T17" fmla="*/ 2147483647 h 297"/>
              <a:gd name="T18" fmla="*/ 2147483647 w 626"/>
              <a:gd name="T19" fmla="*/ 0 h 297"/>
              <a:gd name="T20" fmla="*/ 0 w 626"/>
              <a:gd name="T21" fmla="*/ 2147483647 h 297"/>
              <a:gd name="T22" fmla="*/ 2147483647 w 626"/>
              <a:gd name="T23" fmla="*/ 2147483647 h 297"/>
              <a:gd name="T24" fmla="*/ 2147483647 w 626"/>
              <a:gd name="T25" fmla="*/ 2147483647 h 2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26"/>
              <a:gd name="T40" fmla="*/ 0 h 297"/>
              <a:gd name="T41" fmla="*/ 626 w 626"/>
              <a:gd name="T42" fmla="*/ 297 h 2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26" h="297">
                <a:moveTo>
                  <a:pt x="120" y="292"/>
                </a:moveTo>
                <a:cubicBezTo>
                  <a:pt x="161" y="294"/>
                  <a:pt x="305" y="291"/>
                  <a:pt x="342" y="296"/>
                </a:cubicBezTo>
                <a:cubicBezTo>
                  <a:pt x="367" y="297"/>
                  <a:pt x="468" y="297"/>
                  <a:pt x="494" y="296"/>
                </a:cubicBezTo>
                <a:cubicBezTo>
                  <a:pt x="520" y="295"/>
                  <a:pt x="492" y="294"/>
                  <a:pt x="496" y="292"/>
                </a:cubicBezTo>
                <a:cubicBezTo>
                  <a:pt x="500" y="290"/>
                  <a:pt x="519" y="283"/>
                  <a:pt x="520" y="282"/>
                </a:cubicBezTo>
                <a:cubicBezTo>
                  <a:pt x="521" y="281"/>
                  <a:pt x="503" y="286"/>
                  <a:pt x="504" y="284"/>
                </a:cubicBezTo>
                <a:cubicBezTo>
                  <a:pt x="505" y="282"/>
                  <a:pt x="507" y="290"/>
                  <a:pt x="526" y="272"/>
                </a:cubicBezTo>
                <a:lnTo>
                  <a:pt x="622" y="172"/>
                </a:lnTo>
                <a:lnTo>
                  <a:pt x="622" y="164"/>
                </a:lnTo>
                <a:lnTo>
                  <a:pt x="626" y="0"/>
                </a:lnTo>
                <a:lnTo>
                  <a:pt x="0" y="4"/>
                </a:lnTo>
                <a:lnTo>
                  <a:pt x="1" y="169"/>
                </a:lnTo>
                <a:lnTo>
                  <a:pt x="120" y="292"/>
                </a:lnTo>
                <a:close/>
              </a:path>
            </a:pathLst>
          </a:custGeom>
          <a:blipFill dpi="0" rotWithShape="1">
            <a:blip r:embed="rId3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35" name="AutoShape 39"/>
          <p:cNvSpPr>
            <a:spLocks noChangeArrowheads="1"/>
          </p:cNvSpPr>
          <p:nvPr/>
        </p:nvSpPr>
        <p:spPr bwMode="auto">
          <a:xfrm>
            <a:off x="6786563" y="1773238"/>
            <a:ext cx="2106612" cy="935037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FF3300"/>
                </a:solidFill>
              </a:rPr>
              <a:t>ОТВЕТ</a:t>
            </a:r>
          </a:p>
        </p:txBody>
      </p:sp>
      <p:sp>
        <p:nvSpPr>
          <p:cNvPr id="4136" name="AutoShape 40"/>
          <p:cNvSpPr>
            <a:spLocks noChangeArrowheads="1"/>
          </p:cNvSpPr>
          <p:nvPr/>
        </p:nvSpPr>
        <p:spPr bwMode="auto">
          <a:xfrm>
            <a:off x="107504" y="5167291"/>
            <a:ext cx="6150420" cy="1404960"/>
          </a:xfrm>
          <a:prstGeom prst="wedgeRectCallout">
            <a:avLst>
              <a:gd name="adj1" fmla="val -43745"/>
              <a:gd name="adj2" fmla="val 13210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ГЛУХАРЬ-  </a:t>
            </a:r>
            <a:r>
              <a:rPr lang="ru-RU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крупная птица из семейства фазановых, отряда </a:t>
            </a:r>
            <a:r>
              <a:rPr lang="ru-RU" sz="1600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курообразных</a:t>
            </a:r>
            <a:r>
              <a:rPr lang="ru-RU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. </a:t>
            </a:r>
            <a:r>
              <a:rPr lang="ru-RU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rgbClr val="7030A0"/>
                </a:solidFill>
              </a:rPr>
              <a:t>Названием </a:t>
            </a:r>
            <a:r>
              <a:rPr lang="ru-RU" sz="1600" b="1" dirty="0">
                <a:solidFill>
                  <a:srgbClr val="C00000"/>
                </a:solidFill>
              </a:rPr>
              <a:t>«глухарь» </a:t>
            </a:r>
            <a:r>
              <a:rPr lang="ru-RU" sz="1600" b="1" dirty="0">
                <a:solidFill>
                  <a:srgbClr val="7030A0"/>
                </a:solidFill>
              </a:rPr>
              <a:t>птица обязана </a:t>
            </a:r>
            <a:r>
              <a:rPr lang="ru-RU" sz="1600" b="1" dirty="0" smtClean="0">
                <a:solidFill>
                  <a:srgbClr val="7030A0"/>
                </a:solidFill>
              </a:rPr>
              <a:t>тем,  что в </a:t>
            </a:r>
            <a:r>
              <a:rPr lang="ru-RU" sz="1600" b="1" dirty="0">
                <a:solidFill>
                  <a:srgbClr val="7030A0"/>
                </a:solidFill>
              </a:rPr>
              <a:t>брачный период</a:t>
            </a:r>
            <a:r>
              <a:rPr lang="ru-RU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</a:rPr>
              <a:t>самец утрачивает </a:t>
            </a:r>
            <a:r>
              <a:rPr lang="ru-RU" sz="1600" b="1" dirty="0">
                <a:solidFill>
                  <a:srgbClr val="002060"/>
                </a:solidFill>
              </a:rPr>
              <a:t>чуткость и бдительность</a:t>
            </a:r>
            <a:r>
              <a:rPr lang="ru-RU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, </a:t>
            </a:r>
            <a:r>
              <a:rPr lang="ru-RU" sz="1600" b="1" dirty="0">
                <a:solidFill>
                  <a:schemeClr val="bg1"/>
                </a:solidFill>
              </a:rPr>
              <a:t>чем часто пользуются охотники.- </a:t>
            </a:r>
          </a:p>
        </p:txBody>
      </p:sp>
      <p:pic>
        <p:nvPicPr>
          <p:cNvPr id="1026" name="Picture 2" descr="https://encrypted-tbn1.gstatic.com/images?q=tbn:ANd9GcT3GaAmKBCzqzmo-MVrl61S8V4kG-wwhvgVIP4ZZjUpc0XbO18qz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7" y="2007942"/>
            <a:ext cx="3072954" cy="295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encrypted-tbn1.gstatic.com/images?q=tbn:ANd9GcQWHKhxl0tMDgkmNi3OdLOqt95-632Jjn5bGLO55JLU5dnJjb5Ph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449" y="2159285"/>
            <a:ext cx="2916301" cy="2377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60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2" presetClass="emph" presetSubtype="0" repeatCount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2" presetClass="entr" presetSubtype="4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5"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41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57263" y="277813"/>
            <a:ext cx="8186737" cy="579437"/>
          </a:xfrm>
        </p:spPr>
        <p:txBody>
          <a:bodyPr/>
          <a:lstStyle/>
          <a:p>
            <a:pPr>
              <a:defRPr/>
            </a:pPr>
            <a:r>
              <a:rPr lang="ru-RU" smtClean="0"/>
              <a:t>Вопрос 4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000125"/>
            <a:ext cx="6257925" cy="5857875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FFFF00"/>
                </a:solidFill>
                <a:effectLst/>
              </a:rPr>
              <a:t>Какие </a:t>
            </a:r>
            <a:r>
              <a:rPr lang="ru-RU" sz="2400" b="1" dirty="0">
                <a:solidFill>
                  <a:srgbClr val="FFFF00"/>
                </a:solidFill>
                <a:effectLst/>
              </a:rPr>
              <a:t>животные </a:t>
            </a:r>
            <a:r>
              <a:rPr lang="ru-RU" sz="2400" b="1" dirty="0" smtClean="0">
                <a:solidFill>
                  <a:srgbClr val="FFFF00"/>
                </a:solidFill>
                <a:effectLst/>
              </a:rPr>
              <a:t>Бурятии зимой впадают в спячку? </a:t>
            </a:r>
            <a:endParaRPr lang="ru-RU" sz="2400" b="1" dirty="0" smtClean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7172325" y="1600200"/>
            <a:ext cx="1971675" cy="4530725"/>
          </a:xfrm>
        </p:spPr>
        <p:txBody>
          <a:bodyPr/>
          <a:lstStyle/>
          <a:p>
            <a:pPr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  <p:grpSp>
        <p:nvGrpSpPr>
          <p:cNvPr id="5" name="Group 105"/>
          <p:cNvGrpSpPr>
            <a:grpSpLocks/>
          </p:cNvGrpSpPr>
          <p:nvPr/>
        </p:nvGrpSpPr>
        <p:grpSpPr bwMode="auto">
          <a:xfrm>
            <a:off x="7669213" y="4652963"/>
            <a:ext cx="215900" cy="844550"/>
            <a:chOff x="1338" y="2160"/>
            <a:chExt cx="125" cy="578"/>
          </a:xfrm>
        </p:grpSpPr>
        <p:sp>
          <p:nvSpPr>
            <p:cNvPr id="8212" name="AutoShape 106" descr="Песок"/>
            <p:cNvSpPr>
              <a:spLocks noChangeAspect="1" noChangeArrowheads="1"/>
            </p:cNvSpPr>
            <p:nvPr/>
          </p:nvSpPr>
          <p:spPr bwMode="auto">
            <a:xfrm>
              <a:off x="1338" y="2205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3" name="AutoShape 107" descr="Песок"/>
            <p:cNvSpPr>
              <a:spLocks noChangeAspect="1" noChangeArrowheads="1"/>
            </p:cNvSpPr>
            <p:nvPr/>
          </p:nvSpPr>
          <p:spPr bwMode="auto">
            <a:xfrm>
              <a:off x="1383" y="2251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4" name="AutoShape 108" descr="Песок"/>
            <p:cNvSpPr>
              <a:spLocks noChangeAspect="1" noChangeArrowheads="1"/>
            </p:cNvSpPr>
            <p:nvPr/>
          </p:nvSpPr>
          <p:spPr bwMode="auto">
            <a:xfrm>
              <a:off x="1338" y="2296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5" name="AutoShape 109" descr="Песок"/>
            <p:cNvSpPr>
              <a:spLocks noChangeAspect="1" noChangeArrowheads="1"/>
            </p:cNvSpPr>
            <p:nvPr/>
          </p:nvSpPr>
          <p:spPr bwMode="auto">
            <a:xfrm>
              <a:off x="1383" y="2341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6" name="AutoShape 110" descr="Песок"/>
            <p:cNvSpPr>
              <a:spLocks noChangeAspect="1" noChangeArrowheads="1"/>
            </p:cNvSpPr>
            <p:nvPr/>
          </p:nvSpPr>
          <p:spPr bwMode="auto">
            <a:xfrm>
              <a:off x="1428" y="2296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7" name="AutoShape 111" descr="Песок"/>
            <p:cNvSpPr>
              <a:spLocks noChangeAspect="1" noChangeArrowheads="1"/>
            </p:cNvSpPr>
            <p:nvPr/>
          </p:nvSpPr>
          <p:spPr bwMode="auto">
            <a:xfrm>
              <a:off x="1428" y="2205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8" name="AutoShape 112" descr="Песок"/>
            <p:cNvSpPr>
              <a:spLocks noChangeAspect="1" noChangeArrowheads="1"/>
            </p:cNvSpPr>
            <p:nvPr/>
          </p:nvSpPr>
          <p:spPr bwMode="auto">
            <a:xfrm>
              <a:off x="1383" y="2160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9" name="AutoShape 113" descr="Песок"/>
            <p:cNvSpPr>
              <a:spLocks noChangeAspect="1" noChangeArrowheads="1"/>
            </p:cNvSpPr>
            <p:nvPr/>
          </p:nvSpPr>
          <p:spPr bwMode="auto">
            <a:xfrm>
              <a:off x="1429" y="2387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0" name="AutoShape 114" descr="Песок"/>
            <p:cNvSpPr>
              <a:spLocks noChangeAspect="1" noChangeArrowheads="1"/>
            </p:cNvSpPr>
            <p:nvPr/>
          </p:nvSpPr>
          <p:spPr bwMode="auto">
            <a:xfrm>
              <a:off x="1338" y="2387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1" name="AutoShape 115" descr="Песок"/>
            <p:cNvSpPr>
              <a:spLocks noChangeAspect="1" noChangeArrowheads="1"/>
            </p:cNvSpPr>
            <p:nvPr/>
          </p:nvSpPr>
          <p:spPr bwMode="auto">
            <a:xfrm>
              <a:off x="1429" y="2432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2" name="AutoShape 116" descr="Песок"/>
            <p:cNvSpPr>
              <a:spLocks noChangeAspect="1" noChangeArrowheads="1"/>
            </p:cNvSpPr>
            <p:nvPr/>
          </p:nvSpPr>
          <p:spPr bwMode="auto">
            <a:xfrm>
              <a:off x="1383" y="2432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3" name="AutoShape 117" descr="Песок"/>
            <p:cNvSpPr>
              <a:spLocks noChangeAspect="1" noChangeArrowheads="1"/>
            </p:cNvSpPr>
            <p:nvPr/>
          </p:nvSpPr>
          <p:spPr bwMode="auto">
            <a:xfrm>
              <a:off x="1338" y="247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4" name="AutoShape 118" descr="Песок"/>
            <p:cNvSpPr>
              <a:spLocks noChangeAspect="1" noChangeArrowheads="1"/>
            </p:cNvSpPr>
            <p:nvPr/>
          </p:nvSpPr>
          <p:spPr bwMode="auto">
            <a:xfrm>
              <a:off x="1429" y="2523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5" name="AutoShape 119" descr="Песок"/>
            <p:cNvSpPr>
              <a:spLocks noChangeAspect="1" noChangeArrowheads="1"/>
            </p:cNvSpPr>
            <p:nvPr/>
          </p:nvSpPr>
          <p:spPr bwMode="auto">
            <a:xfrm>
              <a:off x="1383" y="2523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6" name="AutoShape 120" descr="Песок"/>
            <p:cNvSpPr>
              <a:spLocks noChangeAspect="1" noChangeArrowheads="1"/>
            </p:cNvSpPr>
            <p:nvPr/>
          </p:nvSpPr>
          <p:spPr bwMode="auto">
            <a:xfrm>
              <a:off x="1383" y="256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7" name="AutoShape 121" descr="Песок"/>
            <p:cNvSpPr>
              <a:spLocks noChangeAspect="1" noChangeArrowheads="1"/>
            </p:cNvSpPr>
            <p:nvPr/>
          </p:nvSpPr>
          <p:spPr bwMode="auto">
            <a:xfrm>
              <a:off x="1338" y="2568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8" name="AutoShape 122" descr="Песок"/>
            <p:cNvSpPr>
              <a:spLocks noChangeAspect="1" noChangeArrowheads="1"/>
            </p:cNvSpPr>
            <p:nvPr/>
          </p:nvSpPr>
          <p:spPr bwMode="auto">
            <a:xfrm>
              <a:off x="1429" y="261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9" name="AutoShape 123" descr="Песок"/>
            <p:cNvSpPr>
              <a:spLocks noChangeAspect="1" noChangeArrowheads="1"/>
            </p:cNvSpPr>
            <p:nvPr/>
          </p:nvSpPr>
          <p:spPr bwMode="auto">
            <a:xfrm>
              <a:off x="1383" y="2659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0" name="AutoShape 124" descr="Песок"/>
            <p:cNvSpPr>
              <a:spLocks noChangeAspect="1" noChangeArrowheads="1"/>
            </p:cNvSpPr>
            <p:nvPr/>
          </p:nvSpPr>
          <p:spPr bwMode="auto">
            <a:xfrm>
              <a:off x="1338" y="261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1" name="AutoShape 125" descr="Песок"/>
            <p:cNvSpPr>
              <a:spLocks noChangeAspect="1" noChangeArrowheads="1"/>
            </p:cNvSpPr>
            <p:nvPr/>
          </p:nvSpPr>
          <p:spPr bwMode="auto">
            <a:xfrm>
              <a:off x="1338" y="270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2" name="AutoShape 126" descr="Песок"/>
            <p:cNvSpPr>
              <a:spLocks noChangeAspect="1" noChangeArrowheads="1"/>
            </p:cNvSpPr>
            <p:nvPr/>
          </p:nvSpPr>
          <p:spPr bwMode="auto">
            <a:xfrm>
              <a:off x="1383" y="2704"/>
              <a:ext cx="34" cy="34"/>
            </a:xfrm>
            <a:prstGeom prst="flowChartConnector">
              <a:avLst/>
            </a:prstGeom>
            <a:blipFill dpi="0" rotWithShape="1">
              <a:blip r:embed="rId3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198" name="Group 127"/>
          <p:cNvGrpSpPr>
            <a:grpSpLocks/>
          </p:cNvGrpSpPr>
          <p:nvPr/>
        </p:nvGrpSpPr>
        <p:grpSpPr bwMode="auto">
          <a:xfrm>
            <a:off x="6948488" y="3429000"/>
            <a:ext cx="1727200" cy="2393950"/>
            <a:chOff x="1020" y="1480"/>
            <a:chExt cx="1270" cy="1734"/>
          </a:xfrm>
        </p:grpSpPr>
        <p:grpSp>
          <p:nvGrpSpPr>
            <p:cNvPr id="8205" name="Group 128"/>
            <p:cNvGrpSpPr>
              <a:grpSpLocks/>
            </p:cNvGrpSpPr>
            <p:nvPr/>
          </p:nvGrpSpPr>
          <p:grpSpPr bwMode="auto">
            <a:xfrm>
              <a:off x="1247" y="1570"/>
              <a:ext cx="758" cy="1574"/>
              <a:chOff x="1429" y="1979"/>
              <a:chExt cx="576" cy="1165"/>
            </a:xfrm>
          </p:grpSpPr>
          <p:sp>
            <p:nvSpPr>
              <p:cNvPr id="8210" name="AutoShape 129"/>
              <p:cNvSpPr>
                <a:spLocks noChangeArrowheads="1"/>
              </p:cNvSpPr>
              <p:nvPr/>
            </p:nvSpPr>
            <p:spPr bwMode="auto">
              <a:xfrm>
                <a:off x="1429" y="2568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11" name="AutoShape 130"/>
              <p:cNvSpPr>
                <a:spLocks noChangeArrowheads="1"/>
              </p:cNvSpPr>
              <p:nvPr/>
            </p:nvSpPr>
            <p:spPr bwMode="auto">
              <a:xfrm>
                <a:off x="1429" y="1979"/>
                <a:ext cx="576" cy="576"/>
              </a:xfrm>
              <a:prstGeom prst="octagon">
                <a:avLst>
                  <a:gd name="adj" fmla="val 35069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8206" name="AutoShape 131" descr="Орех"/>
            <p:cNvSpPr>
              <a:spLocks noChangeArrowheads="1"/>
            </p:cNvSpPr>
            <p:nvPr/>
          </p:nvSpPr>
          <p:spPr bwMode="auto">
            <a:xfrm>
              <a:off x="1020" y="1480"/>
              <a:ext cx="1270" cy="192"/>
            </a:xfrm>
            <a:prstGeom prst="flowChartTermina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7" name="AutoShape 132" descr="Орех"/>
            <p:cNvSpPr>
              <a:spLocks noChangeArrowheads="1"/>
            </p:cNvSpPr>
            <p:nvPr/>
          </p:nvSpPr>
          <p:spPr bwMode="auto">
            <a:xfrm>
              <a:off x="1020" y="3022"/>
              <a:ext cx="1270" cy="192"/>
            </a:xfrm>
            <a:prstGeom prst="flowChartTerminator">
              <a:avLst/>
            </a:prstGeom>
            <a:blipFill dpi="0" rotWithShape="1">
              <a:blip r:embed="rId4" cstate="email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8" name="Line 133"/>
            <p:cNvSpPr>
              <a:spLocks noChangeShapeType="1"/>
            </p:cNvSpPr>
            <p:nvPr/>
          </p:nvSpPr>
          <p:spPr bwMode="auto">
            <a:xfrm>
              <a:off x="2154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9" name="Line 134"/>
            <p:cNvSpPr>
              <a:spLocks noChangeShapeType="1"/>
            </p:cNvSpPr>
            <p:nvPr/>
          </p:nvSpPr>
          <p:spPr bwMode="auto">
            <a:xfrm>
              <a:off x="1111" y="1661"/>
              <a:ext cx="0" cy="1361"/>
            </a:xfrm>
            <a:prstGeom prst="line">
              <a:avLst/>
            </a:prstGeom>
            <a:noFill/>
            <a:ln w="76200">
              <a:pattFill prst="pct70">
                <a:fgClr>
                  <a:srgbClr val="99330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" name="Freeform 135" descr="Песок"/>
          <p:cNvSpPr>
            <a:spLocks/>
          </p:cNvSpPr>
          <p:nvPr/>
        </p:nvSpPr>
        <p:spPr bwMode="auto">
          <a:xfrm>
            <a:off x="7269163" y="4043363"/>
            <a:ext cx="1009650" cy="625475"/>
          </a:xfrm>
          <a:custGeom>
            <a:avLst/>
            <a:gdLst>
              <a:gd name="T0" fmla="*/ 2147483647 w 636"/>
              <a:gd name="T1" fmla="*/ 2147483647 h 394"/>
              <a:gd name="T2" fmla="*/ 2147483647 w 636"/>
              <a:gd name="T3" fmla="*/ 2147483647 h 394"/>
              <a:gd name="T4" fmla="*/ 2147483647 w 636"/>
              <a:gd name="T5" fmla="*/ 2147483647 h 394"/>
              <a:gd name="T6" fmla="*/ 2147483647 w 636"/>
              <a:gd name="T7" fmla="*/ 2147483647 h 394"/>
              <a:gd name="T8" fmla="*/ 2147483647 w 636"/>
              <a:gd name="T9" fmla="*/ 2147483647 h 394"/>
              <a:gd name="T10" fmla="*/ 2147483647 w 636"/>
              <a:gd name="T11" fmla="*/ 2147483647 h 394"/>
              <a:gd name="T12" fmla="*/ 2147483647 w 636"/>
              <a:gd name="T13" fmla="*/ 2147483647 h 394"/>
              <a:gd name="T14" fmla="*/ 2147483647 w 636"/>
              <a:gd name="T15" fmla="*/ 2147483647 h 394"/>
              <a:gd name="T16" fmla="*/ 2147483647 w 636"/>
              <a:gd name="T17" fmla="*/ 0 h 394"/>
              <a:gd name="T18" fmla="*/ 2147483647 w 636"/>
              <a:gd name="T19" fmla="*/ 2147483647 h 394"/>
              <a:gd name="T20" fmla="*/ 0 w 636"/>
              <a:gd name="T21" fmla="*/ 2147483647 h 394"/>
              <a:gd name="T22" fmla="*/ 2147483647 w 636"/>
              <a:gd name="T23" fmla="*/ 2147483647 h 39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36"/>
              <a:gd name="T37" fmla="*/ 0 h 394"/>
              <a:gd name="T38" fmla="*/ 636 w 636"/>
              <a:gd name="T39" fmla="*/ 394 h 39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36" h="394">
                <a:moveTo>
                  <a:pt x="224" y="358"/>
                </a:moveTo>
                <a:cubicBezTo>
                  <a:pt x="264" y="361"/>
                  <a:pt x="304" y="355"/>
                  <a:pt x="340" y="361"/>
                </a:cubicBezTo>
                <a:cubicBezTo>
                  <a:pt x="366" y="362"/>
                  <a:pt x="407" y="357"/>
                  <a:pt x="416" y="355"/>
                </a:cubicBezTo>
                <a:cubicBezTo>
                  <a:pt x="425" y="353"/>
                  <a:pt x="399" y="351"/>
                  <a:pt x="394" y="351"/>
                </a:cubicBezTo>
                <a:cubicBezTo>
                  <a:pt x="389" y="351"/>
                  <a:pt x="380" y="354"/>
                  <a:pt x="383" y="355"/>
                </a:cubicBezTo>
                <a:cubicBezTo>
                  <a:pt x="387" y="356"/>
                  <a:pt x="410" y="358"/>
                  <a:pt x="414" y="358"/>
                </a:cubicBezTo>
                <a:cubicBezTo>
                  <a:pt x="419" y="358"/>
                  <a:pt x="374" y="394"/>
                  <a:pt x="411" y="357"/>
                </a:cubicBezTo>
                <a:lnTo>
                  <a:pt x="633" y="133"/>
                </a:lnTo>
                <a:lnTo>
                  <a:pt x="636" y="0"/>
                </a:lnTo>
                <a:lnTo>
                  <a:pt x="4" y="11"/>
                </a:lnTo>
                <a:lnTo>
                  <a:pt x="0" y="133"/>
                </a:lnTo>
                <a:lnTo>
                  <a:pt x="224" y="358"/>
                </a:lnTo>
                <a:close/>
              </a:path>
            </a:pathLst>
          </a:custGeom>
          <a:blipFill dpi="0" rotWithShape="1">
            <a:blip r:embed="rId3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8" name="Freeform 136" descr="Песок"/>
          <p:cNvSpPr>
            <a:spLocks/>
          </p:cNvSpPr>
          <p:nvPr/>
        </p:nvSpPr>
        <p:spPr bwMode="auto">
          <a:xfrm>
            <a:off x="7278688" y="5086350"/>
            <a:ext cx="993775" cy="471488"/>
          </a:xfrm>
          <a:custGeom>
            <a:avLst/>
            <a:gdLst>
              <a:gd name="T0" fmla="*/ 2147483647 w 626"/>
              <a:gd name="T1" fmla="*/ 2147483647 h 297"/>
              <a:gd name="T2" fmla="*/ 2147483647 w 626"/>
              <a:gd name="T3" fmla="*/ 2147483647 h 297"/>
              <a:gd name="T4" fmla="*/ 2147483647 w 626"/>
              <a:gd name="T5" fmla="*/ 2147483647 h 297"/>
              <a:gd name="T6" fmla="*/ 2147483647 w 626"/>
              <a:gd name="T7" fmla="*/ 2147483647 h 297"/>
              <a:gd name="T8" fmla="*/ 2147483647 w 626"/>
              <a:gd name="T9" fmla="*/ 2147483647 h 297"/>
              <a:gd name="T10" fmla="*/ 2147483647 w 626"/>
              <a:gd name="T11" fmla="*/ 2147483647 h 297"/>
              <a:gd name="T12" fmla="*/ 2147483647 w 626"/>
              <a:gd name="T13" fmla="*/ 2147483647 h 297"/>
              <a:gd name="T14" fmla="*/ 2147483647 w 626"/>
              <a:gd name="T15" fmla="*/ 2147483647 h 297"/>
              <a:gd name="T16" fmla="*/ 2147483647 w 626"/>
              <a:gd name="T17" fmla="*/ 2147483647 h 297"/>
              <a:gd name="T18" fmla="*/ 2147483647 w 626"/>
              <a:gd name="T19" fmla="*/ 0 h 297"/>
              <a:gd name="T20" fmla="*/ 0 w 626"/>
              <a:gd name="T21" fmla="*/ 2147483647 h 297"/>
              <a:gd name="T22" fmla="*/ 2147483647 w 626"/>
              <a:gd name="T23" fmla="*/ 2147483647 h 297"/>
              <a:gd name="T24" fmla="*/ 2147483647 w 626"/>
              <a:gd name="T25" fmla="*/ 2147483647 h 2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26"/>
              <a:gd name="T40" fmla="*/ 0 h 297"/>
              <a:gd name="T41" fmla="*/ 626 w 626"/>
              <a:gd name="T42" fmla="*/ 297 h 2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26" h="297">
                <a:moveTo>
                  <a:pt x="120" y="292"/>
                </a:moveTo>
                <a:cubicBezTo>
                  <a:pt x="161" y="294"/>
                  <a:pt x="305" y="291"/>
                  <a:pt x="342" y="296"/>
                </a:cubicBezTo>
                <a:cubicBezTo>
                  <a:pt x="367" y="297"/>
                  <a:pt x="468" y="297"/>
                  <a:pt x="494" y="296"/>
                </a:cubicBezTo>
                <a:cubicBezTo>
                  <a:pt x="520" y="295"/>
                  <a:pt x="492" y="294"/>
                  <a:pt x="496" y="292"/>
                </a:cubicBezTo>
                <a:cubicBezTo>
                  <a:pt x="500" y="290"/>
                  <a:pt x="519" y="283"/>
                  <a:pt x="520" y="282"/>
                </a:cubicBezTo>
                <a:cubicBezTo>
                  <a:pt x="521" y="281"/>
                  <a:pt x="503" y="286"/>
                  <a:pt x="504" y="284"/>
                </a:cubicBezTo>
                <a:cubicBezTo>
                  <a:pt x="505" y="282"/>
                  <a:pt x="507" y="290"/>
                  <a:pt x="526" y="272"/>
                </a:cubicBezTo>
                <a:lnTo>
                  <a:pt x="622" y="172"/>
                </a:lnTo>
                <a:lnTo>
                  <a:pt x="622" y="164"/>
                </a:lnTo>
                <a:lnTo>
                  <a:pt x="626" y="0"/>
                </a:lnTo>
                <a:lnTo>
                  <a:pt x="0" y="4"/>
                </a:lnTo>
                <a:lnTo>
                  <a:pt x="1" y="169"/>
                </a:lnTo>
                <a:lnTo>
                  <a:pt x="120" y="292"/>
                </a:lnTo>
                <a:close/>
              </a:path>
            </a:pathLst>
          </a:custGeom>
          <a:blipFill dpi="0" rotWithShape="1">
            <a:blip r:embed="rId3" cstate="email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35" name="AutoShape 39"/>
          <p:cNvSpPr>
            <a:spLocks noChangeArrowheads="1"/>
          </p:cNvSpPr>
          <p:nvPr/>
        </p:nvSpPr>
        <p:spPr bwMode="auto">
          <a:xfrm>
            <a:off x="6786563" y="1773238"/>
            <a:ext cx="2106612" cy="935037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FF3300"/>
                </a:solidFill>
              </a:rPr>
              <a:t>ОТВЕТ</a:t>
            </a:r>
          </a:p>
        </p:txBody>
      </p:sp>
      <p:sp>
        <p:nvSpPr>
          <p:cNvPr id="4136" name="AutoShape 40"/>
          <p:cNvSpPr>
            <a:spLocks noChangeArrowheads="1"/>
          </p:cNvSpPr>
          <p:nvPr/>
        </p:nvSpPr>
        <p:spPr bwMode="auto">
          <a:xfrm>
            <a:off x="-1" y="3785594"/>
            <a:ext cx="6672263" cy="2739750"/>
          </a:xfrm>
          <a:prstGeom prst="wedgeRectCallout">
            <a:avLst>
              <a:gd name="adj1" fmla="val -43745"/>
              <a:gd name="adj2" fmla="val 6132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Бурый медведь </a:t>
            </a:r>
            <a:r>
              <a:rPr lang="ru-RU" sz="1600" b="1" dirty="0" smtClean="0">
                <a:solidFill>
                  <a:srgbClr val="002060"/>
                </a:solidFill>
              </a:rPr>
              <a:t>– крупный лесной хищник. Длина его тела – до </a:t>
            </a:r>
            <a:r>
              <a:rPr lang="ru-RU" sz="1600" b="1" dirty="0" smtClean="0">
                <a:solidFill>
                  <a:srgbClr val="C00000"/>
                </a:solidFill>
              </a:rPr>
              <a:t>2,5 м</a:t>
            </a:r>
            <a:r>
              <a:rPr lang="ru-RU" sz="1600" b="1" dirty="0" smtClean="0">
                <a:solidFill>
                  <a:srgbClr val="002060"/>
                </a:solidFill>
              </a:rPr>
              <a:t>., масса –</a:t>
            </a:r>
            <a:r>
              <a:rPr lang="ru-RU" sz="1600" b="1" dirty="0" smtClean="0">
                <a:solidFill>
                  <a:srgbClr val="C00000"/>
                </a:solidFill>
              </a:rPr>
              <a:t>300-400 </a:t>
            </a:r>
            <a:r>
              <a:rPr lang="ru-RU" sz="1600" b="1" dirty="0" smtClean="0">
                <a:solidFill>
                  <a:srgbClr val="002060"/>
                </a:solidFill>
              </a:rPr>
              <a:t>кг., мех бурого цвета. </a:t>
            </a:r>
            <a:r>
              <a:rPr lang="ru-RU" sz="1600" b="1" dirty="0" smtClean="0">
                <a:solidFill>
                  <a:srgbClr val="7030A0"/>
                </a:solidFill>
              </a:rPr>
              <a:t>Питается ягодами, грибами, рыбой, мелкими животными, лягушками, ящерицами, насекомыми.</a:t>
            </a:r>
            <a:r>
              <a:rPr lang="ru-RU" sz="1600" b="1" dirty="0" smtClean="0">
                <a:solidFill>
                  <a:srgbClr val="002060"/>
                </a:solidFill>
              </a:rPr>
              <a:t> </a:t>
            </a:r>
            <a:r>
              <a:rPr lang="ru-RU" sz="1600" b="1" dirty="0" smtClean="0">
                <a:solidFill>
                  <a:srgbClr val="00B050"/>
                </a:solidFill>
              </a:rPr>
              <a:t>К октябрю-ноябрю сильно жиреет и залегает в берлогу.</a:t>
            </a:r>
            <a:r>
              <a:rPr lang="ru-RU" sz="1600" b="1" dirty="0" smtClean="0">
                <a:solidFill>
                  <a:srgbClr val="FF3300"/>
                </a:solidFill>
              </a:rPr>
              <a:t> </a:t>
            </a:r>
            <a:r>
              <a:rPr lang="ru-RU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Живет медведь около 45 лет.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ЕЖИ – мелкие грызуны</a:t>
            </a:r>
            <a:r>
              <a:rPr lang="ru-RU" sz="1600" b="1" dirty="0" smtClean="0">
                <a:solidFill>
                  <a:srgbClr val="002060"/>
                </a:solidFill>
              </a:rPr>
              <a:t>, тоже впадают в спячку на зиму. </a:t>
            </a:r>
            <a:r>
              <a:rPr lang="ru-RU" sz="1600" b="1" dirty="0" smtClean="0">
                <a:solidFill>
                  <a:schemeClr val="bg2"/>
                </a:solidFill>
              </a:rPr>
              <a:t>К осени ежи тоже накапливают жир и </a:t>
            </a:r>
            <a:r>
              <a:rPr lang="ru-RU" sz="1600" b="1" dirty="0" smtClean="0">
                <a:solidFill>
                  <a:srgbClr val="FF0000"/>
                </a:solidFill>
              </a:rPr>
              <a:t>делают глубокие, до 1.5 метров убежища в земле,</a:t>
            </a:r>
            <a:r>
              <a:rPr lang="ru-RU" sz="1600" b="1" dirty="0" smtClean="0">
                <a:solidFill>
                  <a:srgbClr val="002060"/>
                </a:solidFill>
              </a:rPr>
              <a:t> </a:t>
            </a:r>
            <a:r>
              <a:rPr lang="ru-RU" sz="1600" b="1" dirty="0" smtClean="0">
                <a:solidFill>
                  <a:srgbClr val="00B050"/>
                </a:solidFill>
              </a:rPr>
              <a:t>под слоем толстой подстилки из листьев. </a:t>
            </a:r>
            <a:r>
              <a:rPr lang="ru-RU" sz="1600" b="1" dirty="0" smtClean="0">
                <a:solidFill>
                  <a:srgbClr val="002060"/>
                </a:solidFill>
              </a:rPr>
              <a:t>Наукой доказано, что в состоянии спячки при холоде ежи могут </a:t>
            </a:r>
            <a:r>
              <a:rPr lang="ru-RU" sz="1600" b="1" dirty="0" smtClean="0">
                <a:solidFill>
                  <a:srgbClr val="FF0000"/>
                </a:solidFill>
              </a:rPr>
              <a:t>прожить 8 месяцев.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Так они умеют  замедлить все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жизненные процессы.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60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2" presetClass="emph" presetSubtype="0" repeatCount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2" presetClass="entr" presetSubtype="4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60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5"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4136" grpId="0" animBg="1"/>
    </p:bldLst>
  </p:timing>
</p:sld>
</file>

<file path=ppt/theme/theme1.xml><?xml version="1.0" encoding="utf-8"?>
<a:theme xmlns:a="http://schemas.openxmlformats.org/drawingml/2006/main" name="Презентация2">
  <a:themeElements>
    <a:clrScheme name="ЧГК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ЧГК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ЧГК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ЧГК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ЧГК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ЧГК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ЧГК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ЧГК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ЧГК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ЧГК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ЧГК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2798</TotalTime>
  <Words>1215</Words>
  <Application>Microsoft Office PowerPoint</Application>
  <PresentationFormat>Экран (4:3)</PresentationFormat>
  <Paragraphs>157</Paragraphs>
  <Slides>23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Презентация2</vt:lpstr>
      <vt:lpstr>ИГРА- викторина </vt:lpstr>
      <vt:lpstr>Пословица</vt:lpstr>
      <vt:lpstr>РАЗМИНКА</vt:lpstr>
      <vt:lpstr>Презентация PowerPoint</vt:lpstr>
      <vt:lpstr>Презентация PowerPoint</vt:lpstr>
      <vt:lpstr>Вопрос 1</vt:lpstr>
      <vt:lpstr>Вопрос 2 – отгадай загадку: Кто это?</vt:lpstr>
      <vt:lpstr>Вопрос 3</vt:lpstr>
      <vt:lpstr>Вопрос 4</vt:lpstr>
      <vt:lpstr>Вопрос 5</vt:lpstr>
      <vt:lpstr>Вопрос 6</vt:lpstr>
      <vt:lpstr>Вопрос 7</vt:lpstr>
      <vt:lpstr>Вопрос 8</vt:lpstr>
      <vt:lpstr>Вопрос 9</vt:lpstr>
      <vt:lpstr>Вопрос 10</vt:lpstr>
      <vt:lpstr>Вопрос 11 : Угадай птицу:</vt:lpstr>
      <vt:lpstr>Вопрос 12</vt:lpstr>
      <vt:lpstr>Практическое задание  «ЗАСЕЛИ БУРЯТИЮ»!</vt:lpstr>
      <vt:lpstr>Практическое задание  «СОБЕРИ ПОСЛОВИЦУ»!</vt:lpstr>
      <vt:lpstr>ИТОГИ ИГРЫ -</vt:lpstr>
      <vt:lpstr>ИТОГИ ИГРЫ:</vt:lpstr>
      <vt:lpstr>ИТОГИ ИГРЫ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XTreme.ws</cp:lastModifiedBy>
  <cp:revision>277</cp:revision>
  <dcterms:created xsi:type="dcterms:W3CDTF">2010-11-14T08:57:36Z</dcterms:created>
  <dcterms:modified xsi:type="dcterms:W3CDTF">2017-07-03T05:55:57Z</dcterms:modified>
</cp:coreProperties>
</file>