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 pc" initials="up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4" d="100"/>
          <a:sy n="84" d="100"/>
        </p:scale>
        <p:origin x="-106" y="2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55A9B-9953-4111-941E-E4C68A6EB7F2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F8719-946D-4B1B-BBE3-92C7AEBC6C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846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55A9B-9953-4111-941E-E4C68A6EB7F2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F8719-946D-4B1B-BBE3-92C7AEBC6C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3910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55A9B-9953-4111-941E-E4C68A6EB7F2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F8719-946D-4B1B-BBE3-92C7AEBC6C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06460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8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48177" y="3771174"/>
            <a:ext cx="546115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55A9B-9953-4111-941E-E4C68A6EB7F2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F8719-946D-4B1B-BBE3-92C7AEBC6C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431943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3124201"/>
            <a:ext cx="6620968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55A9B-9953-4111-941E-E4C68A6EB7F2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F8719-946D-4B1B-BBE3-92C7AEBC6C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35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55A9B-9953-4111-941E-E4C68A6EB7F2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F8719-946D-4B1B-BBE3-92C7AEBC6C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7874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55A9B-9953-4111-941E-E4C68A6EB7F2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F8719-946D-4B1B-BBE3-92C7AEBC6C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03617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55A9B-9953-4111-941E-E4C68A6EB7F2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F8719-946D-4B1B-BBE3-92C7AEBC6C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75379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55A9B-9953-4111-941E-E4C68A6EB7F2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F8719-946D-4B1B-BBE3-92C7AEBC6C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8681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55A9B-9953-4111-941E-E4C68A6EB7F2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F8719-946D-4B1B-BBE3-92C7AEBC6C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401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55A9B-9953-4111-941E-E4C68A6EB7F2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F8719-946D-4B1B-BBE3-92C7AEBC6C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8047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55A9B-9953-4111-941E-E4C68A6EB7F2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F8719-946D-4B1B-BBE3-92C7AEBC6C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5027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55A9B-9953-4111-941E-E4C68A6EB7F2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F8719-946D-4B1B-BBE3-92C7AEBC6C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6339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55A9B-9953-4111-941E-E4C68A6EB7F2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F8719-946D-4B1B-BBE3-92C7AEBC6C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6397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55A9B-9953-4111-941E-E4C68A6EB7F2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F8719-946D-4B1B-BBE3-92C7AEBC6C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3479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129281"/>
            <a:ext cx="2551461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55A9B-9953-4111-941E-E4C68A6EB7F2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F8719-946D-4B1B-BBE3-92C7AEBC6C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979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55A9B-9953-4111-941E-E4C68A6EB7F2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F8719-946D-4B1B-BBE3-92C7AEBC6C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9191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73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66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5855A9B-9953-4111-941E-E4C68A6EB7F2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7F8719-946D-4B1B-BBE3-92C7AEBC6C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832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Athlete_jumping_MAR_Palermo_NI2135.jpg?uselang=ru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5661248"/>
            <a:ext cx="8458200" cy="914400"/>
          </a:xfrm>
        </p:spPr>
        <p:txBody>
          <a:bodyPr>
            <a:normAutofit fontScale="70000" lnSpcReduction="2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/>
            <a:r>
              <a:rPr lang="ru-RU" sz="2000" b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Ученик 5 а класса </a:t>
            </a:r>
            <a:r>
              <a:rPr lang="ru-RU" sz="2000" b="1" dirty="0" err="1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Дылгин</a:t>
            </a:r>
            <a:r>
              <a:rPr lang="ru-RU" sz="2000" b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Егор .</a:t>
            </a:r>
            <a:endParaRPr lang="ru-RU" sz="2000" b="1" dirty="0" smtClean="0">
              <a:ln w="11430"/>
              <a:solidFill>
                <a:schemeClr val="tx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r"/>
            <a:r>
              <a:rPr lang="ru-RU" sz="2000" b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2000" b="1" dirty="0" err="1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моу</a:t>
            </a:r>
            <a:r>
              <a:rPr lang="ru-RU" sz="2000" b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2000" b="1" dirty="0" err="1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сош</a:t>
            </a:r>
            <a:r>
              <a:rPr lang="ru-RU" sz="2000" b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№51 </a:t>
            </a:r>
            <a:r>
              <a:rPr lang="ru-RU" sz="2000" b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г. </a:t>
            </a:r>
            <a:r>
              <a:rPr lang="ru-RU" b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Комсомольск-на-Амуре</a:t>
            </a:r>
            <a:r>
              <a:rPr lang="ru-RU" sz="2000" b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endParaRPr lang="ru-RU" sz="2000" b="1" dirty="0" smtClean="0">
              <a:ln w="11430"/>
              <a:solidFill>
                <a:schemeClr val="tx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r"/>
            <a:r>
              <a:rPr lang="ru-RU" sz="2000" b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 </a:t>
            </a:r>
            <a:endParaRPr lang="ru-RU" sz="2000" b="1" dirty="0">
              <a:ln w="11430"/>
              <a:solidFill>
                <a:schemeClr val="tx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8840" y="1484784"/>
            <a:ext cx="799288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«ПРЫЖКИ В ДЛИНУ </a:t>
            </a:r>
            <a:br>
              <a:rPr lang="ru-RU" sz="5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5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 </a:t>
            </a:r>
            <a:r>
              <a:rPr lang="ru-RU" sz="5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РАЗБЕГА»</a:t>
            </a:r>
            <a:endParaRPr lang="ru-RU" sz="54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908720"/>
            <a:ext cx="6048672" cy="720080"/>
          </a:xfrm>
        </p:spPr>
        <p:txBody>
          <a:bodyPr>
            <a:normAutofit/>
          </a:bodyPr>
          <a:lstStyle/>
          <a:p>
            <a:pPr algn="ctr"/>
            <a:r>
              <a:rPr lang="ru-RU" sz="2400" b="0" dirty="0" smtClean="0"/>
              <a:t>разбег</a:t>
            </a:r>
            <a:endParaRPr lang="ru-RU" sz="2400" b="0" dirty="0"/>
          </a:p>
        </p:txBody>
      </p:sp>
      <p:pic>
        <p:nvPicPr>
          <p:cNvPr id="5" name="Содержимое 4" descr="&amp;Pcy;&amp;rcy;&amp;ycy;&amp;zhcy;&amp;kcy;&amp;icy; &amp;vcy; &amp;dcy;&amp;lcy;&amp;icy;&amp;ncy;&amp;ucy; - &amp;Fcy;&amp;ocy;&amp;tcy;&amp;ocy; 1764/8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013994" y="2590800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51520" y="1556792"/>
            <a:ext cx="3610744" cy="4824536"/>
          </a:xfrm>
        </p:spPr>
        <p:txBody>
          <a:bodyPr>
            <a:normAutofit fontScale="92500" lnSpcReduction="10000"/>
          </a:bodyPr>
          <a:lstStyle/>
          <a:p>
            <a:r>
              <a:rPr lang="ru-RU" sz="1600" b="1" dirty="0" smtClean="0">
                <a:solidFill>
                  <a:schemeClr val="tx1"/>
                </a:solidFill>
              </a:rPr>
              <a:t>Длина разбега составляет 20-24 шага. Поскольку результат прыжка зависит от начальной скорости полёта и угла вылета, то разбег имеет первостепенное значение. С его помощью создаётся необходимая горизонтальная скорость движения. По своему характеру разбег можно разделить на две части: стартовую и подготовительную к толчку. В первой части разбега осуществляется подготовка мышц к мощному отталкиванию, определяется ритм беговых движений, обеспечивающий переход прыгуна к толчку. В последнем укороченном шаге тело занимает вертикальное положение, толчковая нога опускается вниз обычным беговым движением.</a:t>
            </a:r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96752"/>
            <a:ext cx="3754760" cy="720080"/>
          </a:xfrm>
        </p:spPr>
        <p:txBody>
          <a:bodyPr>
            <a:normAutofit/>
          </a:bodyPr>
          <a:lstStyle/>
          <a:p>
            <a:pPr algn="ctr"/>
            <a:r>
              <a:rPr lang="ru-RU" sz="2400" b="0" dirty="0" smtClean="0"/>
              <a:t>Отталкивание</a:t>
            </a:r>
            <a:endParaRPr lang="ru-RU" sz="2400" b="0" dirty="0"/>
          </a:p>
        </p:txBody>
      </p:sp>
      <p:pic>
        <p:nvPicPr>
          <p:cNvPr id="5" name="Содержимое 4" descr="&amp;CHcy;&amp;icy;&amp;scy;&amp;tcy;&amp;yacy;&amp;kcy;&amp;ocy;&amp;vcy;&amp;acy;: &quot;&amp;Scy;&amp;iecy;&amp;jcy;&amp;chcy;&amp;acy;&amp;scy; &amp;vcy; &amp;pcy;&amp;rcy;&amp;ycy;&amp;zhcy;&amp;kcy;&amp;acy;&amp;khcy; &amp;ncy;&amp;iecy;&amp;tcy; &amp;gcy;&amp;acy;&amp;rcy;&amp;mcy;&amp;ocy;&amp;ncy;&amp;icy;&amp;icy;&quot; - &amp;Ocy;&amp;lcy;&amp;icy;&amp;mcy;&amp;pcy;&amp;icy;&amp;jcy;&amp;scy;&amp;kcy;&amp;icy;&amp;iecy; &amp;icy;&amp;gcy;&amp;rcy;&amp;ycy; 2012 - &amp;Lcy;&amp;iecy;&amp;gcy;&amp;kcy;&amp;acy;&amp;yacy; &amp;acy;&amp;tcy;&amp;lcy;&amp;iecy;&amp;tcy;&amp;icy;&amp;kcy;&amp;acy; - Consumer Site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499992" y="1196752"/>
            <a:ext cx="3096344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67544" y="2420888"/>
            <a:ext cx="3008313" cy="3997424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chemeClr val="tx1"/>
                </a:solidFill>
              </a:rPr>
              <a:t>Отталкивание происходит от бруска. Согнутая силой инерции толчковая нога начинает разгибаться, разгибается и туловище. Эффективность отталкивания зависит от маховых движений рук и свободной ноги. В прыжках в длину маховая нога выносится вперёд сильно согнутой в коленном суставе. Угол отталкивания – </a:t>
            </a:r>
          </a:p>
          <a:p>
            <a:r>
              <a:rPr lang="ru-RU" sz="1600" b="1" dirty="0" smtClean="0">
                <a:solidFill>
                  <a:schemeClr val="tx1"/>
                </a:solidFill>
              </a:rPr>
              <a:t>до 75 градусов.</a:t>
            </a:r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836712"/>
            <a:ext cx="8458200" cy="792088"/>
          </a:xfrm>
        </p:spPr>
        <p:txBody>
          <a:bodyPr>
            <a:normAutofit/>
          </a:bodyPr>
          <a:lstStyle/>
          <a:p>
            <a:pPr algn="ctr"/>
            <a:r>
              <a:rPr lang="ru-RU" sz="2400" b="0" dirty="0" smtClean="0"/>
              <a:t>Фаза полёта.</a:t>
            </a:r>
            <a:endParaRPr lang="ru-RU" sz="2400" b="0" dirty="0"/>
          </a:p>
        </p:txBody>
      </p:sp>
      <p:pic>
        <p:nvPicPr>
          <p:cNvPr id="5" name="Содержимое 4" descr="&amp;Ucy;&amp;vcy;&amp;lcy;&amp;iecy;&amp;chcy;&amp;iecy;&amp;ncy;&amp;icy;&amp;yacy; - &amp;Pcy;&amp;ocy;&amp;lcy;&amp;ucy;&amp;chcy;&amp;icy; C&amp;ocy;&amp;vcy;&amp;iecy;&amp;tcy;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3635896" y="1844824"/>
            <a:ext cx="4320480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57200" y="1340768"/>
            <a:ext cx="3008313" cy="4069432"/>
          </a:xfrm>
        </p:spPr>
        <p:txBody>
          <a:bodyPr>
            <a:normAutofit fontScale="92500" lnSpcReduction="10000"/>
          </a:bodyPr>
          <a:lstStyle/>
          <a:p>
            <a:r>
              <a:rPr lang="ru-RU" sz="1600" b="1" dirty="0" smtClean="0">
                <a:solidFill>
                  <a:schemeClr val="tx1"/>
                </a:solidFill>
              </a:rPr>
              <a:t>Задача прыгуна в полёте – поддержание устойчивого положения тела и подготовка к приземлению. В прыжках в длину устойчивость в полёте обеспечивается точностью отталкивания и поддерживается движениями «ножницы» или отведением ног назад в полёте. Отведение назад одной или обеих ног способствует натяжению брюшных мышц, что создаёт благоприятные условия для более далёкого выноса ног вперёд при приземлении.</a:t>
            </a:r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458200" cy="936104"/>
          </a:xfrm>
        </p:spPr>
        <p:txBody>
          <a:bodyPr>
            <a:normAutofit/>
          </a:bodyPr>
          <a:lstStyle/>
          <a:p>
            <a:pPr algn="ctr"/>
            <a:r>
              <a:rPr lang="ru-RU" sz="2400" b="0" dirty="0" smtClean="0"/>
              <a:t>приземление</a:t>
            </a:r>
            <a:endParaRPr lang="ru-RU" sz="2400" b="0" dirty="0"/>
          </a:p>
        </p:txBody>
      </p:sp>
      <p:pic>
        <p:nvPicPr>
          <p:cNvPr id="5" name="Содержимое 4" descr="Frederick Carlton Lewis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3589338" y="2393687"/>
            <a:ext cx="3897312" cy="268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51520" y="1628800"/>
            <a:ext cx="3008313" cy="4141440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chemeClr val="tx1"/>
                </a:solidFill>
              </a:rPr>
              <a:t>Перед приземлением спортсмен должен выбросить ноги как можно дальше вперёд, наклоняя при этом туловище и отводя руки назад. Обычно приземление происходит на слегка расставленные ноги. Как только ступни ног касаются грунта, ноги сгибаются в коленях, руки посылаются вперёд.</a:t>
            </a:r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458200" cy="864096"/>
          </a:xfrm>
        </p:spPr>
        <p:txBody>
          <a:bodyPr>
            <a:normAutofit/>
          </a:bodyPr>
          <a:lstStyle/>
          <a:p>
            <a:pPr algn="ctr"/>
            <a:r>
              <a:rPr lang="ru-RU" sz="2400" b="0" dirty="0" smtClean="0"/>
              <a:t>ИЗ ИСТОРИИ СПОРТА: «ПРЫЖКИ В ДЛИНУ В ДРЕВНОСТИ.</a:t>
            </a:r>
            <a:endParaRPr lang="ru-RU" sz="2400" b="0" dirty="0"/>
          </a:p>
        </p:txBody>
      </p:sp>
      <p:pic>
        <p:nvPicPr>
          <p:cNvPr id="5" name="Содержимое 4" descr="&amp;CHcy;&amp;tcy;&amp;ocy; &amp;mcy;&amp;ycy; &amp;mcy;&amp;ocy;&amp;gcy;&amp;lcy;&amp;icy; &amp;bcy;&amp;ycy; &amp;ucy;&amp;vcy;&amp;icy;&amp;dcy;&amp;iecy;&amp;tcy;&amp;softcy; &amp;ncy;&amp;acy; &amp;Ocy;&amp;lcy;&amp;icy;&amp;mcy;&amp;pcy;&amp;icy;&amp;jcy;&amp;scy;&amp;kcy;&amp;icy;&amp;khcy; &amp;Icy;&amp;gcy;&amp;rcy;&amp;acy;&amp;khcy;, &amp;ncy;&amp;ocy; &amp;ncy;&amp;iecy; &amp;ucy;&amp;vcy;&amp;icy;&amp;dcy;&amp;icy;&amp;mcy;? …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355976" y="1916832"/>
            <a:ext cx="3897312" cy="3929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1560" y="1916832"/>
            <a:ext cx="3008313" cy="4608512"/>
          </a:xfrm>
        </p:spPr>
        <p:txBody>
          <a:bodyPr>
            <a:normAutofit lnSpcReduction="10000"/>
          </a:bodyPr>
          <a:lstStyle/>
          <a:p>
            <a:r>
              <a:rPr lang="ru-RU" sz="1600" b="1" dirty="0" smtClean="0">
                <a:solidFill>
                  <a:schemeClr val="tx1"/>
                </a:solidFill>
              </a:rPr>
              <a:t>Прыжок в длину был распространённой дисциплиной античных олимпийских игр. По дошедшим свидетельствам, техника прыжка принципиально отличалась от современной. При прыжке атлеты держали в руках специальный груз, напоминающий гантели, который перед приземлением отбрасывали назад. Вероятно, считалось, что таким образом они увеличивают длину прыжка.</a:t>
            </a:r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https://upload.wikimedia.org/wikipedia/commons/thumb/0/0d/Athlete_jumping_MAR_Palermo_NI2135.jpg/150px-Athlete_jumping_MAR_Palermo_NI2135.jpg">
            <a:hlinkClick r:id="rId3"/>
          </p:cNvPr>
          <p:cNvPicPr>
            <a:picLocks noGrp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4211960" y="1628800"/>
            <a:ext cx="3600400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827584" y="908720"/>
            <a:ext cx="3008313" cy="3888432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chemeClr val="tx1"/>
                </a:solidFill>
                <a:latin typeface="+mn-lt"/>
              </a:rPr>
              <a:t>По имеющимся данным древнегреческий атлет </a:t>
            </a:r>
            <a:r>
              <a:rPr lang="ru-RU" sz="1600" b="1" dirty="0" err="1" smtClean="0">
                <a:solidFill>
                  <a:schemeClr val="tx1"/>
                </a:solidFill>
                <a:latin typeface="+mn-lt"/>
              </a:rPr>
              <a:t>Хионис</a:t>
            </a:r>
            <a:r>
              <a:rPr lang="ru-RU" sz="1600" b="1" dirty="0" smtClean="0">
                <a:solidFill>
                  <a:schemeClr val="tx1"/>
                </a:solidFill>
                <a:latin typeface="+mn-lt"/>
              </a:rPr>
              <a:t> на играх в 656 году до н. э. достиг результата 7,05 м. Есть также сведения о том что некоторые атлеты достигли результатов свыше 15 метров, но исследователи считают что речь идёт о тройном прыжке.</a:t>
            </a:r>
            <a:endParaRPr lang="ru-RU" sz="1600" b="1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458200" cy="1008112"/>
          </a:xfrm>
        </p:spPr>
        <p:txBody>
          <a:bodyPr>
            <a:normAutofit/>
          </a:bodyPr>
          <a:lstStyle/>
          <a:p>
            <a:pPr algn="ctr"/>
            <a:r>
              <a:rPr lang="ru-RU" sz="2400" b="0" dirty="0" smtClean="0"/>
              <a:t>Современное состояние.</a:t>
            </a:r>
            <a:endParaRPr lang="ru-RU" sz="2400" b="0" dirty="0"/>
          </a:p>
        </p:txBody>
      </p:sp>
      <p:pic>
        <p:nvPicPr>
          <p:cNvPr id="5" name="Содержимое 4" descr="&amp;Fcy;&amp;ocy;&amp;tcy;&amp;ocy;&amp;gcy;&amp;rcy;&amp;acy;&amp;fcy;&amp;icy;&amp;yacy; &amp;Mcy;&amp;acy;&amp;jcy;&amp;iecy;&amp;rcy; &amp;Pcy;&amp;rcy;&amp;icy;&amp;ncy;&amp;shcy;&amp;tcy;&amp;acy;&amp;jcy;&amp;ncy; (Photo of Myer Prinstein)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3589338" y="2328668"/>
            <a:ext cx="3897312" cy="281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51520" y="2132856"/>
            <a:ext cx="3008313" cy="3997424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chemeClr val="tx1"/>
                </a:solidFill>
              </a:rPr>
              <a:t>С возрождением интереса к спорту и лёгкой атлетике, прыжки в длину с конца </a:t>
            </a:r>
            <a:r>
              <a:rPr lang="en-US" sz="1600" b="1" dirty="0" smtClean="0">
                <a:solidFill>
                  <a:schemeClr val="tx1"/>
                </a:solidFill>
              </a:rPr>
              <a:t>XIX</a:t>
            </a:r>
            <a:r>
              <a:rPr lang="ru-RU" sz="1600" b="1" dirty="0" smtClean="0">
                <a:solidFill>
                  <a:schemeClr val="tx1"/>
                </a:solidFill>
              </a:rPr>
              <a:t> века становятся популярной дисциплиной технических видов. В 1898 году мировой рекорд в прыжках в длину у мужчин принадлежал американцу Майеру </a:t>
            </a:r>
            <a:r>
              <a:rPr lang="ru-RU" sz="1600" b="1" dirty="0" err="1" smtClean="0">
                <a:solidFill>
                  <a:schemeClr val="tx1"/>
                </a:solidFill>
              </a:rPr>
              <a:t>Принштайну</a:t>
            </a:r>
            <a:r>
              <a:rPr lang="ru-RU" sz="1600" b="1" dirty="0" smtClean="0">
                <a:solidFill>
                  <a:schemeClr val="tx1"/>
                </a:solidFill>
              </a:rPr>
              <a:t> – 7,23 м. (трёхкратный Олимпийский чемпион).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92280" y="5157192"/>
            <a:ext cx="16561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Майер </a:t>
            </a:r>
            <a:r>
              <a:rPr lang="ru-RU" sz="1400" dirty="0" err="1" smtClean="0"/>
              <a:t>Принштайн</a:t>
            </a:r>
            <a:endParaRPr lang="ru-RU" sz="14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http://athletics-sport.info/img/athletes/616/athletes616-5.jpg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3779912" y="585192"/>
            <a:ext cx="362282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95536" y="1772816"/>
            <a:ext cx="3008313" cy="4800600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chemeClr val="tx1"/>
                </a:solidFill>
              </a:rPr>
              <a:t>На первых Олимпийских играх также проводились соревнования по прыжкам в длину с места, но они быстро потеряли популярность. Прыжок в длину относится к наиболее консервативным дисциплинам. Так восьмиметровый рубеж (8,13) у мужчин был впервые преодолён </a:t>
            </a:r>
            <a:r>
              <a:rPr lang="ru-RU" sz="1600" b="1" dirty="0" err="1" smtClean="0">
                <a:solidFill>
                  <a:schemeClr val="tx1"/>
                </a:solidFill>
              </a:rPr>
              <a:t>Джесси</a:t>
            </a:r>
            <a:r>
              <a:rPr lang="ru-RU" sz="1600" b="1" dirty="0" smtClean="0">
                <a:solidFill>
                  <a:schemeClr val="tx1"/>
                </a:solidFill>
              </a:rPr>
              <a:t> </a:t>
            </a:r>
            <a:r>
              <a:rPr lang="ru-RU" sz="1600" b="1" dirty="0" err="1" smtClean="0">
                <a:solidFill>
                  <a:schemeClr val="tx1"/>
                </a:solidFill>
              </a:rPr>
              <a:t>Оуэнсом</a:t>
            </a:r>
            <a:r>
              <a:rPr lang="ru-RU" sz="1600" b="1" dirty="0" smtClean="0">
                <a:solidFill>
                  <a:schemeClr val="tx1"/>
                </a:solidFill>
              </a:rPr>
              <a:t> в 1935 году. 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12160" y="5157192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Джесси</a:t>
            </a:r>
            <a:r>
              <a:rPr lang="ru-RU" dirty="0" smtClean="0"/>
              <a:t> </a:t>
            </a:r>
            <a:r>
              <a:rPr lang="ru-RU" dirty="0" err="1" smtClean="0"/>
              <a:t>Оуэнс</a:t>
            </a:r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http://otvet.imgsmail.ru/download/0ff22cde1347a2d29c5102ebc9e90f63_i-167.jpg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143534" y="1447800"/>
            <a:ext cx="278892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9552" y="1484784"/>
            <a:ext cx="3008313" cy="4800600"/>
          </a:xfrm>
        </p:spPr>
        <p:txBody>
          <a:bodyPr>
            <a:normAutofit lnSpcReduction="10000"/>
          </a:bodyPr>
          <a:lstStyle/>
          <a:p>
            <a:r>
              <a:rPr lang="ru-RU" sz="1600" b="1" dirty="0" smtClean="0">
                <a:solidFill>
                  <a:schemeClr val="tx1"/>
                </a:solidFill>
              </a:rPr>
              <a:t>В историю этого вида вошли:</a:t>
            </a:r>
          </a:p>
          <a:p>
            <a:r>
              <a:rPr lang="ru-RU" sz="1600" b="1" dirty="0" smtClean="0">
                <a:solidFill>
                  <a:schemeClr val="tx1"/>
                </a:solidFill>
              </a:rPr>
              <a:t>Ральф Бостон (США) и </a:t>
            </a:r>
          </a:p>
          <a:p>
            <a:r>
              <a:rPr lang="ru-RU" sz="1600" b="1" dirty="0" smtClean="0">
                <a:solidFill>
                  <a:schemeClr val="tx1"/>
                </a:solidFill>
              </a:rPr>
              <a:t>Игорь Тер-Ованесян (СССР), Карл Льюис (США) и </a:t>
            </a:r>
          </a:p>
          <a:p>
            <a:r>
              <a:rPr lang="ru-RU" sz="1600" b="1" dirty="0" smtClean="0">
                <a:solidFill>
                  <a:schemeClr val="tx1"/>
                </a:solidFill>
              </a:rPr>
              <a:t>Майк Пауэлл (США),</a:t>
            </a:r>
          </a:p>
          <a:p>
            <a:r>
              <a:rPr lang="ru-RU" sz="1600" b="1" dirty="0" smtClean="0">
                <a:solidFill>
                  <a:schemeClr val="tx1"/>
                </a:solidFill>
              </a:rPr>
              <a:t>Галина Чистякова (СССР). Легендой стал прыжок </a:t>
            </a:r>
          </a:p>
          <a:p>
            <a:r>
              <a:rPr lang="ru-RU" sz="1600" b="1" dirty="0" smtClean="0">
                <a:solidFill>
                  <a:schemeClr val="tx1"/>
                </a:solidFill>
              </a:rPr>
              <a:t>Боба </a:t>
            </a:r>
            <a:r>
              <a:rPr lang="ru-RU" sz="1600" b="1" dirty="0" err="1" smtClean="0">
                <a:solidFill>
                  <a:schemeClr val="tx1"/>
                </a:solidFill>
              </a:rPr>
              <a:t>Бимона</a:t>
            </a:r>
            <a:r>
              <a:rPr lang="ru-RU" sz="1600" b="1" dirty="0" smtClean="0">
                <a:solidFill>
                  <a:schemeClr val="tx1"/>
                </a:solidFill>
              </a:rPr>
              <a:t> на 8,90 метра на Олимпийских играх в Мехико (1968 г.) Этот рекорд был побит Майком Пауэллом, прыгнувшим в 1991 году на 8,95 метров на чемпионате мира в Токио.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5373216"/>
            <a:ext cx="7416824" cy="864096"/>
          </a:xfrm>
        </p:spPr>
        <p:txBody>
          <a:bodyPr>
            <a:normAutofit/>
          </a:bodyPr>
          <a:lstStyle/>
          <a:p>
            <a:pPr algn="ctr"/>
            <a:r>
              <a:rPr lang="ru-RU" sz="2400" b="0" dirty="0" smtClean="0"/>
              <a:t>Карл  Льюис (США)</a:t>
            </a:r>
            <a:endParaRPr lang="ru-RU" sz="2400" b="0" dirty="0"/>
          </a:p>
        </p:txBody>
      </p:sp>
      <p:pic>
        <p:nvPicPr>
          <p:cNvPr id="5" name="Содержимое 4" descr="&amp;Kcy;&amp;acy;&amp;rcy;&amp;lcy; &amp;Lcy;&amp;softcy;&amp;yucy;&amp;icy;&amp;scy; Carl Lewis &amp;Scy;&amp;SHcy;&amp;Acy; &amp;Lcy;&amp;iecy;&amp;gcy;&amp;kcy;&amp;acy;&amp;yacy; &amp;acy;&amp;tcy;&amp;lcy;&amp;iecy;&amp;tcy;&amp;icy;&amp;kcy;&amp;acy; &amp;ncy;&amp;acy; &amp;Ocy;&amp;lcy;&amp;icy;&amp;mcy;&amp;pcy;&amp;icy;&amp;jcy;&amp;scy;&amp;kcy;&amp;icy;&amp;khcy; &amp;icy;&amp;gcy;&amp;rcy;…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124744"/>
            <a:ext cx="7416823" cy="4229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486400"/>
            <a:ext cx="7416824" cy="966936"/>
          </a:xfrm>
        </p:spPr>
        <p:txBody>
          <a:bodyPr>
            <a:normAutofit/>
          </a:bodyPr>
          <a:lstStyle/>
          <a:p>
            <a:pPr algn="ctr"/>
            <a:r>
              <a:rPr lang="ru-RU" sz="2400" b="0" dirty="0" smtClean="0"/>
              <a:t>Майк  Пауэлл  (США) (рекордсмен мира 8,95 м.)</a:t>
            </a:r>
            <a:endParaRPr lang="ru-RU" sz="2400" b="0" dirty="0"/>
          </a:p>
        </p:txBody>
      </p:sp>
      <p:pic>
        <p:nvPicPr>
          <p:cNvPr id="5" name="Содержимое 4" descr="http://toprekord.ru/wp-content/thumbnails/1885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412776"/>
            <a:ext cx="6552728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0" dirty="0" smtClean="0"/>
              <a:t>Галина Чистякова (СССР) </a:t>
            </a:r>
            <a:r>
              <a:rPr lang="ru-RU" sz="1800" b="0" dirty="0" smtClean="0"/>
              <a:t>(рекордсменка мира 7,52 м.)</a:t>
            </a:r>
            <a:endParaRPr lang="ru-RU" sz="1800" b="0" dirty="0"/>
          </a:p>
        </p:txBody>
      </p:sp>
      <p:pic>
        <p:nvPicPr>
          <p:cNvPr id="5" name="Содержимое 4" descr="&amp;Mcy;&amp;icy;&amp;rcy;&amp;ocy;&amp;vcy;&amp;ocy;&amp;jcy; &amp;rcy;&amp;iecy;&amp;kcy;&amp;ocy;&amp;rcy;&amp;dcy; &amp;pcy;&amp;ocy; &amp;pcy;&amp;rcy;&amp;ycy;&amp;zhcy;&amp;kcy;&amp;acy;&amp;mcy; &amp;vcy; &amp;dcy;&amp;lcy;&amp;icy;&amp;ncy;&amp;ucy;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2924944"/>
            <a:ext cx="6120680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A207AED3-9ABC-4A18-9978-A59B65688B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265</TotalTime>
  <Words>572</Words>
  <Application>Microsoft Office PowerPoint</Application>
  <PresentationFormat>Экран (4:3)</PresentationFormat>
  <Paragraphs>30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Ион</vt:lpstr>
      <vt:lpstr>Презентация PowerPoint</vt:lpstr>
      <vt:lpstr>ИЗ ИСТОРИИ СПОРТА: «ПРЫЖКИ В ДЛИНУ В ДРЕВНОСТИ.</vt:lpstr>
      <vt:lpstr>Презентация PowerPoint</vt:lpstr>
      <vt:lpstr>Современное состояние.</vt:lpstr>
      <vt:lpstr>Презентация PowerPoint</vt:lpstr>
      <vt:lpstr>Презентация PowerPoint</vt:lpstr>
      <vt:lpstr>Карл  Льюис (США)</vt:lpstr>
      <vt:lpstr>Майк  Пауэлл  (США) (рекордсмен мира 8,95 м.)</vt:lpstr>
      <vt:lpstr>Галина Чистякова (СССР) (рекордсменка мира 7,52 м.)</vt:lpstr>
      <vt:lpstr>разбег</vt:lpstr>
      <vt:lpstr>Отталкивание</vt:lpstr>
      <vt:lpstr>Фаза полёта.</vt:lpstr>
      <vt:lpstr>приземление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ТЕМЕ:</dc:title>
  <dc:creator>user pc</dc:creator>
  <cp:lastModifiedBy>user</cp:lastModifiedBy>
  <cp:revision>27</cp:revision>
  <cp:lastPrinted>2018-09-19T05:53:32Z</cp:lastPrinted>
  <dcterms:created xsi:type="dcterms:W3CDTF">2015-01-22T19:09:09Z</dcterms:created>
  <dcterms:modified xsi:type="dcterms:W3CDTF">2018-09-19T05:57:47Z</dcterms:modified>
</cp:coreProperties>
</file>