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62" r:id="rId5"/>
    <p:sldId id="263" r:id="rId6"/>
    <p:sldId id="264" r:id="rId7"/>
    <p:sldId id="265" r:id="rId8"/>
    <p:sldId id="269" r:id="rId9"/>
    <p:sldId id="266" r:id="rId10"/>
    <p:sldId id="268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633C3"/>
    <a:srgbClr val="FF0066"/>
    <a:srgbClr val="009ED6"/>
    <a:srgbClr val="5E1098"/>
    <a:srgbClr val="441D61"/>
    <a:srgbClr val="3A30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238" autoAdjust="0"/>
  </p:normalViewPr>
  <p:slideViewPr>
    <p:cSldViewPr>
      <p:cViewPr varScale="1">
        <p:scale>
          <a:sx n="82" d="100"/>
          <a:sy n="82" d="100"/>
        </p:scale>
        <p:origin x="1474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2A514-7449-40BF-8101-3EC6EA9A824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75EF2-5507-44C1-90E4-2D47254196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2A514-7449-40BF-8101-3EC6EA9A824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75EF2-5507-44C1-90E4-2D47254196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2A514-7449-40BF-8101-3EC6EA9A824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75EF2-5507-44C1-90E4-2D47254196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2A514-7449-40BF-8101-3EC6EA9A824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75EF2-5507-44C1-90E4-2D47254196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2A514-7449-40BF-8101-3EC6EA9A824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75EF2-5507-44C1-90E4-2D47254196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2A514-7449-40BF-8101-3EC6EA9A824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75EF2-5507-44C1-90E4-2D47254196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2A514-7449-40BF-8101-3EC6EA9A824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75EF2-5507-44C1-90E4-2D47254196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2A514-7449-40BF-8101-3EC6EA9A824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75EF2-5507-44C1-90E4-2D47254196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2A514-7449-40BF-8101-3EC6EA9A824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75EF2-5507-44C1-90E4-2D47254196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2A514-7449-40BF-8101-3EC6EA9A824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75EF2-5507-44C1-90E4-2D47254196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2A514-7449-40BF-8101-3EC6EA9A824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75EF2-5507-44C1-90E4-2D47254196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52A514-7449-40BF-8101-3EC6EA9A824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875EF2-5507-44C1-90E4-2D47254196D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jpe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10" Type="http://schemas.openxmlformats.org/officeDocument/2006/relationships/image" Target="../media/image41.png"/><Relationship Id="rId4" Type="http://schemas.openxmlformats.org/officeDocument/2006/relationships/image" Target="../media/image35.png"/><Relationship Id="rId9" Type="http://schemas.openxmlformats.org/officeDocument/2006/relationships/image" Target="../media/image4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12" Type="http://schemas.openxmlformats.org/officeDocument/2006/relationships/image" Target="../media/image5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5.png"/><Relationship Id="rId11" Type="http://schemas.openxmlformats.org/officeDocument/2006/relationships/image" Target="../media/image50.png"/><Relationship Id="rId5" Type="http://schemas.openxmlformats.org/officeDocument/2006/relationships/image" Target="../media/image44.png"/><Relationship Id="rId10" Type="http://schemas.openxmlformats.org/officeDocument/2006/relationships/image" Target="../media/image49.png"/><Relationship Id="rId4" Type="http://schemas.openxmlformats.org/officeDocument/2006/relationships/image" Target="../media/image43.png"/><Relationship Id="rId9" Type="http://schemas.openxmlformats.org/officeDocument/2006/relationships/image" Target="../media/image4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12" Type="http://schemas.openxmlformats.org/officeDocument/2006/relationships/image" Target="../media/image6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5.png"/><Relationship Id="rId11" Type="http://schemas.openxmlformats.org/officeDocument/2006/relationships/image" Target="../media/image60.png"/><Relationship Id="rId5" Type="http://schemas.openxmlformats.org/officeDocument/2006/relationships/image" Target="../media/image54.png"/><Relationship Id="rId10" Type="http://schemas.openxmlformats.org/officeDocument/2006/relationships/image" Target="../media/image59.png"/><Relationship Id="rId4" Type="http://schemas.openxmlformats.org/officeDocument/2006/relationships/image" Target="../media/image53.png"/><Relationship Id="rId9" Type="http://schemas.openxmlformats.org/officeDocument/2006/relationships/image" Target="../media/image5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Светлана\Pictures\презен. фоны!!!\рисунки\Рисунок23.jpg"/>
          <p:cNvPicPr>
            <a:picLocks noChangeAspect="1" noChangeArrowheads="1"/>
          </p:cNvPicPr>
          <p:nvPr/>
        </p:nvPicPr>
        <p:blipFill>
          <a:blip r:embed="rId2" cstate="print"/>
          <a:srcRect l="13641"/>
          <a:stretch>
            <a:fillRect/>
          </a:stretch>
        </p:blipFill>
        <p:spPr bwMode="auto">
          <a:xfrm>
            <a:off x="8485" y="0"/>
            <a:ext cx="9127029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084120" y="980728"/>
            <a:ext cx="697575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Бесконечные периодические </a:t>
            </a:r>
          </a:p>
          <a:p>
            <a:pPr algn="ctr"/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десятичные дроби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BB6754A-50A1-434A-BF42-517DACFC69CA}"/>
              </a:ext>
            </a:extLst>
          </p:cNvPr>
          <p:cNvSpPr txBox="1"/>
          <p:nvPr/>
        </p:nvSpPr>
        <p:spPr>
          <a:xfrm>
            <a:off x="3419872" y="5085184"/>
            <a:ext cx="54726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/>
              <a:t>Математика, 6 класс</a:t>
            </a:r>
          </a:p>
          <a:p>
            <a:r>
              <a:rPr lang="ru-RU" sz="4000" dirty="0"/>
              <a:t>МОУ </a:t>
            </a:r>
            <a:r>
              <a:rPr lang="ru-RU" sz="4000" dirty="0" err="1"/>
              <a:t>Авсюнинская</a:t>
            </a:r>
            <a:r>
              <a:rPr lang="ru-RU" sz="4000" dirty="0"/>
              <a:t> СОШ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Светлана\Pictures\презен. фоны!!!\рисунки\Рисунок23.jpg"/>
          <p:cNvPicPr>
            <a:picLocks noChangeAspect="1" noChangeArrowheads="1"/>
          </p:cNvPicPr>
          <p:nvPr/>
        </p:nvPicPr>
        <p:blipFill>
          <a:blip r:embed="rId2" cstate="print"/>
          <a:srcRect l="13641"/>
          <a:stretch>
            <a:fillRect/>
          </a:stretch>
        </p:blipFill>
        <p:spPr bwMode="auto">
          <a:xfrm>
            <a:off x="8485" y="0"/>
            <a:ext cx="9127029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83568" y="404664"/>
            <a:ext cx="76328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Ответьте на вопросы:</a:t>
            </a:r>
            <a:endParaRPr lang="ru-RU" sz="28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1124744"/>
            <a:ext cx="76328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Как называется дробь  0,73222…?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23528" y="2060848"/>
            <a:ext cx="8820472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Какие дроби  можно записать в виде периодической десятичной дроби: </a:t>
            </a:r>
          </a:p>
          <a:p>
            <a:pPr algn="ctr"/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1,6;    1,666…;   1,6457…;  1,30606… ?</a:t>
            </a:r>
          </a:p>
          <a:p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Как это сделать?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7544" y="4581128"/>
            <a:ext cx="820891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Можно ли по записи обыкновенной дроби    </a:t>
            </a:r>
          </a:p>
          <a:p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определить будет она конечной  или  бесконечной ?</a:t>
            </a:r>
          </a:p>
          <a:p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Если можно, то как?</a:t>
            </a:r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75656" y="4005064"/>
            <a:ext cx="2466975" cy="476250"/>
          </a:xfrm>
          <a:prstGeom prst="rect">
            <a:avLst/>
          </a:prstGeom>
          <a:noFill/>
        </p:spPr>
      </p:pic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4008" y="4005064"/>
            <a:ext cx="3200400" cy="476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Светлана\Pictures\презен. фоны!!!\рисунки\Рисунок23.jpg"/>
          <p:cNvPicPr>
            <a:picLocks noChangeAspect="1" noChangeArrowheads="1"/>
          </p:cNvPicPr>
          <p:nvPr/>
        </p:nvPicPr>
        <p:blipFill>
          <a:blip r:embed="rId2" cstate="print"/>
          <a:srcRect l="13641"/>
          <a:stretch>
            <a:fillRect/>
          </a:stretch>
        </p:blipFill>
        <p:spPr bwMode="auto">
          <a:xfrm>
            <a:off x="0" y="0"/>
            <a:ext cx="9127029" cy="6858000"/>
          </a:xfrm>
          <a:prstGeom prst="rect">
            <a:avLst/>
          </a:prstGeom>
          <a:noFill/>
        </p:spPr>
      </p:pic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107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110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113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116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119" name="Rectangle 2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32" name="Rectangle 12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34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35" name="Rectangle 15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37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38" name="Rectangle 18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40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41" name="Rectangle 21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43" name="Rectangle 2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44" name="Rectangle 24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46" name="Rectangle 2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47" name="Rectangle 27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49" name="Rectangle 2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50" name="Rectangle 30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52" name="Rectangle 3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53" name="Rectangle 33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55" name="Rectangle 3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56" name="Rectangle 36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58" name="Rectangle 3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59" name="Rectangle 39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61" name="Rectangle 4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64" name="Rectangle 4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67" name="Rectangle 4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68" name="Rectangle 48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70" name="Rectangle 5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71" name="Rectangle 51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3E9D2354-773B-4FE6-AA97-526E68E28E58}"/>
              </a:ext>
            </a:extLst>
          </p:cNvPr>
          <p:cNvSpPr txBox="1"/>
          <p:nvPr/>
        </p:nvSpPr>
        <p:spPr>
          <a:xfrm>
            <a:off x="683568" y="404664"/>
            <a:ext cx="76328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Домашнее задание:</a:t>
            </a:r>
            <a:endParaRPr lang="ru-RU" sz="28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C17C4ED-708A-4AB8-9BA6-3EFDB8FB2456}"/>
              </a:ext>
            </a:extLst>
          </p:cNvPr>
          <p:cNvSpPr txBox="1"/>
          <p:nvPr/>
        </p:nvSpPr>
        <p:spPr>
          <a:xfrm>
            <a:off x="899592" y="1484784"/>
            <a:ext cx="741682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4400" dirty="0"/>
              <a:t>Тем, кто не разобрался по презентации прочитать параграф 5.2. стр. 191</a:t>
            </a:r>
          </a:p>
          <a:p>
            <a:pPr marL="342900" indent="-342900">
              <a:buAutoNum type="arabicPeriod"/>
            </a:pPr>
            <a:r>
              <a:rPr lang="ru-RU" sz="4400" dirty="0"/>
              <a:t>№ 975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Светлана\Pictures\презен. фоны!!!\рисунки\Рисунок23.jpg"/>
          <p:cNvPicPr>
            <a:picLocks noChangeAspect="1" noChangeArrowheads="1"/>
          </p:cNvPicPr>
          <p:nvPr/>
        </p:nvPicPr>
        <p:blipFill>
          <a:blip r:embed="rId2" cstate="print"/>
          <a:srcRect l="13641"/>
          <a:stretch>
            <a:fillRect/>
          </a:stretch>
        </p:blipFill>
        <p:spPr bwMode="auto">
          <a:xfrm>
            <a:off x="8485" y="0"/>
            <a:ext cx="9127029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1520" y="332656"/>
            <a:ext cx="83529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Среди выражений найдите равные:</a:t>
            </a:r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11760" y="908720"/>
            <a:ext cx="200025" cy="866775"/>
          </a:xfrm>
          <a:prstGeom prst="rect">
            <a:avLst/>
          </a:prstGeom>
          <a:noFill/>
        </p:spPr>
      </p:pic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0" y="1323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75856" y="1124744"/>
            <a:ext cx="542925" cy="476250"/>
          </a:xfrm>
          <a:prstGeom prst="rect">
            <a:avLst/>
          </a:prstGeom>
          <a:noFill/>
        </p:spPr>
      </p:pic>
      <p:sp>
        <p:nvSpPr>
          <p:cNvPr id="922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2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2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228" name="Picture 1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5976" y="1124744"/>
            <a:ext cx="542925" cy="476250"/>
          </a:xfrm>
          <a:prstGeom prst="rect">
            <a:avLst/>
          </a:prstGeom>
          <a:noFill/>
        </p:spPr>
      </p:pic>
      <p:sp>
        <p:nvSpPr>
          <p:cNvPr id="923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230" name="Picture 14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64088" y="908720"/>
            <a:ext cx="276225" cy="866775"/>
          </a:xfrm>
          <a:prstGeom prst="rect">
            <a:avLst/>
          </a:prstGeom>
          <a:noFill/>
        </p:spPr>
      </p:pic>
      <p:sp>
        <p:nvSpPr>
          <p:cNvPr id="923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232" name="Picture 16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84168" y="908720"/>
            <a:ext cx="276225" cy="866775"/>
          </a:xfrm>
          <a:prstGeom prst="rect">
            <a:avLst/>
          </a:prstGeom>
          <a:noFill/>
        </p:spPr>
      </p:pic>
      <p:sp>
        <p:nvSpPr>
          <p:cNvPr id="9235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234" name="Picture 18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32240" y="1124744"/>
            <a:ext cx="542925" cy="476250"/>
          </a:xfrm>
          <a:prstGeom prst="rect">
            <a:avLst/>
          </a:prstGeom>
          <a:noFill/>
        </p:spPr>
      </p:pic>
      <p:sp>
        <p:nvSpPr>
          <p:cNvPr id="23" name="TextBox 22"/>
          <p:cNvSpPr txBox="1"/>
          <p:nvPr/>
        </p:nvSpPr>
        <p:spPr>
          <a:xfrm>
            <a:off x="395536" y="2780928"/>
            <a:ext cx="83529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Выполните деление:</a:t>
            </a:r>
          </a:p>
          <a:p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а)                           б)</a:t>
            </a:r>
          </a:p>
        </p:txBody>
      </p:sp>
      <p:sp>
        <p:nvSpPr>
          <p:cNvPr id="9237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236" name="Picture 20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39752" y="3429000"/>
            <a:ext cx="542925" cy="476250"/>
          </a:xfrm>
          <a:prstGeom prst="rect">
            <a:avLst/>
          </a:prstGeom>
          <a:noFill/>
        </p:spPr>
      </p:pic>
      <p:sp>
        <p:nvSpPr>
          <p:cNvPr id="9239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238" name="Picture 22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64088" y="3429000"/>
            <a:ext cx="742950" cy="476250"/>
          </a:xfrm>
          <a:prstGeom prst="rect">
            <a:avLst/>
          </a:prstGeom>
          <a:noFill/>
        </p:spPr>
      </p:pic>
      <p:sp>
        <p:nvSpPr>
          <p:cNvPr id="9241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" name="TextBox 29"/>
          <p:cNvSpPr txBox="1"/>
          <p:nvPr/>
        </p:nvSpPr>
        <p:spPr>
          <a:xfrm>
            <a:off x="395536" y="4005064"/>
            <a:ext cx="835292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Вставьте пропущенные числа:</a:t>
            </a:r>
          </a:p>
          <a:p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а)                                     б)</a:t>
            </a:r>
          </a:p>
          <a:p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в)                                     г)</a:t>
            </a:r>
          </a:p>
        </p:txBody>
      </p:sp>
      <p:sp>
        <p:nvSpPr>
          <p:cNvPr id="9243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242" name="Picture 26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87624" y="4437112"/>
            <a:ext cx="1800225" cy="904875"/>
          </a:xfrm>
          <a:prstGeom prst="rect">
            <a:avLst/>
          </a:prstGeom>
          <a:noFill/>
        </p:spPr>
      </p:pic>
      <p:sp>
        <p:nvSpPr>
          <p:cNvPr id="9245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244" name="Picture 28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92080" y="5373216"/>
            <a:ext cx="2190750" cy="904875"/>
          </a:xfrm>
          <a:prstGeom prst="rect">
            <a:avLst/>
          </a:prstGeom>
          <a:noFill/>
        </p:spPr>
      </p:pic>
      <p:sp>
        <p:nvSpPr>
          <p:cNvPr id="9247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246" name="Picture 30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20072" y="4437112"/>
            <a:ext cx="1857375" cy="866775"/>
          </a:xfrm>
          <a:prstGeom prst="rect">
            <a:avLst/>
          </a:prstGeom>
          <a:noFill/>
        </p:spPr>
      </p:pic>
      <p:sp>
        <p:nvSpPr>
          <p:cNvPr id="9249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248" name="Picture 32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87624" y="5445224"/>
            <a:ext cx="1790700" cy="857250"/>
          </a:xfrm>
          <a:prstGeom prst="rect">
            <a:avLst/>
          </a:prstGeom>
          <a:noFill/>
        </p:spPr>
      </p:pic>
      <p:sp>
        <p:nvSpPr>
          <p:cNvPr id="9251" name="Rectangle 3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250" name="Picture 34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03848" y="2132856"/>
            <a:ext cx="266700" cy="476250"/>
          </a:xfrm>
          <a:prstGeom prst="rect">
            <a:avLst/>
          </a:prstGeom>
          <a:noFill/>
        </p:spPr>
      </p:pic>
      <p:sp>
        <p:nvSpPr>
          <p:cNvPr id="9253" name="Rectangle 3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252" name="Picture 36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4048" y="2132856"/>
            <a:ext cx="266700" cy="476250"/>
          </a:xfrm>
          <a:prstGeom prst="rect">
            <a:avLst/>
          </a:prstGeom>
          <a:noFill/>
        </p:spPr>
      </p:pic>
      <p:sp>
        <p:nvSpPr>
          <p:cNvPr id="9255" name="Rectangle 3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254" name="Picture 38"/>
          <p:cNvPicPr>
            <a:picLocks noChangeAspect="1" noChangeArrowheads="1"/>
          </p:cNvPicPr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87824" y="3429000"/>
            <a:ext cx="1028700" cy="476250"/>
          </a:xfrm>
          <a:prstGeom prst="rect">
            <a:avLst/>
          </a:prstGeom>
          <a:noFill/>
        </p:spPr>
      </p:pic>
      <p:sp>
        <p:nvSpPr>
          <p:cNvPr id="9257" name="Rectangle 4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256" name="Picture 40"/>
          <p:cNvPicPr>
            <a:picLocks noChangeAspect="1" noChangeArrowheads="1"/>
          </p:cNvPicPr>
          <p:nvPr/>
        </p:nvPicPr>
        <p:blipFill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28184" y="3429000"/>
            <a:ext cx="1028700" cy="476250"/>
          </a:xfrm>
          <a:prstGeom prst="rect">
            <a:avLst/>
          </a:prstGeom>
          <a:noFill/>
        </p:spPr>
      </p:pic>
      <p:sp>
        <p:nvSpPr>
          <p:cNvPr id="9259" name="Rectangle 4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61" name="Rectangle 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260" name="Picture 44"/>
          <p:cNvPicPr>
            <a:picLocks noChangeAspect="1" noChangeArrowheads="1"/>
          </p:cNvPicPr>
          <p:nvPr/>
        </p:nvPicPr>
        <p:blipFill>
          <a:blip r:embed="rId1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11760" y="4509120"/>
            <a:ext cx="390525" cy="476250"/>
          </a:xfrm>
          <a:prstGeom prst="rect">
            <a:avLst/>
          </a:prstGeom>
          <a:noFill/>
        </p:spPr>
      </p:pic>
      <p:sp>
        <p:nvSpPr>
          <p:cNvPr id="9263" name="Rectangle 4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262" name="Picture 46"/>
          <p:cNvPicPr>
            <a:picLocks noChangeAspect="1" noChangeArrowheads="1"/>
          </p:cNvPicPr>
          <p:nvPr/>
        </p:nvPicPr>
        <p:blipFill>
          <a:blip r:embed="rId1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16216" y="4869160"/>
            <a:ext cx="590550" cy="476250"/>
          </a:xfrm>
          <a:prstGeom prst="rect">
            <a:avLst/>
          </a:prstGeom>
          <a:noFill/>
        </p:spPr>
      </p:pic>
      <p:sp>
        <p:nvSpPr>
          <p:cNvPr id="9265" name="Rectangle 4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264" name="Picture 48"/>
          <p:cNvPicPr>
            <a:picLocks noChangeAspect="1" noChangeArrowheads="1"/>
          </p:cNvPicPr>
          <p:nvPr/>
        </p:nvPicPr>
        <p:blipFill>
          <a:blip r:embed="rId1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83768" y="5877272"/>
            <a:ext cx="590550" cy="476250"/>
          </a:xfrm>
          <a:prstGeom prst="rect">
            <a:avLst/>
          </a:prstGeom>
          <a:noFill/>
        </p:spPr>
      </p:pic>
      <p:sp>
        <p:nvSpPr>
          <p:cNvPr id="9267" name="Rectangle 5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266" name="Picture 50"/>
          <p:cNvPicPr>
            <a:picLocks noChangeAspect="1" noChangeArrowheads="1"/>
          </p:cNvPicPr>
          <p:nvPr/>
        </p:nvPicPr>
        <p:blipFill>
          <a:blip r:embed="rId2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32240" y="5373216"/>
            <a:ext cx="590550" cy="476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9.06568E-7 L 0.05209 0.1468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1.3506E-6 L -0.34479 0.1436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92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2" y="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2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1.3506E-6 L 0.11979 0.14362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" y="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9.06568E-7 L 0.00069 0.13622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2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2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2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2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2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2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2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2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2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92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9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92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92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9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9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Светлана\Pictures\презен. фоны!!!\рисунки\Рисунок23.jpg"/>
          <p:cNvPicPr>
            <a:picLocks noChangeAspect="1" noChangeArrowheads="1"/>
          </p:cNvPicPr>
          <p:nvPr/>
        </p:nvPicPr>
        <p:blipFill>
          <a:blip r:embed="rId2" cstate="print"/>
          <a:srcRect l="13641"/>
          <a:stretch>
            <a:fillRect/>
          </a:stretch>
        </p:blipFill>
        <p:spPr bwMode="auto">
          <a:xfrm>
            <a:off x="8485" y="0"/>
            <a:ext cx="9127029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1520" y="332656"/>
            <a:ext cx="83529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Повторим 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3528" y="1052736"/>
            <a:ext cx="83529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Что означает дробь          ?</a:t>
            </a: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1052736"/>
            <a:ext cx="209550" cy="790575"/>
          </a:xfrm>
          <a:prstGeom prst="rect">
            <a:avLst/>
          </a:prstGeom>
          <a:noFill/>
        </p:spPr>
      </p:pic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0" y="12477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32040" y="1700808"/>
            <a:ext cx="31683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Деление </a:t>
            </a:r>
            <a:r>
              <a:rPr lang="en-US" sz="32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32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3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32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51520" y="2636912"/>
            <a:ext cx="83529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Как дробь       записать десятичной ?</a:t>
            </a:r>
          </a:p>
        </p:txBody>
      </p:sp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71800" y="2564904"/>
            <a:ext cx="209550" cy="790575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3563888" y="3284984"/>
            <a:ext cx="51125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Выполнить деление  </a:t>
            </a:r>
            <a:r>
              <a:rPr lang="en-US" sz="32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32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3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32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95536" y="4293096"/>
            <a:ext cx="83529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Как дробь            записать обыкновенной ?</a:t>
            </a: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43808" y="4437112"/>
            <a:ext cx="866775" cy="476250"/>
          </a:xfrm>
          <a:prstGeom prst="rect">
            <a:avLst/>
          </a:prstGeom>
          <a:noFill/>
        </p:spPr>
      </p:pic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8200" name="Picture 8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8024" y="4941168"/>
            <a:ext cx="2124075" cy="790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Светлана\Pictures\презен. фоны!!!\рисунки\Рисунок23.jpg"/>
          <p:cNvPicPr>
            <a:picLocks noChangeAspect="1" noChangeArrowheads="1"/>
          </p:cNvPicPr>
          <p:nvPr/>
        </p:nvPicPr>
        <p:blipFill>
          <a:blip r:embed="rId2" cstate="print"/>
          <a:srcRect l="13641"/>
          <a:stretch>
            <a:fillRect/>
          </a:stretch>
        </p:blipFill>
        <p:spPr bwMode="auto">
          <a:xfrm>
            <a:off x="8485" y="0"/>
            <a:ext cx="9127029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79512" y="135306"/>
            <a:ext cx="83529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Найдите значение выражения, преобразовав обыкновенные дроби в десятичные. Для этого разделите числитель дроби на знаменатель: </a:t>
            </a:r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70511" y="1868342"/>
            <a:ext cx="2781300" cy="876300"/>
          </a:xfrm>
          <a:prstGeom prst="rect">
            <a:avLst/>
          </a:prstGeom>
          <a:noFill/>
        </p:spPr>
      </p:pic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63341" y="3282304"/>
            <a:ext cx="1209675" cy="866775"/>
          </a:xfrm>
          <a:prstGeom prst="rect">
            <a:avLst/>
          </a:prstGeom>
          <a:noFill/>
        </p:spPr>
      </p:pic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6185" y="3282304"/>
            <a:ext cx="2124075" cy="866775"/>
          </a:xfrm>
          <a:prstGeom prst="rect">
            <a:avLst/>
          </a:prstGeom>
          <a:noFill/>
        </p:spPr>
      </p:pic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177" name="Rectangle 9"/>
          <p:cNvSpPr>
            <a:spLocks noChangeArrowheads="1"/>
          </p:cNvSpPr>
          <p:nvPr/>
        </p:nvSpPr>
        <p:spPr bwMode="auto">
          <a:xfrm>
            <a:off x="0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3528" y="2060848"/>
            <a:ext cx="83529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ctr"/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Преобразуем обыкновенные дроби в десятичные: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41858" y="4686107"/>
            <a:ext cx="655272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 за дробь 0,1666…?</a:t>
            </a:r>
          </a:p>
          <a:p>
            <a:pPr marL="514350" indent="-514350">
              <a:buAutoNum type="arabicPeriod"/>
            </a:pP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 делать в случае, когда в выражении встречаются такие дроби?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26764" y="4208102"/>
            <a:ext cx="540568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3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121428" y="3167409"/>
            <a:ext cx="5405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Светлана\Pictures\презен. фоны!!!\рисунки\Рисунок23.jpg"/>
          <p:cNvPicPr>
            <a:picLocks noChangeAspect="1" noChangeArrowheads="1"/>
          </p:cNvPicPr>
          <p:nvPr/>
        </p:nvPicPr>
        <p:blipFill>
          <a:blip r:embed="rId2" cstate="print"/>
          <a:srcRect l="13641"/>
          <a:stretch>
            <a:fillRect/>
          </a:stretch>
        </p:blipFill>
        <p:spPr bwMode="auto">
          <a:xfrm>
            <a:off x="16971" y="0"/>
            <a:ext cx="9127029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23528" y="1124744"/>
            <a:ext cx="83529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Десятичные дроби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7544" y="3644602"/>
            <a:ext cx="24482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000" i="1" dirty="0">
                <a:solidFill>
                  <a:srgbClr val="009ED6"/>
                </a:solidFill>
                <a:latin typeface="Times New Roman" pitchFamily="18" charset="0"/>
                <a:cs typeface="Times New Roman" pitchFamily="18" charset="0"/>
              </a:rPr>
              <a:t>конечные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134422" y="3644602"/>
            <a:ext cx="400957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000" i="1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бесконечные</a:t>
            </a:r>
          </a:p>
          <a:p>
            <a:r>
              <a:rPr lang="ru-RU" sz="4000" i="1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непериодические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930574" y="4293096"/>
            <a:ext cx="400957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9633C3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000" i="1" dirty="0">
                <a:solidFill>
                  <a:srgbClr val="5E1098"/>
                </a:solidFill>
                <a:latin typeface="Times New Roman" pitchFamily="18" charset="0"/>
                <a:cs typeface="Times New Roman" pitchFamily="18" charset="0"/>
              </a:rPr>
              <a:t>бесконечные</a:t>
            </a:r>
          </a:p>
          <a:p>
            <a:r>
              <a:rPr lang="ru-RU" sz="4000" i="1" dirty="0">
                <a:solidFill>
                  <a:srgbClr val="5E1098"/>
                </a:solidFill>
                <a:latin typeface="Times New Roman" pitchFamily="18" charset="0"/>
                <a:cs typeface="Times New Roman" pitchFamily="18" charset="0"/>
              </a:rPr>
              <a:t>периодические</a:t>
            </a:r>
          </a:p>
        </p:txBody>
      </p:sp>
      <p:cxnSp>
        <p:nvCxnSpPr>
          <p:cNvPr id="10" name="Прямая со стрелкой 9"/>
          <p:cNvCxnSpPr>
            <a:endCxn id="5" idx="0"/>
          </p:cNvCxnSpPr>
          <p:nvPr/>
        </p:nvCxnSpPr>
        <p:spPr>
          <a:xfrm flipH="1">
            <a:off x="1691680" y="1916410"/>
            <a:ext cx="2592288" cy="1728192"/>
          </a:xfrm>
          <a:prstGeom prst="straightConnector1">
            <a:avLst/>
          </a:prstGeom>
          <a:ln w="28575">
            <a:solidFill>
              <a:srgbClr val="009ED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cxnSpLocks/>
            <a:endCxn id="7" idx="0"/>
          </p:cNvCxnSpPr>
          <p:nvPr/>
        </p:nvCxnSpPr>
        <p:spPr>
          <a:xfrm>
            <a:off x="4274974" y="1916410"/>
            <a:ext cx="2864237" cy="1728192"/>
          </a:xfrm>
          <a:prstGeom prst="straightConnector1">
            <a:avLst/>
          </a:prstGeom>
          <a:ln w="28575">
            <a:solidFill>
              <a:srgbClr val="FF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4283968" y="1916832"/>
            <a:ext cx="0" cy="2304256"/>
          </a:xfrm>
          <a:prstGeom prst="straightConnector1">
            <a:avLst/>
          </a:prstGeom>
          <a:ln w="28575">
            <a:solidFill>
              <a:srgbClr val="9633C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15816" y="5690302"/>
            <a:ext cx="1466850" cy="476250"/>
          </a:xfrm>
          <a:prstGeom prst="rect">
            <a:avLst/>
          </a:prstGeom>
          <a:noFill/>
        </p:spPr>
      </p:pic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87624" y="4437112"/>
            <a:ext cx="742950" cy="476250"/>
          </a:xfrm>
          <a:prstGeom prst="rect">
            <a:avLst/>
          </a:prstGeom>
          <a:noFill/>
        </p:spPr>
      </p:pic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12607" y="5000694"/>
            <a:ext cx="1581150" cy="476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Светлана\Pictures\презен. фоны!!!\рисунки\Рисунок23.jpg"/>
          <p:cNvPicPr>
            <a:picLocks noChangeAspect="1" noChangeArrowheads="1"/>
          </p:cNvPicPr>
          <p:nvPr/>
        </p:nvPicPr>
        <p:blipFill>
          <a:blip r:embed="rId2" cstate="print"/>
          <a:srcRect l="13641"/>
          <a:stretch>
            <a:fillRect/>
          </a:stretch>
        </p:blipFill>
        <p:spPr bwMode="auto">
          <a:xfrm>
            <a:off x="8485" y="0"/>
            <a:ext cx="9127029" cy="6858000"/>
          </a:xfrm>
          <a:prstGeom prst="rect">
            <a:avLst/>
          </a:prstGeom>
          <a:noFill/>
        </p:spPr>
      </p:pic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51520" y="332656"/>
            <a:ext cx="8352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Бесконечная десятичная</a:t>
            </a:r>
          </a:p>
          <a:p>
            <a:pPr algn="ctr"/>
            <a:r>
              <a:rPr lang="ru-RU" sz="36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периодическая дробь</a:t>
            </a: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0" y="13335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11760" y="2204864"/>
            <a:ext cx="2247900" cy="619125"/>
          </a:xfrm>
          <a:prstGeom prst="rect">
            <a:avLst/>
          </a:prstGeom>
          <a:noFill/>
        </p:spPr>
      </p:pic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35696" y="1916832"/>
            <a:ext cx="257175" cy="1123950"/>
          </a:xfrm>
          <a:prstGeom prst="rect">
            <a:avLst/>
          </a:prstGeom>
          <a:noFill/>
        </p:spPr>
      </p:pic>
      <p:sp>
        <p:nvSpPr>
          <p:cNvPr id="5132" name="Rectangle 12"/>
          <p:cNvSpPr>
            <a:spLocks noChangeArrowheads="1"/>
          </p:cNvSpPr>
          <p:nvPr/>
        </p:nvSpPr>
        <p:spPr bwMode="auto">
          <a:xfrm>
            <a:off x="0" y="15811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34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133" name="Picture 1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60032" y="2204864"/>
            <a:ext cx="1800225" cy="619125"/>
          </a:xfrm>
          <a:prstGeom prst="rect">
            <a:avLst/>
          </a:prstGeom>
          <a:noFill/>
        </p:spPr>
      </p:pic>
      <p:sp>
        <p:nvSpPr>
          <p:cNvPr id="5135" name="Rectangle 15"/>
          <p:cNvSpPr>
            <a:spLocks noChangeArrowheads="1"/>
          </p:cNvSpPr>
          <p:nvPr/>
        </p:nvSpPr>
        <p:spPr bwMode="auto">
          <a:xfrm>
            <a:off x="0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>
            <a:off x="6012160" y="2852936"/>
            <a:ext cx="504056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508104" y="2996952"/>
            <a:ext cx="16196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период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95536" y="3645024"/>
            <a:ext cx="83529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Период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это число, которое в записи десятичной периодической дроби </a:t>
            </a:r>
          </a:p>
          <a:p>
            <a:pPr algn="ctr"/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повторяется  бесконечно.</a:t>
            </a:r>
          </a:p>
        </p:txBody>
      </p:sp>
      <p:sp>
        <p:nvSpPr>
          <p:cNvPr id="5137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38" name="Rectangle 18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>
            <a:off x="2627784" y="6021288"/>
            <a:ext cx="360040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7308304" y="6021288"/>
            <a:ext cx="792088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40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41" name="Rectangle 21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43" name="Rectangle 2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142" name="Picture 2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84168" y="5301208"/>
            <a:ext cx="2152650" cy="866775"/>
          </a:xfrm>
          <a:prstGeom prst="rect">
            <a:avLst/>
          </a:prstGeom>
          <a:noFill/>
        </p:spPr>
      </p:pic>
      <p:sp>
        <p:nvSpPr>
          <p:cNvPr id="5144" name="Rectangle 24"/>
          <p:cNvSpPr>
            <a:spLocks noChangeArrowheads="1"/>
          </p:cNvSpPr>
          <p:nvPr/>
        </p:nvSpPr>
        <p:spPr bwMode="auto">
          <a:xfrm>
            <a:off x="0" y="1323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46" name="Rectangle 2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145" name="Picture 25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5301208"/>
            <a:ext cx="2543175" cy="857250"/>
          </a:xfrm>
          <a:prstGeom prst="rect">
            <a:avLst/>
          </a:prstGeom>
          <a:noFill/>
        </p:spPr>
      </p:pic>
      <p:sp>
        <p:nvSpPr>
          <p:cNvPr id="5147" name="Rectangle 27"/>
          <p:cNvSpPr>
            <a:spLocks noChangeArrowheads="1"/>
          </p:cNvSpPr>
          <p:nvPr/>
        </p:nvSpPr>
        <p:spPr bwMode="auto">
          <a:xfrm>
            <a:off x="0" y="1314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49" name="Rectangle 2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50" name="Rectangle 30"/>
          <p:cNvSpPr>
            <a:spLocks noChangeArrowheads="1"/>
          </p:cNvSpPr>
          <p:nvPr/>
        </p:nvSpPr>
        <p:spPr bwMode="auto">
          <a:xfrm>
            <a:off x="0" y="1323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51929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8" grpId="0"/>
      <p:bldP spid="2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Светлана\Pictures\презен. фоны!!!\рисунки\Рисунок23.jpg"/>
          <p:cNvPicPr>
            <a:picLocks noChangeAspect="1" noChangeArrowheads="1"/>
          </p:cNvPicPr>
          <p:nvPr/>
        </p:nvPicPr>
        <p:blipFill>
          <a:blip r:embed="rId2" cstate="print"/>
          <a:srcRect l="13641"/>
          <a:stretch>
            <a:fillRect/>
          </a:stretch>
        </p:blipFill>
        <p:spPr bwMode="auto">
          <a:xfrm>
            <a:off x="16971" y="0"/>
            <a:ext cx="9127029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971600" y="0"/>
            <a:ext cx="5040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835696" y="188640"/>
            <a:ext cx="6696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Можно ли по записи обыкновенной</a:t>
            </a:r>
          </a:p>
          <a:p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дроби  определить будет она</a:t>
            </a:r>
          </a:p>
          <a:p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конечной  или  бесконечной 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71800" y="1772816"/>
            <a:ext cx="29523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Признак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23528" y="2492896"/>
            <a:ext cx="835292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Несократимую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дробь можно записать в виде конечной десятичной дроби тогда и только тогда, когда её знаменатель не имеет простых делителей, кроме 2 и 5(в любой степени).</a:t>
            </a: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87624" y="4509120"/>
            <a:ext cx="476250" cy="866775"/>
          </a:xfrm>
          <a:prstGeom prst="rect">
            <a:avLst/>
          </a:prstGeom>
          <a:noFill/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0" y="1323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552" y="5373216"/>
            <a:ext cx="1666875" cy="409575"/>
          </a:xfrm>
          <a:prstGeom prst="rect">
            <a:avLst/>
          </a:prstGeom>
          <a:noFill/>
        </p:spPr>
      </p:pic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19672" y="4725144"/>
            <a:ext cx="1104900" cy="476250"/>
          </a:xfrm>
          <a:prstGeom prst="rect">
            <a:avLst/>
          </a:prstGeom>
          <a:noFill/>
        </p:spPr>
      </p:pic>
      <p:sp>
        <p:nvSpPr>
          <p:cNvPr id="410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71800" y="4725144"/>
            <a:ext cx="1028700" cy="476250"/>
          </a:xfrm>
          <a:prstGeom prst="rect">
            <a:avLst/>
          </a:prstGeom>
          <a:noFill/>
        </p:spPr>
      </p:pic>
      <p:sp>
        <p:nvSpPr>
          <p:cNvPr id="4108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60032" y="4509120"/>
            <a:ext cx="476250" cy="857250"/>
          </a:xfrm>
          <a:prstGeom prst="rect">
            <a:avLst/>
          </a:prstGeom>
          <a:noFill/>
        </p:spPr>
      </p:pic>
      <p:sp>
        <p:nvSpPr>
          <p:cNvPr id="4109" name="Rectangle 13"/>
          <p:cNvSpPr>
            <a:spLocks noChangeArrowheads="1"/>
          </p:cNvSpPr>
          <p:nvPr/>
        </p:nvSpPr>
        <p:spPr bwMode="auto">
          <a:xfrm>
            <a:off x="0" y="1314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11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112" name="Rectangle 16"/>
          <p:cNvSpPr>
            <a:spLocks noChangeArrowheads="1"/>
          </p:cNvSpPr>
          <p:nvPr/>
        </p:nvSpPr>
        <p:spPr bwMode="auto">
          <a:xfrm>
            <a:off x="0" y="1314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14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113" name="Picture 17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3968" y="5373216"/>
            <a:ext cx="1666875" cy="409575"/>
          </a:xfrm>
          <a:prstGeom prst="rect">
            <a:avLst/>
          </a:prstGeom>
          <a:noFill/>
        </p:spPr>
      </p:pic>
      <p:sp>
        <p:nvSpPr>
          <p:cNvPr id="4116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115" name="Picture 19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92080" y="4725144"/>
            <a:ext cx="1104900" cy="476250"/>
          </a:xfrm>
          <a:prstGeom prst="rect">
            <a:avLst/>
          </a:prstGeom>
          <a:noFill/>
        </p:spPr>
      </p:pic>
      <p:sp>
        <p:nvSpPr>
          <p:cNvPr id="4118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117" name="Picture 21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44208" y="4725144"/>
            <a:ext cx="1524000" cy="476250"/>
          </a:xfrm>
          <a:prstGeom prst="rect">
            <a:avLst/>
          </a:prstGeom>
          <a:noFill/>
        </p:spPr>
      </p:pic>
      <p:sp>
        <p:nvSpPr>
          <p:cNvPr id="29" name="TextBox 28"/>
          <p:cNvSpPr txBox="1"/>
          <p:nvPr/>
        </p:nvSpPr>
        <p:spPr>
          <a:xfrm>
            <a:off x="0" y="5733256"/>
            <a:ext cx="29523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Вывод: конечная</a:t>
            </a:r>
          </a:p>
          <a:p>
            <a:pPr algn="ctr"/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десятичная дробь </a:t>
            </a:r>
          </a:p>
        </p:txBody>
      </p:sp>
      <p:sp>
        <p:nvSpPr>
          <p:cNvPr id="4121" name="Rectangle 25"/>
          <p:cNvSpPr>
            <a:spLocks noChangeArrowheads="1"/>
          </p:cNvSpPr>
          <p:nvPr/>
        </p:nvSpPr>
        <p:spPr bwMode="auto">
          <a:xfrm>
            <a:off x="0" y="18288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779912" y="5733256"/>
            <a:ext cx="29523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Вывод: бесконечная</a:t>
            </a:r>
          </a:p>
          <a:p>
            <a:pPr algn="ctr"/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десятичная дробь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4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4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29" grpId="0"/>
      <p:bldP spid="3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Светлана\Pictures\презен. фоны!!!\рисунки\Рисунок23.jpg"/>
          <p:cNvPicPr>
            <a:picLocks noChangeAspect="1" noChangeArrowheads="1"/>
          </p:cNvPicPr>
          <p:nvPr/>
        </p:nvPicPr>
        <p:blipFill>
          <a:blip r:embed="rId2" cstate="print"/>
          <a:srcRect l="13641"/>
          <a:stretch>
            <a:fillRect/>
          </a:stretch>
        </p:blipFill>
        <p:spPr bwMode="auto">
          <a:xfrm>
            <a:off x="30102" y="-17651"/>
            <a:ext cx="9127029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81622" y="973138"/>
            <a:ext cx="83529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1.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Прочитайте дроби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81622" y="2341290"/>
            <a:ext cx="86409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2.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Конечными или бесконечными периодическими  </a:t>
            </a:r>
          </a:p>
          <a:p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десятичными дробями будут такие дроби? И почему? 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30102" y="640482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33750" y="1693218"/>
            <a:ext cx="561975" cy="476250"/>
          </a:xfrm>
          <a:prstGeom prst="rect">
            <a:avLst/>
          </a:prstGeom>
          <a:noFill/>
        </p:spPr>
      </p:pic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30102" y="640482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97846" y="1693218"/>
            <a:ext cx="914400" cy="476250"/>
          </a:xfrm>
          <a:prstGeom prst="rect">
            <a:avLst/>
          </a:prstGeom>
          <a:noFill/>
        </p:spPr>
      </p:pic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30102" y="640482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49974" y="1693218"/>
            <a:ext cx="914400" cy="476250"/>
          </a:xfrm>
          <a:prstGeom prst="rect">
            <a:avLst/>
          </a:prstGeom>
          <a:noFill/>
        </p:spPr>
      </p:pic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30102" y="640482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02102" y="1693218"/>
            <a:ext cx="1304925" cy="476250"/>
          </a:xfrm>
          <a:prstGeom prst="rect">
            <a:avLst/>
          </a:prstGeom>
          <a:noFill/>
        </p:spPr>
      </p:pic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30102" y="640482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30102" y="640482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85" name="Rectangle 13"/>
          <p:cNvSpPr>
            <a:spLocks noChangeArrowheads="1"/>
          </p:cNvSpPr>
          <p:nvPr/>
        </p:nvSpPr>
        <p:spPr bwMode="auto">
          <a:xfrm>
            <a:off x="30102" y="1964457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87" name="Rectangle 15"/>
          <p:cNvSpPr>
            <a:spLocks noChangeArrowheads="1"/>
          </p:cNvSpPr>
          <p:nvPr/>
        </p:nvSpPr>
        <p:spPr bwMode="auto">
          <a:xfrm>
            <a:off x="30102" y="640482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86" name="Picture 14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85878" y="3421410"/>
            <a:ext cx="428625" cy="866775"/>
          </a:xfrm>
          <a:prstGeom prst="rect">
            <a:avLst/>
          </a:prstGeom>
          <a:noFill/>
        </p:spPr>
      </p:pic>
      <p:sp>
        <p:nvSpPr>
          <p:cNvPr id="3088" name="Rectangle 16"/>
          <p:cNvSpPr>
            <a:spLocks noChangeArrowheads="1"/>
          </p:cNvSpPr>
          <p:nvPr/>
        </p:nvSpPr>
        <p:spPr bwMode="auto">
          <a:xfrm>
            <a:off x="30102" y="1964457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90" name="Rectangle 18"/>
          <p:cNvSpPr>
            <a:spLocks noChangeArrowheads="1"/>
          </p:cNvSpPr>
          <p:nvPr/>
        </p:nvSpPr>
        <p:spPr bwMode="auto">
          <a:xfrm>
            <a:off x="30102" y="640482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89" name="Picture 17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61942" y="3421410"/>
            <a:ext cx="428625" cy="866775"/>
          </a:xfrm>
          <a:prstGeom prst="rect">
            <a:avLst/>
          </a:prstGeom>
          <a:noFill/>
        </p:spPr>
      </p:pic>
      <p:sp>
        <p:nvSpPr>
          <p:cNvPr id="3091" name="Rectangle 19"/>
          <p:cNvSpPr>
            <a:spLocks noChangeArrowheads="1"/>
          </p:cNvSpPr>
          <p:nvPr/>
        </p:nvSpPr>
        <p:spPr bwMode="auto">
          <a:xfrm>
            <a:off x="30102" y="1964457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93" name="Rectangle 21"/>
          <p:cNvSpPr>
            <a:spLocks noChangeArrowheads="1"/>
          </p:cNvSpPr>
          <p:nvPr/>
        </p:nvSpPr>
        <p:spPr bwMode="auto">
          <a:xfrm>
            <a:off x="30102" y="640482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92" name="Picture 20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38006" y="3421410"/>
            <a:ext cx="428625" cy="866775"/>
          </a:xfrm>
          <a:prstGeom prst="rect">
            <a:avLst/>
          </a:prstGeom>
          <a:noFill/>
        </p:spPr>
      </p:pic>
      <p:sp>
        <p:nvSpPr>
          <p:cNvPr id="3094" name="Rectangle 22"/>
          <p:cNvSpPr>
            <a:spLocks noChangeArrowheads="1"/>
          </p:cNvSpPr>
          <p:nvPr/>
        </p:nvSpPr>
        <p:spPr bwMode="auto">
          <a:xfrm>
            <a:off x="30102" y="1964457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96" name="Rectangle 24"/>
          <p:cNvSpPr>
            <a:spLocks noChangeArrowheads="1"/>
          </p:cNvSpPr>
          <p:nvPr/>
        </p:nvSpPr>
        <p:spPr bwMode="auto">
          <a:xfrm>
            <a:off x="30102" y="640482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95" name="Picture 23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14070" y="3421410"/>
            <a:ext cx="628650" cy="866775"/>
          </a:xfrm>
          <a:prstGeom prst="rect">
            <a:avLst/>
          </a:prstGeom>
          <a:noFill/>
        </p:spPr>
      </p:pic>
      <p:sp>
        <p:nvSpPr>
          <p:cNvPr id="3097" name="Rectangle 25"/>
          <p:cNvSpPr>
            <a:spLocks noChangeArrowheads="1"/>
          </p:cNvSpPr>
          <p:nvPr/>
        </p:nvSpPr>
        <p:spPr bwMode="auto">
          <a:xfrm>
            <a:off x="30102" y="1964457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99" name="Rectangle 27"/>
          <p:cNvSpPr>
            <a:spLocks noChangeArrowheads="1"/>
          </p:cNvSpPr>
          <p:nvPr/>
        </p:nvSpPr>
        <p:spPr bwMode="auto">
          <a:xfrm>
            <a:off x="30102" y="640482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100" name="Rectangle 28"/>
          <p:cNvSpPr>
            <a:spLocks noChangeArrowheads="1"/>
          </p:cNvSpPr>
          <p:nvPr/>
        </p:nvSpPr>
        <p:spPr bwMode="auto">
          <a:xfrm>
            <a:off x="30102" y="1964457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30102" y="640482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30102" y="1964457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30102" y="640482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30102" y="1964457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30102" y="640482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0102" y="1964457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30102" y="640482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32" name="Rectangle 12"/>
          <p:cNvSpPr>
            <a:spLocks noChangeArrowheads="1"/>
          </p:cNvSpPr>
          <p:nvPr/>
        </p:nvSpPr>
        <p:spPr bwMode="auto">
          <a:xfrm>
            <a:off x="30102" y="1964457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34" name="Rectangle 14"/>
          <p:cNvSpPr>
            <a:spLocks noChangeArrowheads="1"/>
          </p:cNvSpPr>
          <p:nvPr/>
        </p:nvSpPr>
        <p:spPr bwMode="auto">
          <a:xfrm>
            <a:off x="30102" y="640482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35" name="Rectangle 15"/>
          <p:cNvSpPr>
            <a:spLocks noChangeArrowheads="1"/>
          </p:cNvSpPr>
          <p:nvPr/>
        </p:nvSpPr>
        <p:spPr bwMode="auto">
          <a:xfrm>
            <a:off x="30102" y="1954932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37" name="Rectangle 17"/>
          <p:cNvSpPr>
            <a:spLocks noChangeArrowheads="1"/>
          </p:cNvSpPr>
          <p:nvPr/>
        </p:nvSpPr>
        <p:spPr bwMode="auto">
          <a:xfrm>
            <a:off x="30102" y="640482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38" name="Rectangle 18"/>
          <p:cNvSpPr>
            <a:spLocks noChangeArrowheads="1"/>
          </p:cNvSpPr>
          <p:nvPr/>
        </p:nvSpPr>
        <p:spPr bwMode="auto">
          <a:xfrm>
            <a:off x="30102" y="1964457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40" name="Rectangle 20"/>
          <p:cNvSpPr>
            <a:spLocks noChangeArrowheads="1"/>
          </p:cNvSpPr>
          <p:nvPr/>
        </p:nvSpPr>
        <p:spPr bwMode="auto">
          <a:xfrm>
            <a:off x="30102" y="640482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41" name="Rectangle 21"/>
          <p:cNvSpPr>
            <a:spLocks noChangeArrowheads="1"/>
          </p:cNvSpPr>
          <p:nvPr/>
        </p:nvSpPr>
        <p:spPr bwMode="auto">
          <a:xfrm>
            <a:off x="30102" y="1964457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43" name="Rectangle 23"/>
          <p:cNvSpPr>
            <a:spLocks noChangeArrowheads="1"/>
          </p:cNvSpPr>
          <p:nvPr/>
        </p:nvSpPr>
        <p:spPr bwMode="auto">
          <a:xfrm>
            <a:off x="30102" y="640482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142" name="Picture 22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4270" y="1693218"/>
            <a:ext cx="1228725" cy="476250"/>
          </a:xfrm>
          <a:prstGeom prst="rect">
            <a:avLst/>
          </a:prstGeom>
          <a:noFill/>
        </p:spPr>
      </p:pic>
      <p:sp>
        <p:nvSpPr>
          <p:cNvPr id="5145" name="Rectangle 25"/>
          <p:cNvSpPr>
            <a:spLocks noChangeArrowheads="1"/>
          </p:cNvSpPr>
          <p:nvPr/>
        </p:nvSpPr>
        <p:spPr bwMode="auto">
          <a:xfrm>
            <a:off x="30102" y="640482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46" name="Rectangle 26"/>
          <p:cNvSpPr>
            <a:spLocks noChangeArrowheads="1"/>
          </p:cNvSpPr>
          <p:nvPr/>
        </p:nvSpPr>
        <p:spPr bwMode="auto">
          <a:xfrm>
            <a:off x="30102" y="1964457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48" name="Rectangle 28"/>
          <p:cNvSpPr>
            <a:spLocks noChangeArrowheads="1"/>
          </p:cNvSpPr>
          <p:nvPr/>
        </p:nvSpPr>
        <p:spPr bwMode="auto">
          <a:xfrm>
            <a:off x="30102" y="640482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147" name="Picture 27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62142" y="3421410"/>
            <a:ext cx="466725" cy="866775"/>
          </a:xfrm>
          <a:prstGeom prst="rect">
            <a:avLst/>
          </a:prstGeom>
          <a:noFill/>
        </p:spPr>
      </p:pic>
      <p:sp>
        <p:nvSpPr>
          <p:cNvPr id="5149" name="Rectangle 29"/>
          <p:cNvSpPr>
            <a:spLocks noChangeArrowheads="1"/>
          </p:cNvSpPr>
          <p:nvPr/>
        </p:nvSpPr>
        <p:spPr bwMode="auto">
          <a:xfrm>
            <a:off x="30102" y="1964457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51" name="Rectangle 31"/>
          <p:cNvSpPr>
            <a:spLocks noChangeArrowheads="1"/>
          </p:cNvSpPr>
          <p:nvPr/>
        </p:nvSpPr>
        <p:spPr bwMode="auto">
          <a:xfrm>
            <a:off x="30102" y="640482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52" name="Rectangle 32"/>
          <p:cNvSpPr>
            <a:spLocks noChangeArrowheads="1"/>
          </p:cNvSpPr>
          <p:nvPr/>
        </p:nvSpPr>
        <p:spPr bwMode="auto">
          <a:xfrm>
            <a:off x="30102" y="2326407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54" name="Rectangle 34"/>
          <p:cNvSpPr>
            <a:spLocks noChangeArrowheads="1"/>
          </p:cNvSpPr>
          <p:nvPr/>
        </p:nvSpPr>
        <p:spPr bwMode="auto">
          <a:xfrm>
            <a:off x="30102" y="640482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55" name="Rectangle 35"/>
          <p:cNvSpPr>
            <a:spLocks noChangeArrowheads="1"/>
          </p:cNvSpPr>
          <p:nvPr/>
        </p:nvSpPr>
        <p:spPr bwMode="auto">
          <a:xfrm>
            <a:off x="30102" y="2326407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57" name="Rectangle 37"/>
          <p:cNvSpPr>
            <a:spLocks noChangeArrowheads="1"/>
          </p:cNvSpPr>
          <p:nvPr/>
        </p:nvSpPr>
        <p:spPr bwMode="auto">
          <a:xfrm>
            <a:off x="30102" y="640482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58" name="Rectangle 38"/>
          <p:cNvSpPr>
            <a:spLocks noChangeArrowheads="1"/>
          </p:cNvSpPr>
          <p:nvPr/>
        </p:nvSpPr>
        <p:spPr bwMode="auto">
          <a:xfrm>
            <a:off x="30102" y="2326407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60" name="Rectangle 40"/>
          <p:cNvSpPr>
            <a:spLocks noChangeArrowheads="1"/>
          </p:cNvSpPr>
          <p:nvPr/>
        </p:nvSpPr>
        <p:spPr bwMode="auto">
          <a:xfrm>
            <a:off x="30102" y="640482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61" name="Rectangle 41"/>
          <p:cNvSpPr>
            <a:spLocks noChangeArrowheads="1"/>
          </p:cNvSpPr>
          <p:nvPr/>
        </p:nvSpPr>
        <p:spPr bwMode="auto">
          <a:xfrm>
            <a:off x="30102" y="1916832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63" name="Rectangle 43"/>
          <p:cNvSpPr>
            <a:spLocks noChangeArrowheads="1"/>
          </p:cNvSpPr>
          <p:nvPr/>
        </p:nvSpPr>
        <p:spPr bwMode="auto">
          <a:xfrm>
            <a:off x="30102" y="640482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64" name="Rectangle 44"/>
          <p:cNvSpPr>
            <a:spLocks noChangeArrowheads="1"/>
          </p:cNvSpPr>
          <p:nvPr/>
        </p:nvSpPr>
        <p:spPr bwMode="auto">
          <a:xfrm>
            <a:off x="30102" y="1916832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66" name="Rectangle 46"/>
          <p:cNvSpPr>
            <a:spLocks noChangeArrowheads="1"/>
          </p:cNvSpPr>
          <p:nvPr/>
        </p:nvSpPr>
        <p:spPr bwMode="auto">
          <a:xfrm>
            <a:off x="30102" y="640482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67" name="Rectangle 47"/>
          <p:cNvSpPr>
            <a:spLocks noChangeArrowheads="1"/>
          </p:cNvSpPr>
          <p:nvPr/>
        </p:nvSpPr>
        <p:spPr bwMode="auto">
          <a:xfrm>
            <a:off x="30102" y="1916832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69" name="Rectangle 49"/>
          <p:cNvSpPr>
            <a:spLocks noChangeArrowheads="1"/>
          </p:cNvSpPr>
          <p:nvPr/>
        </p:nvSpPr>
        <p:spPr bwMode="auto">
          <a:xfrm>
            <a:off x="30102" y="640482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70" name="Rectangle 50"/>
          <p:cNvSpPr>
            <a:spLocks noChangeArrowheads="1"/>
          </p:cNvSpPr>
          <p:nvPr/>
        </p:nvSpPr>
        <p:spPr bwMode="auto">
          <a:xfrm>
            <a:off x="30102" y="1916832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72" name="Rectangle 52"/>
          <p:cNvSpPr>
            <a:spLocks noChangeArrowheads="1"/>
          </p:cNvSpPr>
          <p:nvPr/>
        </p:nvSpPr>
        <p:spPr bwMode="auto">
          <a:xfrm>
            <a:off x="30102" y="640482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73" name="Rectangle 53"/>
          <p:cNvSpPr>
            <a:spLocks noChangeArrowheads="1"/>
          </p:cNvSpPr>
          <p:nvPr/>
        </p:nvSpPr>
        <p:spPr bwMode="auto">
          <a:xfrm>
            <a:off x="30102" y="1916832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75" name="Rectangle 55"/>
          <p:cNvSpPr>
            <a:spLocks noChangeArrowheads="1"/>
          </p:cNvSpPr>
          <p:nvPr/>
        </p:nvSpPr>
        <p:spPr bwMode="auto">
          <a:xfrm>
            <a:off x="30102" y="640482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76" name="Rectangle 56"/>
          <p:cNvSpPr>
            <a:spLocks noChangeArrowheads="1"/>
          </p:cNvSpPr>
          <p:nvPr/>
        </p:nvSpPr>
        <p:spPr bwMode="auto">
          <a:xfrm>
            <a:off x="30102" y="1916832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78" name="Rectangle 58"/>
          <p:cNvSpPr>
            <a:spLocks noChangeArrowheads="1"/>
          </p:cNvSpPr>
          <p:nvPr/>
        </p:nvSpPr>
        <p:spPr bwMode="auto">
          <a:xfrm>
            <a:off x="30102" y="640482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79" name="Rectangle 59"/>
          <p:cNvSpPr>
            <a:spLocks noChangeArrowheads="1"/>
          </p:cNvSpPr>
          <p:nvPr/>
        </p:nvSpPr>
        <p:spPr bwMode="auto">
          <a:xfrm>
            <a:off x="30102" y="1916832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81" name="Rectangle 61"/>
          <p:cNvSpPr>
            <a:spLocks noChangeArrowheads="1"/>
          </p:cNvSpPr>
          <p:nvPr/>
        </p:nvSpPr>
        <p:spPr bwMode="auto">
          <a:xfrm>
            <a:off x="30102" y="640482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82" name="Rectangle 62"/>
          <p:cNvSpPr>
            <a:spLocks noChangeArrowheads="1"/>
          </p:cNvSpPr>
          <p:nvPr/>
        </p:nvSpPr>
        <p:spPr bwMode="auto">
          <a:xfrm>
            <a:off x="30102" y="1916832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84" name="Rectangle 64"/>
          <p:cNvSpPr>
            <a:spLocks noChangeArrowheads="1"/>
          </p:cNvSpPr>
          <p:nvPr/>
        </p:nvSpPr>
        <p:spPr bwMode="auto">
          <a:xfrm>
            <a:off x="30102" y="640482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85" name="Rectangle 65"/>
          <p:cNvSpPr>
            <a:spLocks noChangeArrowheads="1"/>
          </p:cNvSpPr>
          <p:nvPr/>
        </p:nvSpPr>
        <p:spPr bwMode="auto">
          <a:xfrm>
            <a:off x="30102" y="1916832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87" name="Rectangle 67"/>
          <p:cNvSpPr>
            <a:spLocks noChangeArrowheads="1"/>
          </p:cNvSpPr>
          <p:nvPr/>
        </p:nvSpPr>
        <p:spPr bwMode="auto">
          <a:xfrm>
            <a:off x="30102" y="640482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88" name="Rectangle 68"/>
          <p:cNvSpPr>
            <a:spLocks noChangeArrowheads="1"/>
          </p:cNvSpPr>
          <p:nvPr/>
        </p:nvSpPr>
        <p:spPr bwMode="auto">
          <a:xfrm>
            <a:off x="30102" y="1916832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641662" y="4645546"/>
            <a:ext cx="29523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Конечная</a:t>
            </a:r>
          </a:p>
          <a:p>
            <a:pPr algn="ctr"/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десятичная дробь: 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4890134" y="4645546"/>
            <a:ext cx="29523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Бесконечная</a:t>
            </a:r>
          </a:p>
          <a:p>
            <a:pPr algn="ctr"/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десятичная дробь: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8FE036F-24C6-4D62-BD61-6D70A9938BB1}"/>
              </a:ext>
            </a:extLst>
          </p:cNvPr>
          <p:cNvSpPr txBox="1"/>
          <p:nvPr/>
        </p:nvSpPr>
        <p:spPr>
          <a:xfrm>
            <a:off x="683568" y="404664"/>
            <a:ext cx="7704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0, (55) читается 0 целых, 55 в периоде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-0.00023 L -0.1967 0.3145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44" y="157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-0.00023 L -0.1967 0.31458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0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44" y="157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2.96296E-6 L 0.20486 0.31458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0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43" y="157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96296E-6 L -0.27066 0.31458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30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542" y="157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2.96296E-6 L 0.12413 0.31458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51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98" y="157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Светлана\Pictures\презен. фоны!!!\рисунки\Рисунок23.jpg"/>
          <p:cNvPicPr>
            <a:picLocks noChangeAspect="1" noChangeArrowheads="1"/>
          </p:cNvPicPr>
          <p:nvPr/>
        </p:nvPicPr>
        <p:blipFill>
          <a:blip r:embed="rId2" cstate="print"/>
          <a:srcRect l="13641"/>
          <a:stretch>
            <a:fillRect/>
          </a:stretch>
        </p:blipFill>
        <p:spPr bwMode="auto">
          <a:xfrm>
            <a:off x="16971" y="7543"/>
            <a:ext cx="9127029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11560" y="476672"/>
            <a:ext cx="763284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3.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Какое число нужно вставить вместо </a:t>
            </a:r>
            <a:r>
              <a:rPr lang="ru-RU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чтобы получить правильное равенство?</a:t>
            </a:r>
          </a:p>
          <a:p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Задание выполняется в тетради. Под каждым примером деление столбиком. </a:t>
            </a: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85" name="Rectangle 13"/>
          <p:cNvSpPr>
            <a:spLocks noChangeArrowheads="1"/>
          </p:cNvSpPr>
          <p:nvPr/>
        </p:nvSpPr>
        <p:spPr bwMode="auto">
          <a:xfrm>
            <a:off x="0" y="1323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87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88" name="Rectangle 16"/>
          <p:cNvSpPr>
            <a:spLocks noChangeArrowheads="1"/>
          </p:cNvSpPr>
          <p:nvPr/>
        </p:nvSpPr>
        <p:spPr bwMode="auto">
          <a:xfrm>
            <a:off x="0" y="1323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90" name="Rectangle 1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91" name="Rectangle 19"/>
          <p:cNvSpPr>
            <a:spLocks noChangeArrowheads="1"/>
          </p:cNvSpPr>
          <p:nvPr/>
        </p:nvSpPr>
        <p:spPr bwMode="auto">
          <a:xfrm>
            <a:off x="0" y="1323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93" name="Rectangle 2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94" name="Rectangle 22"/>
          <p:cNvSpPr>
            <a:spLocks noChangeArrowheads="1"/>
          </p:cNvSpPr>
          <p:nvPr/>
        </p:nvSpPr>
        <p:spPr bwMode="auto">
          <a:xfrm>
            <a:off x="0" y="1323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96" name="Rectangle 2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97" name="Rectangle 25"/>
          <p:cNvSpPr>
            <a:spLocks noChangeArrowheads="1"/>
          </p:cNvSpPr>
          <p:nvPr/>
        </p:nvSpPr>
        <p:spPr bwMode="auto">
          <a:xfrm>
            <a:off x="0" y="1323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99" name="Rectangle 2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100" name="Rectangle 28"/>
          <p:cNvSpPr>
            <a:spLocks noChangeArrowheads="1"/>
          </p:cNvSpPr>
          <p:nvPr/>
        </p:nvSpPr>
        <p:spPr bwMode="auto">
          <a:xfrm>
            <a:off x="0" y="1323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99592" y="3212976"/>
            <a:ext cx="1695450" cy="866775"/>
          </a:xfrm>
          <a:prstGeom prst="rect">
            <a:avLst/>
          </a:prstGeom>
          <a:noFill/>
        </p:spPr>
      </p:pic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0" y="1323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7584" y="4437112"/>
            <a:ext cx="2028825" cy="866775"/>
          </a:xfrm>
          <a:prstGeom prst="rect">
            <a:avLst/>
          </a:prstGeom>
          <a:noFill/>
        </p:spPr>
      </p:pic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0" y="1323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59832" y="3140968"/>
            <a:ext cx="2200275" cy="866775"/>
          </a:xfrm>
          <a:prstGeom prst="rect">
            <a:avLst/>
          </a:prstGeom>
          <a:noFill/>
        </p:spPr>
      </p:pic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0" y="1323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59832" y="4437112"/>
            <a:ext cx="2343150" cy="866775"/>
          </a:xfrm>
          <a:prstGeom prst="rect">
            <a:avLst/>
          </a:prstGeom>
          <a:noFill/>
        </p:spPr>
      </p:pic>
      <p:sp>
        <p:nvSpPr>
          <p:cNvPr id="5132" name="Rectangle 12"/>
          <p:cNvSpPr>
            <a:spLocks noChangeArrowheads="1"/>
          </p:cNvSpPr>
          <p:nvPr/>
        </p:nvSpPr>
        <p:spPr bwMode="auto">
          <a:xfrm>
            <a:off x="0" y="1323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34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133" name="Picture 13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52120" y="3140968"/>
            <a:ext cx="2419350" cy="857250"/>
          </a:xfrm>
          <a:prstGeom prst="rect">
            <a:avLst/>
          </a:prstGeom>
          <a:noFill/>
        </p:spPr>
      </p:pic>
      <p:sp>
        <p:nvSpPr>
          <p:cNvPr id="5135" name="Rectangle 15"/>
          <p:cNvSpPr>
            <a:spLocks noChangeArrowheads="1"/>
          </p:cNvSpPr>
          <p:nvPr/>
        </p:nvSpPr>
        <p:spPr bwMode="auto">
          <a:xfrm>
            <a:off x="0" y="1314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37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38" name="Rectangle 18"/>
          <p:cNvSpPr>
            <a:spLocks noChangeArrowheads="1"/>
          </p:cNvSpPr>
          <p:nvPr/>
        </p:nvSpPr>
        <p:spPr bwMode="auto">
          <a:xfrm>
            <a:off x="0" y="1323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40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139" name="Picture 19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52120" y="4509120"/>
            <a:ext cx="2419350" cy="866775"/>
          </a:xfrm>
          <a:prstGeom prst="rect">
            <a:avLst/>
          </a:prstGeom>
          <a:noFill/>
        </p:spPr>
      </p:pic>
      <p:sp>
        <p:nvSpPr>
          <p:cNvPr id="5141" name="Rectangle 21"/>
          <p:cNvSpPr>
            <a:spLocks noChangeArrowheads="1"/>
          </p:cNvSpPr>
          <p:nvPr/>
        </p:nvSpPr>
        <p:spPr bwMode="auto">
          <a:xfrm>
            <a:off x="0" y="13239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4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45" name="Rectangle 2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46" name="Rectangle 26"/>
          <p:cNvSpPr>
            <a:spLocks noChangeArrowheads="1"/>
          </p:cNvSpPr>
          <p:nvPr/>
        </p:nvSpPr>
        <p:spPr bwMode="auto">
          <a:xfrm>
            <a:off x="0" y="13239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48" name="Rectangle 2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51" name="Rectangle 3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52" name="Rectangle 32"/>
          <p:cNvSpPr>
            <a:spLocks noChangeArrowheads="1"/>
          </p:cNvSpPr>
          <p:nvPr/>
        </p:nvSpPr>
        <p:spPr bwMode="auto">
          <a:xfrm>
            <a:off x="0" y="16859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54" name="Rectangle 3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55" name="Rectangle 35"/>
          <p:cNvSpPr>
            <a:spLocks noChangeArrowheads="1"/>
          </p:cNvSpPr>
          <p:nvPr/>
        </p:nvSpPr>
        <p:spPr bwMode="auto">
          <a:xfrm>
            <a:off x="0" y="16859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57" name="Rectangle 3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58" name="Rectangle 38"/>
          <p:cNvSpPr>
            <a:spLocks noChangeArrowheads="1"/>
          </p:cNvSpPr>
          <p:nvPr/>
        </p:nvSpPr>
        <p:spPr bwMode="auto">
          <a:xfrm>
            <a:off x="0" y="16859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60" name="Rectangle 4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159" name="Picture 39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79712" y="3284984"/>
            <a:ext cx="295275" cy="819150"/>
          </a:xfrm>
          <a:prstGeom prst="rect">
            <a:avLst/>
          </a:prstGeom>
          <a:noFill/>
        </p:spPr>
      </p:pic>
      <p:sp>
        <p:nvSpPr>
          <p:cNvPr id="5161" name="Rectangle 41"/>
          <p:cNvSpPr>
            <a:spLocks noChangeArrowheads="1"/>
          </p:cNvSpPr>
          <p:nvPr/>
        </p:nvSpPr>
        <p:spPr bwMode="auto">
          <a:xfrm>
            <a:off x="0" y="12763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63" name="Rectangle 4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162" name="Picture 42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67744" y="4509120"/>
            <a:ext cx="295275" cy="819150"/>
          </a:xfrm>
          <a:prstGeom prst="rect">
            <a:avLst/>
          </a:prstGeom>
          <a:noFill/>
        </p:spPr>
      </p:pic>
      <p:sp>
        <p:nvSpPr>
          <p:cNvPr id="5164" name="Rectangle 44"/>
          <p:cNvSpPr>
            <a:spLocks noChangeArrowheads="1"/>
          </p:cNvSpPr>
          <p:nvPr/>
        </p:nvSpPr>
        <p:spPr bwMode="auto">
          <a:xfrm>
            <a:off x="0" y="12763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66" name="Rectangle 4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165" name="Picture 45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52320" y="3212976"/>
            <a:ext cx="295275" cy="819150"/>
          </a:xfrm>
          <a:prstGeom prst="rect">
            <a:avLst/>
          </a:prstGeom>
          <a:noFill/>
        </p:spPr>
      </p:pic>
      <p:sp>
        <p:nvSpPr>
          <p:cNvPr id="5167" name="Rectangle 47"/>
          <p:cNvSpPr>
            <a:spLocks noChangeArrowheads="1"/>
          </p:cNvSpPr>
          <p:nvPr/>
        </p:nvSpPr>
        <p:spPr bwMode="auto">
          <a:xfrm>
            <a:off x="0" y="12763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69" name="Rectangle 4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168" name="Picture 48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7984" y="4509120"/>
            <a:ext cx="295275" cy="819150"/>
          </a:xfrm>
          <a:prstGeom prst="rect">
            <a:avLst/>
          </a:prstGeom>
          <a:noFill/>
        </p:spPr>
      </p:pic>
      <p:sp>
        <p:nvSpPr>
          <p:cNvPr id="5170" name="Rectangle 50"/>
          <p:cNvSpPr>
            <a:spLocks noChangeArrowheads="1"/>
          </p:cNvSpPr>
          <p:nvPr/>
        </p:nvSpPr>
        <p:spPr bwMode="auto">
          <a:xfrm>
            <a:off x="0" y="12763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72" name="Rectangle 5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171" name="Picture 51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5976" y="3212976"/>
            <a:ext cx="295275" cy="819150"/>
          </a:xfrm>
          <a:prstGeom prst="rect">
            <a:avLst/>
          </a:prstGeom>
          <a:noFill/>
        </p:spPr>
      </p:pic>
      <p:sp>
        <p:nvSpPr>
          <p:cNvPr id="5173" name="Rectangle 53"/>
          <p:cNvSpPr>
            <a:spLocks noChangeArrowheads="1"/>
          </p:cNvSpPr>
          <p:nvPr/>
        </p:nvSpPr>
        <p:spPr bwMode="auto">
          <a:xfrm>
            <a:off x="0" y="12763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75" name="Rectangle 5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174" name="Picture 54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4008" y="3212976"/>
            <a:ext cx="295275" cy="819150"/>
          </a:xfrm>
          <a:prstGeom prst="rect">
            <a:avLst/>
          </a:prstGeom>
          <a:noFill/>
        </p:spPr>
      </p:pic>
      <p:sp>
        <p:nvSpPr>
          <p:cNvPr id="5176" name="Rectangle 56"/>
          <p:cNvSpPr>
            <a:spLocks noChangeArrowheads="1"/>
          </p:cNvSpPr>
          <p:nvPr/>
        </p:nvSpPr>
        <p:spPr bwMode="auto">
          <a:xfrm>
            <a:off x="0" y="12763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78" name="Rectangle 5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177" name="Picture 57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6016" y="4509120"/>
            <a:ext cx="295275" cy="819150"/>
          </a:xfrm>
          <a:prstGeom prst="rect">
            <a:avLst/>
          </a:prstGeom>
          <a:noFill/>
        </p:spPr>
      </p:pic>
      <p:sp>
        <p:nvSpPr>
          <p:cNvPr id="5181" name="Rectangle 6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180" name="Picture 60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48264" y="4509120"/>
            <a:ext cx="295275" cy="819150"/>
          </a:xfrm>
          <a:prstGeom prst="rect">
            <a:avLst/>
          </a:prstGeom>
          <a:noFill/>
        </p:spPr>
      </p:pic>
      <p:sp>
        <p:nvSpPr>
          <p:cNvPr id="5184" name="Rectangle 6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183" name="Picture 63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36296" y="4509120"/>
            <a:ext cx="295275" cy="819150"/>
          </a:xfrm>
          <a:prstGeom prst="rect">
            <a:avLst/>
          </a:prstGeom>
          <a:noFill/>
        </p:spPr>
      </p:pic>
      <p:sp>
        <p:nvSpPr>
          <p:cNvPr id="5187" name="Rectangle 6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186" name="Picture 66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24328" y="4509120"/>
            <a:ext cx="295275" cy="819150"/>
          </a:xfrm>
          <a:prstGeom prst="rect">
            <a:avLst/>
          </a:prstGeom>
          <a:noFill/>
        </p:spPr>
      </p:pic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51720" y="3428999"/>
            <a:ext cx="216024" cy="514343"/>
          </a:xfrm>
          <a:prstGeom prst="rect">
            <a:avLst/>
          </a:prstGeom>
          <a:noFill/>
        </p:spPr>
      </p:pic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7984" y="3356992"/>
            <a:ext cx="432048" cy="526887"/>
          </a:xfrm>
          <a:prstGeom prst="rect">
            <a:avLst/>
          </a:prstGeom>
          <a:noFill/>
        </p:spPr>
      </p:pic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24328" y="3356992"/>
            <a:ext cx="219882" cy="523528"/>
          </a:xfrm>
          <a:prstGeom prst="rect">
            <a:avLst/>
          </a:prstGeom>
          <a:noFill/>
        </p:spPr>
      </p:pic>
      <p:sp>
        <p:nvSpPr>
          <p:cNvPr id="6153" name="Rectangle 9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55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156" name="Rectangle 12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58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159" name="Rectangle 15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61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162" name="Rectangle 18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8DCE10B-EA30-45A2-A791-734C02B4F118}"/>
              </a:ext>
            </a:extLst>
          </p:cNvPr>
          <p:cNvSpPr txBox="1"/>
          <p:nvPr/>
        </p:nvSpPr>
        <p:spPr>
          <a:xfrm>
            <a:off x="291145" y="5705019"/>
            <a:ext cx="8835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</a:rPr>
              <a:t>Фото этих примеров с решением жду в ВК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1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51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500"/>
                                        <p:tgtEl>
                                          <p:spTgt spid="51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5" dur="500"/>
                                        <p:tgtEl>
                                          <p:spTgt spid="51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" dur="500"/>
                                        <p:tgtEl>
                                          <p:spTgt spid="51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2" dur="500"/>
                                        <p:tgtEl>
                                          <p:spTgt spid="51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7" dur="500"/>
                                        <p:tgtEl>
                                          <p:spTgt spid="51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2" dur="500"/>
                                        <p:tgtEl>
                                          <p:spTgt spid="51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7" dur="500"/>
                                        <p:tgtEl>
                                          <p:spTgt spid="51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2" dur="500"/>
                                        <p:tgtEl>
                                          <p:spTgt spid="51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</TotalTime>
  <Words>376</Words>
  <Application>Microsoft Office PowerPoint</Application>
  <PresentationFormat>Экран (4:3)</PresentationFormat>
  <Paragraphs>69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Светлана</dc:creator>
  <cp:lastModifiedBy>Наталья</cp:lastModifiedBy>
  <cp:revision>37</cp:revision>
  <dcterms:created xsi:type="dcterms:W3CDTF">2014-05-28T05:18:16Z</dcterms:created>
  <dcterms:modified xsi:type="dcterms:W3CDTF">2020-03-30T13:22:43Z</dcterms:modified>
</cp:coreProperties>
</file>