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62" r:id="rId5"/>
    <p:sldId id="264" r:id="rId6"/>
    <p:sldId id="263" r:id="rId7"/>
    <p:sldId id="258" r:id="rId8"/>
    <p:sldId id="265" r:id="rId9"/>
    <p:sldId id="266" r:id="rId10"/>
    <p:sldId id="268" r:id="rId11"/>
    <p:sldId id="269" r:id="rId12"/>
    <p:sldId id="270" r:id="rId13"/>
    <p:sldId id="259" r:id="rId14"/>
    <p:sldId id="26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7F5C4-F57B-423F-905A-C835779ECBD9}" type="datetimeFigureOut">
              <a:rPr lang="ru-RU" smtClean="0"/>
              <a:t>23.02.2020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D3D1-2F24-4873-9898-EFB373C7F2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7F5C4-F57B-423F-905A-C835779ECBD9}" type="datetimeFigureOut">
              <a:rPr lang="ru-RU" smtClean="0"/>
              <a:t>23.02.2020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D3D1-2F24-4873-9898-EFB373C7F2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7F5C4-F57B-423F-905A-C835779ECBD9}" type="datetimeFigureOut">
              <a:rPr lang="ru-RU" smtClean="0"/>
              <a:t>23.02.2020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D3D1-2F24-4873-9898-EFB373C7F2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7F5C4-F57B-423F-905A-C835779ECBD9}" type="datetimeFigureOut">
              <a:rPr lang="ru-RU" smtClean="0"/>
              <a:t>23.02.2020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D3D1-2F24-4873-9898-EFB373C7F2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7F5C4-F57B-423F-905A-C835779ECBD9}" type="datetimeFigureOut">
              <a:rPr lang="ru-RU" smtClean="0"/>
              <a:t>23.02.2020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D3D1-2F24-4873-9898-EFB373C7F2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7F5C4-F57B-423F-905A-C835779ECBD9}" type="datetimeFigureOut">
              <a:rPr lang="ru-RU" smtClean="0"/>
              <a:t>23.02.2020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D3D1-2F24-4873-9898-EFB373C7F2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7F5C4-F57B-423F-905A-C835779ECBD9}" type="datetimeFigureOut">
              <a:rPr lang="ru-RU" smtClean="0"/>
              <a:t>23.02.2020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D3D1-2F24-4873-9898-EFB373C7F2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7F5C4-F57B-423F-905A-C835779ECBD9}" type="datetimeFigureOut">
              <a:rPr lang="ru-RU" smtClean="0"/>
              <a:t>23.02.2020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D3D1-2F24-4873-9898-EFB373C7F2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7F5C4-F57B-423F-905A-C835779ECBD9}" type="datetimeFigureOut">
              <a:rPr lang="ru-RU" smtClean="0"/>
              <a:t>23.02.2020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D3D1-2F24-4873-9898-EFB373C7F2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7F5C4-F57B-423F-905A-C835779ECBD9}" type="datetimeFigureOut">
              <a:rPr lang="ru-RU" smtClean="0"/>
              <a:t>23.02.2020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D3D1-2F24-4873-9898-EFB373C7F2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7F5C4-F57B-423F-905A-C835779ECBD9}" type="datetimeFigureOut">
              <a:rPr lang="ru-RU" smtClean="0"/>
              <a:t>23.02.2020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D3D1-2F24-4873-9898-EFB373C7F2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37F5C4-F57B-423F-905A-C835779ECBD9}" type="datetimeFigureOut">
              <a:rPr lang="ru-RU" smtClean="0"/>
              <a:t>23.02.2020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FD3D1-2F24-4873-9898-EFB373C7F21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600" dirty="0"/>
              <a:t>УПРАВЛЕНИЕ  ОБРАЗОВАНИЯ   АДМИНИСТРАЦИИ  г. ДОЛГОПРУДНОГО</a:t>
            </a:r>
            <a:br>
              <a:rPr lang="ru-RU" sz="1600" dirty="0"/>
            </a:br>
            <a:r>
              <a:rPr lang="ru-RU" sz="1600" dirty="0"/>
              <a:t> </a:t>
            </a:r>
            <a:br>
              <a:rPr lang="ru-RU" sz="1600" dirty="0"/>
            </a:br>
            <a:r>
              <a:rPr lang="ru-RU" sz="1600" dirty="0"/>
              <a:t>МУНИЦИПЛЬНОЕ АВТОНОМНОЕ ОБЩЕОБРАЗОВАТЕЛЬНОЕ УЧРЕЖДЕНИЕГОРОДСКОГО ОКРУГА .ДОЛГОПРУДНЫЙ СРЕДНЯЯ ОБЩЕОБРАЗОВАТЕЛЬНАЯ ШКОЛА № 11 </a:t>
            </a:r>
            <a:br>
              <a:rPr lang="ru-RU" sz="1600" dirty="0"/>
            </a:br>
            <a:r>
              <a:rPr lang="ru-RU" sz="1600" dirty="0"/>
              <a:t>(МАОУ СОШ №11)</a:t>
            </a:r>
            <a:br>
              <a:rPr lang="ru-RU" sz="1600" dirty="0"/>
            </a:br>
            <a:r>
              <a:rPr lang="ru-RU" sz="1600" dirty="0"/>
              <a:t> </a:t>
            </a:r>
            <a:r>
              <a:rPr lang="ru-RU" sz="1200" dirty="0"/>
              <a:t/>
            </a:r>
            <a:br>
              <a:rPr lang="ru-RU" sz="1200" dirty="0"/>
            </a:br>
            <a:endParaRPr lang="ru-RU" sz="1200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«</a:t>
            </a:r>
            <a:r>
              <a:rPr lang="ru-RU" b="1" dirty="0" smtClean="0"/>
              <a:t>Анализатор </a:t>
            </a:r>
            <a:r>
              <a:rPr lang="ru-RU" b="1" dirty="0"/>
              <a:t>Органы чувств</a:t>
            </a:r>
            <a:r>
              <a:rPr lang="ru-RU" b="1" dirty="0" smtClean="0"/>
              <a:t>»</a:t>
            </a:r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 smtClean="0"/>
          </a:p>
          <a:p>
            <a:pPr algn="r"/>
            <a:r>
              <a:rPr lang="ru-RU" dirty="0" smtClean="0"/>
              <a:t>Подготовила: Иванова Л.А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00034" y="1685163"/>
          <a:ext cx="8286808" cy="4965917"/>
        </p:xfrm>
        <a:graphic>
          <a:graphicData uri="http://schemas.openxmlformats.org/drawingml/2006/table">
            <a:tbl>
              <a:tblPr/>
              <a:tblGrid>
                <a:gridCol w="5511896"/>
                <a:gridCol w="1039981"/>
                <a:gridCol w="1734931"/>
              </a:tblGrid>
              <a:tr h="8061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latin typeface="Times New Roman"/>
                          <a:ea typeface="SimSun"/>
                          <a:cs typeface="Mangal"/>
                        </a:rPr>
                        <a:t>Утверждения</a:t>
                      </a:r>
                      <a:endParaRPr lang="ru-RU" sz="1600" kern="50" dirty="0">
                        <a:latin typeface="Liberation Serif"/>
                        <a:ea typeface="SimSun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>
                          <a:latin typeface="Times New Roman"/>
                          <a:ea typeface="SimSun"/>
                          <a:cs typeface="Mangal"/>
                        </a:rPr>
                        <a:t>До чтения  </a:t>
                      </a:r>
                      <a:endParaRPr lang="ru-RU" sz="1600" kern="50">
                        <a:latin typeface="Liberation Serif"/>
                        <a:ea typeface="SimSun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908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latin typeface="Liberation Serif"/>
                          <a:ea typeface="SimSun"/>
                          <a:cs typeface="Mangal"/>
                        </a:rPr>
                        <a:t>После чтения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89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675"/>
                        </a:spcAft>
                      </a:pPr>
                      <a:r>
                        <a:rPr lang="ru-RU" sz="1600" kern="5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ru-RU" sz="1600" kern="5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</a:rPr>
                        <a:t>Анализатор - это сложная система, обеспечивающая анализ раздражений.</a:t>
                      </a:r>
                      <a:endParaRPr lang="ru-RU" sz="1600" kern="5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kern="50" dirty="0"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kern="50" dirty="0"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48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675"/>
                        </a:spcAft>
                      </a:pPr>
                      <a:r>
                        <a:rPr lang="ru-RU" sz="1600" kern="5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</a:rPr>
                        <a:t>2) </a:t>
                      </a:r>
                      <a:r>
                        <a:rPr lang="ru-RU" sz="1600" kern="5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</a:rPr>
                        <a:t>Анализатор состоит из трех частей - рецептора, пути передачи и соответствующей зоны коры полушарий головного мозга</a:t>
                      </a:r>
                      <a:endParaRPr lang="ru-RU" sz="1600" kern="5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kern="50" dirty="0"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kern="50"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89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675"/>
                        </a:spcAft>
                      </a:pPr>
                      <a:r>
                        <a:rPr lang="ru-RU" sz="1600" kern="5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</a:rPr>
                        <a:t>3) </a:t>
                      </a:r>
                      <a:r>
                        <a:rPr lang="ru-RU" sz="1600" kern="5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</a:rPr>
                        <a:t>Рецепторы – это чувствительные образования, которые воспринимают раздражения из внешней и внутренней среды</a:t>
                      </a:r>
                      <a:endParaRPr lang="ru-RU" sz="1600" kern="5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kern="50"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kern="50"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89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675"/>
                        </a:spcAft>
                      </a:pPr>
                      <a:r>
                        <a:rPr lang="ru-RU" sz="1600" kern="5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</a:rPr>
                        <a:t>4)</a:t>
                      </a:r>
                      <a:r>
                        <a:rPr lang="ru-RU" sz="1600" b="1" kern="5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</a:rPr>
                        <a:t> </a:t>
                      </a:r>
                      <a:r>
                        <a:rPr lang="ru-RU" sz="1600" kern="5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</a:rPr>
                        <a:t>Главное условие деятельности анализатора – это его целостность</a:t>
                      </a:r>
                      <a:endParaRPr lang="ru-RU" sz="1600" kern="5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kern="50"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kern="50"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93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675"/>
                        </a:spcAft>
                      </a:pPr>
                      <a:r>
                        <a:rPr lang="ru-RU" sz="1600" kern="5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</a:rPr>
                        <a:t>5) </a:t>
                      </a:r>
                      <a:r>
                        <a:rPr lang="ru-RU" sz="1600" kern="50" dirty="0">
                          <a:solidFill>
                            <a:srgbClr val="333333"/>
                          </a:solidFill>
                          <a:latin typeface="TextBook"/>
                          <a:ea typeface="Times New Roman"/>
                        </a:rPr>
                        <a:t>Получать информацию об окружающем мире нам помогают органы чувств</a:t>
                      </a:r>
                      <a:endParaRPr lang="ru-RU" sz="1600" kern="5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kern="50" dirty="0"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kern="50" dirty="0"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000100" y="738664"/>
            <a:ext cx="7643866" cy="64633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Проверка 2 колонки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Прием «Верите ли Вы»  Поставить (+)согласен или (-)не согласен </a:t>
            </a:r>
            <a:endParaRPr kumimoji="0" lang="ru-RU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/>
              <a:t>УЭ – 3</a:t>
            </a:r>
            <a:br>
              <a:rPr lang="ru-RU" sz="3100" dirty="0"/>
            </a:br>
            <a:r>
              <a:rPr lang="ru-RU" sz="3100" dirty="0"/>
              <a:t>Закрепление изученного </a:t>
            </a:r>
            <a:r>
              <a:rPr lang="ru-RU" sz="3100" dirty="0" smtClean="0"/>
              <a:t>материала</a:t>
            </a:r>
            <a:br>
              <a:rPr lang="ru-RU" sz="3100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lang="ru-RU" sz="7200" dirty="0" smtClean="0"/>
          </a:p>
          <a:p>
            <a:endParaRPr lang="ru-RU" sz="7200" dirty="0" smtClean="0"/>
          </a:p>
          <a:p>
            <a:r>
              <a:rPr lang="ru-RU" sz="7200" dirty="0" smtClean="0"/>
              <a:t>Задания на  выбор:</a:t>
            </a:r>
          </a:p>
          <a:p>
            <a:r>
              <a:rPr lang="ru-RU" sz="7200" dirty="0" smtClean="0"/>
              <a:t> </a:t>
            </a:r>
          </a:p>
          <a:p>
            <a:r>
              <a:rPr lang="ru-RU" sz="7200" dirty="0" smtClean="0"/>
              <a:t>1. Составьте  рассказ</a:t>
            </a:r>
          </a:p>
          <a:p>
            <a:r>
              <a:rPr lang="ru-RU" sz="7200" dirty="0" smtClean="0"/>
              <a:t> « Строение анализаторов »</a:t>
            </a:r>
          </a:p>
          <a:p>
            <a:r>
              <a:rPr lang="ru-RU" sz="4900" dirty="0" smtClean="0"/>
              <a:t> </a:t>
            </a:r>
          </a:p>
          <a:p>
            <a:endParaRPr lang="ru-RU" dirty="0"/>
          </a:p>
        </p:txBody>
      </p:sp>
      <p:pic>
        <p:nvPicPr>
          <p:cNvPr id="7" name="Содержимое 6" descr="Картинки по запросу &quot;схема анализатора человека&quot;"/>
          <p:cNvPicPr>
            <a:picLocks noGrp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1543844" y="2921794"/>
            <a:ext cx="18669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2.  Составьте </a:t>
            </a:r>
            <a:r>
              <a:rPr lang="ru-RU" dirty="0" err="1"/>
              <a:t>Синквейн</a:t>
            </a:r>
            <a:r>
              <a:rPr lang="ru-RU" dirty="0"/>
              <a:t>   «Анализаторы»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/>
          </a:p>
          <a:p>
            <a:r>
              <a:rPr lang="ru-RU" b="1" dirty="0" smtClean="0"/>
              <a:t>3. Придумайте </a:t>
            </a:r>
            <a:r>
              <a:rPr lang="ru-RU" b="1" dirty="0"/>
              <a:t>2 вопроса используя слова Зачем? И Почему? </a:t>
            </a:r>
          </a:p>
          <a:p>
            <a:endParaRPr lang="ru-RU" b="1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b="1" dirty="0" smtClean="0"/>
              <a:t>Рефлексия </a:t>
            </a: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pic>
        <p:nvPicPr>
          <p:cNvPr id="9" name="Picture 2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815306"/>
            <a:ext cx="8286807" cy="447121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Картинки по запросу &quot;строение анализатора по павлову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142984"/>
            <a:ext cx="6705600" cy="4848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ЗАДАНИЕ</a:t>
            </a:r>
          </a:p>
          <a:p>
            <a:r>
              <a:rPr lang="ru-RU" dirty="0"/>
              <a:t>Подумайте и запишите в тетради, какую информацию об окружающих вас дома предметах вы получаете с помощью зрительного анализатора.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17410" name="Picture 2" descr="https://reader.lecta.rosuchebnik.ru/demo/8244-65/data/images/103.ep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14488"/>
            <a:ext cx="4357686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Тип урока: Изучение нового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b="1" dirty="0"/>
              <a:t>Тема: </a:t>
            </a:r>
            <a:r>
              <a:rPr lang="ru-RU" b="1" dirty="0" smtClean="0"/>
              <a:t>Анализатор Органы </a:t>
            </a:r>
            <a:r>
              <a:rPr lang="ru-RU" b="1" dirty="0"/>
              <a:t>чувств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b="1" dirty="0"/>
              <a:t>Цели урока:</a:t>
            </a:r>
            <a:endParaRPr lang="ru-RU" dirty="0"/>
          </a:p>
          <a:p>
            <a:r>
              <a:rPr lang="ru-RU" b="1" dirty="0"/>
              <a:t>Обучающая:</a:t>
            </a:r>
            <a:r>
              <a:rPr lang="ru-RU" dirty="0"/>
              <a:t> изучить строение и работу мышц</a:t>
            </a:r>
          </a:p>
          <a:p>
            <a:r>
              <a:rPr lang="ru-RU" b="1" dirty="0"/>
              <a:t>Развивающая:</a:t>
            </a:r>
            <a:r>
              <a:rPr lang="ru-RU" dirty="0"/>
              <a:t> продолжить развитие у учащихся умения самостоятельно работать с информацией, делать выводы, высказывать и обосновывать свое мнение, привлекать информацию из дополнительных источников; развивать образную память, логическое мышление, речь учащегося. обеспечивать развития у школьников умения ставить цель и планировать свою деятельность, умение работать во времени, осуществлять самоконтроль и самооценку.</a:t>
            </a:r>
          </a:p>
          <a:p>
            <a:r>
              <a:rPr lang="ru-RU" b="1" dirty="0"/>
              <a:t>Воспитывающая:</a:t>
            </a:r>
            <a:r>
              <a:rPr lang="ru-RU" dirty="0"/>
              <a:t> продолжить формирование навыков самостоятельной работы с текстом , отработка активного умения слушать выступающего, доброжелательно и корректно делать замечания в случае несогласия с выступающим, умение работать в группах.</a:t>
            </a:r>
          </a:p>
          <a:p>
            <a:r>
              <a:rPr lang="ru-RU" b="1" dirty="0"/>
              <a:t>Методы:</a:t>
            </a:r>
            <a:r>
              <a:rPr lang="ru-RU" dirty="0"/>
              <a:t> беседа, создание ситуации затруднения мозговой штурм, выступление, самостоятельная работа, лабораторная работа, рефлексия.</a:t>
            </a:r>
          </a:p>
          <a:p>
            <a:r>
              <a:rPr lang="ru-RU" b="1" dirty="0"/>
              <a:t>Форма</a:t>
            </a:r>
            <a:r>
              <a:rPr lang="ru-RU" dirty="0"/>
              <a:t>: Нестандартный урок</a:t>
            </a:r>
          </a:p>
          <a:p>
            <a:r>
              <a:rPr lang="ru-RU" b="1" dirty="0"/>
              <a:t>Оборудование:</a:t>
            </a:r>
            <a:r>
              <a:rPr lang="ru-RU" dirty="0"/>
              <a:t>  таблицы : «Анализаторы» презентация, проектор , контрольные листы;</a:t>
            </a:r>
          </a:p>
          <a:p>
            <a:r>
              <a:rPr lang="ru-RU" b="1" dirty="0"/>
              <a:t>Технологии</a:t>
            </a:r>
            <a:r>
              <a:rPr lang="ru-RU" dirty="0"/>
              <a:t>: Урок личностно-ориентированный с применением технологий модульного обучения , (ТКМЧП) игровой технологии, технологии ИКТ. И элементами  </a:t>
            </a:r>
            <a:r>
              <a:rPr lang="ru-RU" dirty="0" err="1"/>
              <a:t>здоровьесберегающей</a:t>
            </a:r>
            <a:r>
              <a:rPr lang="ru-RU" dirty="0"/>
              <a:t> технологии</a:t>
            </a:r>
          </a:p>
          <a:p>
            <a:r>
              <a:rPr lang="ru-RU" b="1" dirty="0"/>
              <a:t>Приёмы активизации мыслительной деятельности учащихся: </a:t>
            </a:r>
            <a:r>
              <a:rPr lang="ru-RU" dirty="0"/>
              <a:t>Анализ учебной информации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Вызов  </a:t>
            </a:r>
            <a:br>
              <a:rPr lang="ru-RU" sz="3600" dirty="0" smtClean="0"/>
            </a:br>
            <a:r>
              <a:rPr lang="ru-RU" sz="3600" dirty="0" smtClean="0"/>
              <a:t>Сформулируйте </a:t>
            </a:r>
            <a:r>
              <a:rPr lang="ru-RU" sz="3600" dirty="0"/>
              <a:t>возможную тему и цель урока 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biouroki.ru/content/f/619/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71612"/>
            <a:ext cx="8358246" cy="4643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kumimoji="0" lang="ru-RU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Прием «Верите ли Вы»  Поставить (+)согласен или (-)не согласен </a:t>
            </a:r>
            <a:r>
              <a:rPr kumimoji="0" lang="ru-RU" altLang="zh-CN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zh-CN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28596" y="1685161"/>
          <a:ext cx="8286808" cy="4601358"/>
        </p:xfrm>
        <a:graphic>
          <a:graphicData uri="http://schemas.openxmlformats.org/drawingml/2006/table">
            <a:tbl>
              <a:tblPr/>
              <a:tblGrid>
                <a:gridCol w="5511896"/>
                <a:gridCol w="1039980"/>
                <a:gridCol w="1734932"/>
              </a:tblGrid>
              <a:tr h="600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latin typeface="Times New Roman"/>
                          <a:ea typeface="SimSun"/>
                          <a:cs typeface="Mangal"/>
                        </a:rPr>
                        <a:t>Утверждения</a:t>
                      </a:r>
                      <a:endParaRPr lang="ru-RU" sz="1400" kern="50" dirty="0">
                        <a:latin typeface="Liberation Serif"/>
                        <a:ea typeface="SimSun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>
                          <a:latin typeface="Times New Roman"/>
                          <a:ea typeface="SimSun"/>
                          <a:cs typeface="Mangal"/>
                        </a:rPr>
                        <a:t>До чтения  </a:t>
                      </a:r>
                      <a:endParaRPr lang="ru-RU" sz="1400" kern="50">
                        <a:latin typeface="Liberation Serif"/>
                        <a:ea typeface="SimSun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908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>
                          <a:latin typeface="Liberation Serif"/>
                          <a:ea typeface="SimSun"/>
                          <a:cs typeface="Mangal"/>
                        </a:rPr>
                        <a:t>После чтения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675"/>
                        </a:spcAft>
                      </a:pPr>
                      <a:r>
                        <a:rPr lang="ru-RU" sz="1400" kern="5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ru-RU" sz="1400" kern="5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</a:rPr>
                        <a:t>Анализатор - это сложная система, обеспечивающая анализ раздражений.</a:t>
                      </a:r>
                      <a:endParaRPr lang="ru-RU" sz="1400" kern="5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kern="50" dirty="0"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kern="50"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03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675"/>
                        </a:spcAft>
                      </a:pPr>
                      <a:r>
                        <a:rPr lang="ru-RU" sz="1400" kern="5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</a:rPr>
                        <a:t>2) </a:t>
                      </a:r>
                      <a:r>
                        <a:rPr lang="ru-RU" sz="1400" kern="5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</a:rPr>
                        <a:t>Анализатор состоит из трех частей - рецептора, пути передачи и соответствующей зоны коры полушарий головного мозга</a:t>
                      </a:r>
                      <a:endParaRPr lang="ru-RU" sz="1400" kern="5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kern="50" dirty="0"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kern="50"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03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675"/>
                        </a:spcAft>
                      </a:pPr>
                      <a:r>
                        <a:rPr lang="ru-RU" sz="1400" kern="5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</a:rPr>
                        <a:t>3) </a:t>
                      </a:r>
                      <a:r>
                        <a:rPr lang="ru-RU" sz="1400" kern="5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</a:rPr>
                        <a:t>Рецепторы – это чувствительные образования, которые воспринимают раздражения из внешней и внутренней среды</a:t>
                      </a:r>
                      <a:endParaRPr lang="ru-RU" sz="1400" kern="5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kern="50" dirty="0"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kern="50" dirty="0"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675"/>
                        </a:spcAft>
                      </a:pPr>
                      <a:r>
                        <a:rPr lang="ru-RU" sz="1400" kern="5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</a:rPr>
                        <a:t>4)</a:t>
                      </a:r>
                      <a:r>
                        <a:rPr lang="ru-RU" sz="1400" b="1" kern="5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</a:rPr>
                        <a:t> </a:t>
                      </a:r>
                      <a:r>
                        <a:rPr lang="ru-RU" sz="1400" kern="5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</a:rPr>
                        <a:t>Главное условие деятельности анализатора – это его целостность</a:t>
                      </a:r>
                      <a:endParaRPr lang="ru-RU" sz="1400" kern="5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kern="50" dirty="0"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kern="50" dirty="0"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675"/>
                        </a:spcAft>
                      </a:pPr>
                      <a:r>
                        <a:rPr lang="ru-RU" sz="1400" kern="5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</a:rPr>
                        <a:t>5) </a:t>
                      </a:r>
                      <a:r>
                        <a:rPr lang="ru-RU" sz="1400" kern="50" dirty="0">
                          <a:solidFill>
                            <a:srgbClr val="333333"/>
                          </a:solidFill>
                          <a:latin typeface="TextBook"/>
                          <a:ea typeface="Times New Roman"/>
                        </a:rPr>
                        <a:t>Получать информацию об окружающем мире нам помогают органы чувств</a:t>
                      </a:r>
                      <a:endParaRPr lang="ru-RU" sz="1400" kern="5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kern="50" dirty="0"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kern="50" dirty="0"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44"/>
          </a:xfrm>
        </p:spPr>
        <p:txBody>
          <a:bodyPr>
            <a:normAutofit/>
          </a:bodyPr>
          <a:lstStyle/>
          <a:p>
            <a:r>
              <a:rPr lang="ru-RU" dirty="0"/>
              <a:t>Прочитайте текст .Органы чувств  их значение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Приложение 1. Ответить на вопрос :</a:t>
            </a:r>
            <a:br>
              <a:rPr lang="ru-RU" dirty="0"/>
            </a:br>
            <a:r>
              <a:rPr lang="ru-RU" dirty="0"/>
              <a:t>Каково значение органов чувств?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1725602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u="sng" dirty="0" smtClean="0"/>
              <a:t> Осмысление</a:t>
            </a:r>
            <a:r>
              <a:rPr lang="ru-RU" b="1" dirty="0" smtClean="0"/>
              <a:t> </a:t>
            </a:r>
            <a:r>
              <a:rPr lang="ru-RU" sz="2700" b="1" dirty="0" smtClean="0"/>
              <a:t>Рассмотрите рисунки , укажите какие доли головного мозга отвечают за различные органы чувств</a:t>
            </a:r>
            <a:r>
              <a:rPr lang="ru-RU" sz="2700" b="1" dirty="0"/>
              <a:t>?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Содержимое 4" descr="Картинки по запросу &quot;зоны головного мозга с подписями&quot;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2214554"/>
            <a:ext cx="3643133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g-102eps-30399" descr="https://reader.lecta.rosuchebnik.ru/demo/8244-65/data/images/102.eps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71703" y="2285992"/>
            <a:ext cx="3391593" cy="364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/>
              <a:t>Прочитайте </a:t>
            </a:r>
            <a:r>
              <a:rPr lang="ru-RU" sz="3100" b="1" dirty="0" smtClean="0"/>
              <a:t>Приложение 3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/>
              <a:t>Рассмотрите схему строения </a:t>
            </a:r>
            <a:r>
              <a:rPr lang="ru-RU" sz="3100" dirty="0" smtClean="0"/>
              <a:t>анализатора Подготовьте сообщение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Картинки по запросу &quot;строение анализатора по павлову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643050"/>
            <a:ext cx="7286676" cy="45005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Физкультминутка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</a:t>
            </a:r>
            <a:r>
              <a:rPr lang="ru-RU" dirty="0"/>
              <a:t>, наверное, устали?</a:t>
            </a:r>
            <a:br>
              <a:rPr lang="ru-RU" dirty="0"/>
            </a:br>
            <a:r>
              <a:rPr lang="ru-RU" dirty="0"/>
              <a:t>А теперь ребята встали!</a:t>
            </a:r>
            <a:br>
              <a:rPr lang="ru-RU" dirty="0"/>
            </a:br>
            <a:r>
              <a:rPr lang="ru-RU" dirty="0"/>
              <a:t>Быстро руки вверх подняли,</a:t>
            </a:r>
            <a:br>
              <a:rPr lang="ru-RU" dirty="0"/>
            </a:br>
            <a:r>
              <a:rPr lang="ru-RU" dirty="0"/>
              <a:t>В стороны, вперед, назад,</a:t>
            </a:r>
            <a:br>
              <a:rPr lang="ru-RU" dirty="0"/>
            </a:br>
            <a:r>
              <a:rPr lang="ru-RU" dirty="0"/>
              <a:t>Повернулись вправо, влево,</a:t>
            </a:r>
            <a:br>
              <a:rPr lang="ru-RU" dirty="0"/>
            </a:br>
            <a:r>
              <a:rPr lang="ru-RU" dirty="0"/>
              <a:t>Тихо сели, вновь за дело.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428596" y="500042"/>
            <a:ext cx="7929618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381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extBook"/>
                <a:ea typeface="Times New Roman" pitchFamily="18" charset="0"/>
                <a:cs typeface="Arial" pitchFamily="34" charset="0"/>
              </a:rPr>
              <a:t>ЗАДАНИЕ. Ответить на вопрос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1.1.Что такое анализатор?</a:t>
            </a:r>
            <a:endParaRPr kumimoji="0" lang="ru-RU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2.1. Анализатор состоит из:</a:t>
            </a:r>
            <a:endParaRPr kumimoji="0" lang="ru-RU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1) рецептора, преобразующего энергию внешнего раздражения в энергию нервного импульса,</a:t>
            </a:r>
            <a:endParaRPr kumimoji="0" lang="ru-RU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2) проводящего звена, передающего нервные импульсы в головной мозг,</a:t>
            </a:r>
            <a:endParaRPr kumimoji="0" lang="ru-RU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3) участка коры головного мозга, в котором происходит обработка полученной информации,</a:t>
            </a:r>
            <a:endParaRPr kumimoji="0" lang="ru-RU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4) воспринимающего, проводящего и центрального звеньев.</a:t>
            </a:r>
            <a:endParaRPr kumimoji="0" lang="ru-RU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2.2.Нервные импульсы передаются от органов чувств в мозг по:</a:t>
            </a:r>
            <a:endParaRPr kumimoji="0" lang="ru-RU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1) двигательным нейронам,</a:t>
            </a:r>
            <a:endParaRPr kumimoji="0" lang="ru-RU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2) вставочным нейронам,</a:t>
            </a:r>
            <a:endParaRPr kumimoji="0" lang="ru-RU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3) чувствительным нейронам,</a:t>
            </a:r>
            <a:endParaRPr kumimoji="0" lang="ru-RU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4) коротким отросткам двигательных нейронов.</a:t>
            </a:r>
            <a:endParaRPr kumimoji="0" lang="ru-RU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2.3.Полный и окончательный анализ внешних раздражителей происходит в:</a:t>
            </a:r>
            <a:endParaRPr kumimoji="0" lang="ru-RU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1) рецепторах,</a:t>
            </a:r>
            <a:endParaRPr kumimoji="0" lang="ru-RU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2) нервах проводниковой части анализатора,</a:t>
            </a:r>
            <a:endParaRPr kumimoji="0" lang="ru-RU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3) корковом конце анализатора,</a:t>
            </a: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4) телах нейронов проводниковой части анализатора.</a:t>
            </a: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21828</TotalTime>
  <Words>345</Words>
  <Application>Microsoft Office PowerPoint</Application>
  <PresentationFormat>Экран (4:3)</PresentationFormat>
  <Paragraphs>77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УПРАВЛЕНИЕ  ОБРАЗОВАНИЯ   АДМИНИСТРАЦИИ  г. ДОЛГОПРУДНОГО   МУНИЦИПЛЬНОЕ АВТОНОМНОЕ ОБЩЕОБРАЗОВАТЕЛЬНОЕ УЧРЕЖДЕНИЕГОРОДСКОГО ОКРУГА .ДОЛГОПРУДНЫЙ СРЕДНЯЯ ОБЩЕОБРАЗОВАТЕЛЬНАЯ ШКОЛА № 11  (МАОУ СОШ №11)   </vt:lpstr>
      <vt:lpstr>Тип урока: Изучение нового Тема: Анализатор Органы чувств </vt:lpstr>
      <vt:lpstr>Вызов   Сформулируйте возможную тему и цель урока   </vt:lpstr>
      <vt:lpstr>Прием «Верите ли Вы»  Поставить (+)согласен или (-)не согласен  </vt:lpstr>
      <vt:lpstr>Прочитайте текст .Органы чувств  их значение   Приложение 1. Ответить на вопрос : Каково значение органов чувств? </vt:lpstr>
      <vt:lpstr>  Осмысление Рассмотрите рисунки , укажите какие доли головного мозга отвечают за различные органы чувств?     </vt:lpstr>
      <vt:lpstr>Прочитайте Приложение 3 Рассмотрите схему строения анализатора Подготовьте сообщение </vt:lpstr>
      <vt:lpstr>Физкультминутка </vt:lpstr>
      <vt:lpstr>Слайд 9</vt:lpstr>
      <vt:lpstr>Слайд 10</vt:lpstr>
      <vt:lpstr>УЭ – 3 Закрепление изученного материала  </vt:lpstr>
      <vt:lpstr>     Рефлексия       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Петухова</dc:creator>
  <cp:lastModifiedBy>Ольга Петухова</cp:lastModifiedBy>
  <cp:revision>3</cp:revision>
  <dcterms:created xsi:type="dcterms:W3CDTF">2020-02-23T14:05:41Z</dcterms:created>
  <dcterms:modified xsi:type="dcterms:W3CDTF">2020-03-09T17:54:25Z</dcterms:modified>
</cp:coreProperties>
</file>