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3" r:id="rId4"/>
    <p:sldId id="264" r:id="rId5"/>
    <p:sldId id="265" r:id="rId6"/>
    <p:sldId id="267" r:id="rId7"/>
    <p:sldId id="270" r:id="rId8"/>
    <p:sldId id="269" r:id="rId9"/>
    <p:sldId id="262" r:id="rId10"/>
    <p:sldId id="271" r:id="rId11"/>
    <p:sldId id="261" r:id="rId12"/>
    <p:sldId id="266" r:id="rId13"/>
    <p:sldId id="268" r:id="rId14"/>
    <p:sldId id="272" r:id="rId15"/>
    <p:sldId id="273" r:id="rId16"/>
    <p:sldId id="274" r:id="rId17"/>
    <p:sldId id="25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9" d="100"/>
          <a:sy n="69" d="100"/>
        </p:scale>
        <p:origin x="-462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>
        <c:manualLayout>
          <c:layoutTarget val="inner"/>
          <c:xMode val="edge"/>
          <c:yMode val="edge"/>
          <c:x val="0.22666850272717107"/>
          <c:y val="7.7327595235601593E-2"/>
          <c:w val="0.50759704424455532"/>
          <c:h val="0.4601551952317931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Взрослые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Взрослые</c:v>
                </c:pt>
                <c:pt idx="1">
                  <c:v>4 класс</c:v>
                </c:pt>
                <c:pt idx="2">
                  <c:v>3 б класс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4 класс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Взрослые</c:v>
                </c:pt>
                <c:pt idx="1">
                  <c:v>4 класс</c:v>
                </c:pt>
                <c:pt idx="2">
                  <c:v>3 б класс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1">
                  <c:v>93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3 б класс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Взрослые</c:v>
                </c:pt>
                <c:pt idx="1">
                  <c:v>4 класс</c:v>
                </c:pt>
                <c:pt idx="2">
                  <c:v>3 б класс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2">
                  <c:v>46</c:v>
                </c:pt>
              </c:numCache>
            </c:numRef>
          </c:val>
        </c:ser>
        <c:shape val="box"/>
        <c:axId val="83396864"/>
        <c:axId val="105943808"/>
        <c:axId val="0"/>
      </c:bar3DChart>
      <c:catAx>
        <c:axId val="83396864"/>
        <c:scaling>
          <c:orientation val="minMax"/>
        </c:scaling>
        <c:axPos val="b"/>
        <c:tickLblPos val="nextTo"/>
        <c:crossAx val="105943808"/>
        <c:crosses val="autoZero"/>
        <c:auto val="1"/>
        <c:lblAlgn val="ctr"/>
        <c:lblOffset val="100"/>
      </c:catAx>
      <c:valAx>
        <c:axId val="105943808"/>
        <c:scaling>
          <c:orientation val="minMax"/>
        </c:scaling>
        <c:axPos val="l"/>
        <c:majorGridlines/>
        <c:numFmt formatCode="General" sourceLinked="1"/>
        <c:tickLblPos val="nextTo"/>
        <c:crossAx val="8339686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428604"/>
            <a:ext cx="7772400" cy="1470025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МОУ Оронгойская средняя общеобразовательная школа имени Н.Г.Балдано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643182"/>
            <a:ext cx="6400800" cy="1752600"/>
          </a:xfrm>
        </p:spPr>
        <p:txBody>
          <a:bodyPr>
            <a:normAutofit/>
          </a:bodyPr>
          <a:lstStyle/>
          <a:p>
            <a:r>
              <a:rPr lang="ru-RU" dirty="0" smtClean="0"/>
              <a:t>Научно-исследовательская работа «</a:t>
            </a:r>
            <a:r>
              <a:rPr lang="ru-RU" dirty="0" err="1" smtClean="0"/>
              <a:t>Фаст-фуд</a:t>
            </a:r>
            <a:r>
              <a:rPr lang="ru-RU" dirty="0" smtClean="0"/>
              <a:t> – польза или вред?»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5286380" y="4214818"/>
            <a:ext cx="296100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Игнатьева Валерия, </a:t>
            </a:r>
            <a:endParaRPr lang="ru-RU" sz="2400" dirty="0" smtClean="0"/>
          </a:p>
          <a:p>
            <a:r>
              <a:rPr lang="ru-RU" sz="2400" dirty="0" smtClean="0"/>
              <a:t>ученица </a:t>
            </a:r>
            <a:r>
              <a:rPr lang="ru-RU" sz="2400" dirty="0" smtClean="0"/>
              <a:t>2 «б» класса</a:t>
            </a:r>
            <a:endParaRPr lang="ru-RU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Третий опыт </a:t>
            </a:r>
            <a:r>
              <a:rPr lang="ru-RU" dirty="0" smtClean="0"/>
              <a:t>я проводила при помощи мамы. Мы подожгли </a:t>
            </a:r>
            <a:r>
              <a:rPr lang="ru-RU" dirty="0" err="1" smtClean="0"/>
              <a:t>чипс</a:t>
            </a:r>
            <a:r>
              <a:rPr lang="ru-RU" dirty="0" smtClean="0"/>
              <a:t>. Он легко воспламеняется, при горении чувствуется запах пластмассы, что еще раз доказывает наличие пищевых добавок и повышенное содержание жиров.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:\опыт с чипсами\image-0-02-05-93683c7eae8eabd6451789c40dff61c01a499fa1c84096b9aec1f35cd3934c93-V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714356"/>
            <a:ext cx="7508394" cy="5631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/>
              <a:t>Влияние употребления </a:t>
            </a:r>
            <a:r>
              <a:rPr lang="ru-RU" sz="2800" b="1" dirty="0" err="1" smtClean="0"/>
              <a:t>фаст-фуда</a:t>
            </a:r>
            <a:r>
              <a:rPr lang="ru-RU" sz="2800" b="1" dirty="0" smtClean="0"/>
              <a:t> на здоровье человека.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Главный вред - это холестерин. Холестерин – жирорастворимый спирт, он поступает в организм в составе животных продуктов. Холестерин используется организмом в качестве строительного материала для клеток организма и многих других процессах. Продукты, содержащие много жира, могут повышать содержание холестерина в крови. А это может привезти к развитию многих заболеваний. Картошка фри, котлеты для гамбургеров жарятся в огромном количестве масла. А это очень вредно. Кроме жирной булочки и жирной котлеты здесь есть еще майонез, в котором масса консервантов и пищевых добавок, отрицательно влияющих в первую очередь на систему пищеварения, на печень и поджелудочную железу.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Исследования знаний и использование </a:t>
            </a:r>
            <a:r>
              <a:rPr lang="ru-RU" sz="2400" b="1" dirty="0" err="1" smtClean="0"/>
              <a:t>фаст-фуда</a:t>
            </a:r>
            <a:r>
              <a:rPr lang="ru-RU" sz="2400" b="1" dirty="0" smtClean="0"/>
              <a:t> в своей повседневной жизни детей и взрослых.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 algn="ctr">
              <a:buNone/>
            </a:pPr>
            <a:r>
              <a:rPr lang="ru-RU" dirty="0" smtClean="0"/>
              <a:t>Анкета</a:t>
            </a:r>
          </a:p>
          <a:p>
            <a:pPr lvl="0">
              <a:buNone/>
            </a:pPr>
            <a:r>
              <a:rPr lang="ru-RU" dirty="0" smtClean="0"/>
              <a:t>1.Знаете </a:t>
            </a:r>
            <a:r>
              <a:rPr lang="ru-RU" dirty="0" smtClean="0"/>
              <a:t>ли Вы, что такое </a:t>
            </a:r>
            <a:r>
              <a:rPr lang="ru-RU" dirty="0" err="1" smtClean="0"/>
              <a:t>фаст</a:t>
            </a:r>
            <a:r>
              <a:rPr lang="ru-RU" dirty="0" smtClean="0"/>
              <a:t> – </a:t>
            </a:r>
            <a:r>
              <a:rPr lang="ru-RU" dirty="0" err="1" smtClean="0"/>
              <a:t>фуд</a:t>
            </a:r>
            <a:r>
              <a:rPr lang="ru-RU" dirty="0" smtClean="0"/>
              <a:t>?</a:t>
            </a:r>
          </a:p>
          <a:p>
            <a:pPr lvl="0">
              <a:buNone/>
            </a:pPr>
            <a:r>
              <a:rPr lang="ru-RU" dirty="0" smtClean="0"/>
              <a:t>2.Часто ли Вы бываете в местах общественного питания, аналогичных </a:t>
            </a:r>
            <a:r>
              <a:rPr lang="ru-RU" dirty="0" err="1" smtClean="0"/>
              <a:t>фаст</a:t>
            </a:r>
            <a:r>
              <a:rPr lang="ru-RU" dirty="0" smtClean="0"/>
              <a:t> – </a:t>
            </a:r>
            <a:r>
              <a:rPr lang="ru-RU" dirty="0" err="1" smtClean="0"/>
              <a:t>фуду</a:t>
            </a:r>
            <a:r>
              <a:rPr lang="ru-RU" dirty="0" smtClean="0"/>
              <a:t>?</a:t>
            </a:r>
          </a:p>
          <a:p>
            <a:pPr lvl="0">
              <a:buNone/>
            </a:pPr>
            <a:r>
              <a:rPr lang="ru-RU" dirty="0" smtClean="0"/>
              <a:t>3.Часто ли Вы едите: лапшу быстрого приготовления, пюре быстрого приготовления, чипсы, газировку, сухарики?</a:t>
            </a:r>
          </a:p>
          <a:p>
            <a:pPr lvl="0">
              <a:buNone/>
            </a:pPr>
            <a:r>
              <a:rPr lang="ru-RU" dirty="0" smtClean="0"/>
              <a:t>4.Предпочитаете ли Вы домашнюю еду </a:t>
            </a:r>
            <a:r>
              <a:rPr lang="ru-RU" dirty="0" err="1" smtClean="0"/>
              <a:t>фаст-фуду</a:t>
            </a:r>
            <a:r>
              <a:rPr lang="ru-RU" dirty="0" smtClean="0"/>
              <a:t>?</a:t>
            </a:r>
          </a:p>
          <a:p>
            <a:pPr lvl="0">
              <a:buNone/>
            </a:pPr>
            <a:r>
              <a:rPr lang="ru-RU" dirty="0" smtClean="0"/>
              <a:t>5.Что, по – вашему мнению, питательнее: домашняя еда или </a:t>
            </a:r>
            <a:r>
              <a:rPr lang="ru-RU" dirty="0" err="1" smtClean="0"/>
              <a:t>фаст</a:t>
            </a:r>
            <a:r>
              <a:rPr lang="ru-RU" dirty="0" smtClean="0"/>
              <a:t> – </a:t>
            </a:r>
            <a:r>
              <a:rPr lang="ru-RU" dirty="0" err="1" smtClean="0"/>
              <a:t>фуд</a:t>
            </a:r>
            <a:r>
              <a:rPr lang="ru-RU" dirty="0" smtClean="0"/>
              <a:t>?</a:t>
            </a:r>
          </a:p>
          <a:p>
            <a:pPr lvl="0">
              <a:buNone/>
            </a:pPr>
            <a:r>
              <a:rPr lang="ru-RU" dirty="0" smtClean="0"/>
              <a:t>6.Что, по – вашему мнению, придаёт Вам больше энергии </a:t>
            </a:r>
            <a:r>
              <a:rPr lang="ru-RU" dirty="0" err="1" smtClean="0"/>
              <a:t>фаст</a:t>
            </a:r>
            <a:r>
              <a:rPr lang="ru-RU" dirty="0" smtClean="0"/>
              <a:t> – </a:t>
            </a:r>
            <a:r>
              <a:rPr lang="ru-RU" dirty="0" err="1" smtClean="0"/>
              <a:t>фуд</a:t>
            </a:r>
            <a:r>
              <a:rPr lang="ru-RU" dirty="0" smtClean="0"/>
              <a:t> или домашняя еда?</a:t>
            </a:r>
          </a:p>
          <a:p>
            <a:pPr lvl="0">
              <a:buNone/>
            </a:pPr>
            <a:r>
              <a:rPr lang="ru-RU" dirty="0" smtClean="0"/>
              <a:t>7. Считаете ли Вы, что «быстрая еда» вредна для здоровья?</a:t>
            </a:r>
          </a:p>
          <a:p>
            <a:pPr lvl="0">
              <a:buNone/>
            </a:pPr>
            <a:r>
              <a:rPr lang="ru-RU" dirty="0" smtClean="0"/>
              <a:t>8. Как Вы думаете, почему </a:t>
            </a:r>
            <a:r>
              <a:rPr lang="ru-RU" dirty="0" err="1" smtClean="0"/>
              <a:t>фаст-фуд</a:t>
            </a:r>
            <a:r>
              <a:rPr lang="ru-RU" dirty="0" smtClean="0"/>
              <a:t> запрещают продавать в школьных столовых и буфетах?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Сравнительная таблица ответов детей и взрослых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452596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3600" b="1" dirty="0" smtClean="0"/>
              <a:t>Вопрос был задан следующим </a:t>
            </a:r>
            <a:r>
              <a:rPr lang="ru-RU" sz="3600" b="1" dirty="0" smtClean="0"/>
              <a:t>опрашиваемым людям: Взрослые, учащиеся 4 класса, учащиеся 3-б класса</a:t>
            </a:r>
            <a:endParaRPr lang="ru-RU" sz="3600" dirty="0" smtClean="0"/>
          </a:p>
          <a:p>
            <a:r>
              <a:rPr lang="ru-RU" sz="4000" b="1" dirty="0" smtClean="0"/>
              <a:t>1.Знаете ли Вы, что такое </a:t>
            </a:r>
            <a:r>
              <a:rPr lang="ru-RU" sz="4000" b="1" dirty="0" err="1" smtClean="0"/>
              <a:t>фаст</a:t>
            </a:r>
            <a:r>
              <a:rPr lang="ru-RU" sz="4000" b="1" dirty="0" smtClean="0"/>
              <a:t> – </a:t>
            </a:r>
            <a:r>
              <a:rPr lang="ru-RU" sz="4000" b="1" dirty="0" err="1" smtClean="0"/>
              <a:t>фуд</a:t>
            </a:r>
            <a:r>
              <a:rPr lang="ru-RU" sz="4000" b="1" dirty="0" smtClean="0"/>
              <a:t>?</a:t>
            </a:r>
            <a:endParaRPr lang="ru-RU" sz="4000" dirty="0" smtClean="0"/>
          </a:p>
          <a:p>
            <a:pPr lvl="0"/>
            <a:r>
              <a:rPr lang="ru-RU" sz="4000" dirty="0" smtClean="0"/>
              <a:t>Да-100%</a:t>
            </a:r>
          </a:p>
          <a:p>
            <a:pPr lvl="0"/>
            <a:r>
              <a:rPr lang="ru-RU" sz="4000" dirty="0" smtClean="0"/>
              <a:t>Да-93%, нет-7%</a:t>
            </a:r>
          </a:p>
          <a:p>
            <a:pPr lvl="0"/>
            <a:r>
              <a:rPr lang="ru-RU" sz="4000" dirty="0" smtClean="0"/>
              <a:t>Да-46%,нет-54%</a:t>
            </a:r>
          </a:p>
          <a:p>
            <a:r>
              <a:rPr lang="ru-RU" sz="4000" b="1" dirty="0" smtClean="0"/>
              <a:t>2.Часто ли Вы бываете в местах общественного питания, аналогичных </a:t>
            </a:r>
            <a:r>
              <a:rPr lang="ru-RU" sz="4000" b="1" dirty="0" err="1" smtClean="0"/>
              <a:t>фаст</a:t>
            </a:r>
            <a:r>
              <a:rPr lang="ru-RU" sz="4000" b="1" dirty="0" smtClean="0"/>
              <a:t> – </a:t>
            </a:r>
            <a:r>
              <a:rPr lang="ru-RU" sz="4000" b="1" dirty="0" err="1" smtClean="0"/>
              <a:t>фуду</a:t>
            </a:r>
            <a:r>
              <a:rPr lang="ru-RU" sz="4000" b="1" dirty="0" smtClean="0"/>
              <a:t>?</a:t>
            </a:r>
            <a:endParaRPr lang="ru-RU" sz="4000" dirty="0" smtClean="0"/>
          </a:p>
          <a:p>
            <a:pPr lvl="0"/>
            <a:r>
              <a:rPr lang="ru-RU" sz="4000" dirty="0" smtClean="0"/>
              <a:t>Нет-100%</a:t>
            </a:r>
          </a:p>
          <a:p>
            <a:pPr lvl="0"/>
            <a:r>
              <a:rPr lang="ru-RU" sz="4000" dirty="0" smtClean="0"/>
              <a:t>Да-26%, нет-74%</a:t>
            </a:r>
          </a:p>
          <a:p>
            <a:pPr lvl="0"/>
            <a:r>
              <a:rPr lang="ru-RU" sz="4000" dirty="0" smtClean="0"/>
              <a:t>Да-26%, нет-74%</a:t>
            </a:r>
          </a:p>
          <a:p>
            <a:r>
              <a:rPr lang="ru-RU" sz="4000" b="1" dirty="0" smtClean="0"/>
              <a:t>3.Часто ли Вы едите: лапшу быстрого приготовления, пюре быстрого приготовления, чипсы, газировку, сухарики?</a:t>
            </a:r>
            <a:endParaRPr lang="ru-RU" sz="4000" dirty="0" smtClean="0"/>
          </a:p>
          <a:p>
            <a:pPr lvl="0"/>
            <a:r>
              <a:rPr lang="ru-RU" sz="4000" dirty="0" smtClean="0"/>
              <a:t>Нет-100%</a:t>
            </a:r>
          </a:p>
          <a:p>
            <a:pPr lvl="0"/>
            <a:r>
              <a:rPr lang="ru-RU" sz="4000" dirty="0" smtClean="0"/>
              <a:t>Да-26%, нет-74%</a:t>
            </a:r>
          </a:p>
          <a:p>
            <a:pPr lvl="0"/>
            <a:r>
              <a:rPr lang="ru-RU" sz="4000" dirty="0" smtClean="0"/>
              <a:t>Да-86%, нет-14%</a:t>
            </a:r>
          </a:p>
          <a:p>
            <a:r>
              <a:rPr lang="ru-RU" sz="4000" b="1" dirty="0" smtClean="0"/>
              <a:t>4.Предпочитаете ли Вы домашнюю еду </a:t>
            </a:r>
            <a:r>
              <a:rPr lang="ru-RU" sz="4000" b="1" dirty="0" err="1" smtClean="0"/>
              <a:t>фаст-фуду</a:t>
            </a:r>
            <a:r>
              <a:rPr lang="ru-RU" sz="4000" b="1" dirty="0" smtClean="0"/>
              <a:t>?</a:t>
            </a:r>
            <a:endParaRPr lang="ru-RU" sz="4000" dirty="0" smtClean="0"/>
          </a:p>
          <a:p>
            <a:pPr lvl="0"/>
            <a:r>
              <a:rPr lang="ru-RU" sz="4000" dirty="0" smtClean="0"/>
              <a:t>Да-100%</a:t>
            </a:r>
          </a:p>
          <a:p>
            <a:pPr lvl="0"/>
            <a:r>
              <a:rPr lang="ru-RU" sz="4000" dirty="0" smtClean="0"/>
              <a:t>Да-74%, нет-26%</a:t>
            </a:r>
          </a:p>
          <a:p>
            <a:pPr lvl="0"/>
            <a:r>
              <a:rPr lang="ru-RU" sz="4000" dirty="0" smtClean="0"/>
              <a:t>Да-86%, нет-14%</a:t>
            </a:r>
          </a:p>
          <a:p>
            <a:r>
              <a:rPr lang="ru-RU" sz="4000" b="1" dirty="0" smtClean="0"/>
              <a:t>5.Что, по – вашему мнению, питательнее: домашняя еда или </a:t>
            </a:r>
            <a:r>
              <a:rPr lang="ru-RU" sz="4000" b="1" dirty="0" err="1" smtClean="0"/>
              <a:t>фаст</a:t>
            </a:r>
            <a:r>
              <a:rPr lang="ru-RU" sz="4000" b="1" dirty="0" smtClean="0"/>
              <a:t> – </a:t>
            </a:r>
            <a:r>
              <a:rPr lang="ru-RU" sz="4000" b="1" dirty="0" err="1" smtClean="0"/>
              <a:t>фуд</a:t>
            </a:r>
            <a:r>
              <a:rPr lang="ru-RU" sz="4000" b="1" dirty="0" smtClean="0"/>
              <a:t>?</a:t>
            </a:r>
            <a:endParaRPr lang="ru-RU" sz="4000" dirty="0" smtClean="0"/>
          </a:p>
          <a:p>
            <a:pPr lvl="0"/>
            <a:r>
              <a:rPr lang="ru-RU" sz="4000" dirty="0" smtClean="0"/>
              <a:t>Дом. еда-100%</a:t>
            </a:r>
          </a:p>
          <a:p>
            <a:pPr lvl="0"/>
            <a:r>
              <a:rPr lang="ru-RU" sz="4000" dirty="0" smtClean="0"/>
              <a:t>Дом. еда-100%</a:t>
            </a:r>
          </a:p>
          <a:p>
            <a:pPr lvl="0"/>
            <a:r>
              <a:rPr lang="ru-RU" sz="4000" dirty="0" smtClean="0"/>
              <a:t>Дом. еда-100%</a:t>
            </a:r>
          </a:p>
          <a:p>
            <a:r>
              <a:rPr lang="ru-RU" sz="4000" b="1" dirty="0" smtClean="0"/>
              <a:t>6.Что, по – вашему мнению, придаёт Вам больше энергии </a:t>
            </a:r>
            <a:r>
              <a:rPr lang="ru-RU" sz="4000" b="1" dirty="0" err="1" smtClean="0"/>
              <a:t>фаст</a:t>
            </a:r>
            <a:r>
              <a:rPr lang="ru-RU" sz="4000" b="1" dirty="0" smtClean="0"/>
              <a:t> – </a:t>
            </a:r>
            <a:r>
              <a:rPr lang="ru-RU" sz="4000" b="1" dirty="0" err="1" smtClean="0"/>
              <a:t>фуд</a:t>
            </a:r>
            <a:r>
              <a:rPr lang="ru-RU" sz="4000" b="1" dirty="0" smtClean="0"/>
              <a:t> или домашняя еда?</a:t>
            </a:r>
            <a:endParaRPr lang="ru-RU" sz="4000" dirty="0" smtClean="0"/>
          </a:p>
          <a:p>
            <a:pPr lvl="0"/>
            <a:r>
              <a:rPr lang="ru-RU" sz="4000" dirty="0" smtClean="0"/>
              <a:t>Дом. еда-100%</a:t>
            </a:r>
          </a:p>
          <a:p>
            <a:pPr lvl="0"/>
            <a:r>
              <a:rPr lang="ru-RU" sz="4000" dirty="0" smtClean="0"/>
              <a:t>Дом. еда-86%,</a:t>
            </a:r>
          </a:p>
          <a:p>
            <a:pPr lvl="0"/>
            <a:r>
              <a:rPr lang="ru-RU" sz="4000" dirty="0" smtClean="0"/>
              <a:t>фаст-фуд-14%</a:t>
            </a:r>
          </a:p>
          <a:p>
            <a:r>
              <a:rPr lang="ru-RU" sz="4000" b="1" dirty="0" smtClean="0"/>
              <a:t>7. Считаете ли Вы, что «быстрая еда» вредна для здоровья?</a:t>
            </a:r>
            <a:endParaRPr lang="ru-RU" sz="4000" dirty="0" smtClean="0"/>
          </a:p>
          <a:p>
            <a:pPr lvl="0"/>
            <a:r>
              <a:rPr lang="ru-RU" sz="4000" dirty="0" smtClean="0"/>
              <a:t>Да-100%</a:t>
            </a:r>
          </a:p>
          <a:p>
            <a:pPr lvl="0"/>
            <a:r>
              <a:rPr lang="ru-RU" sz="4000" dirty="0" smtClean="0"/>
              <a:t>Да-100%</a:t>
            </a:r>
          </a:p>
          <a:p>
            <a:pPr lvl="0"/>
            <a:r>
              <a:rPr lang="ru-RU" sz="4000" dirty="0" smtClean="0"/>
              <a:t>Да-53%, нет-47%</a:t>
            </a:r>
          </a:p>
          <a:p>
            <a:r>
              <a:rPr lang="ru-RU" sz="4000" b="1" dirty="0" smtClean="0"/>
              <a:t>8. Как Вы думаете, почему </a:t>
            </a:r>
            <a:r>
              <a:rPr lang="ru-RU" sz="4000" b="1" dirty="0" err="1" smtClean="0"/>
              <a:t>фаст-фуд</a:t>
            </a:r>
            <a:r>
              <a:rPr lang="ru-RU" sz="4000" b="1" dirty="0" smtClean="0"/>
              <a:t> запрещают продавать в школьных столовых и буфетах?</a:t>
            </a:r>
            <a:endParaRPr lang="ru-RU" sz="4000" dirty="0" smtClean="0"/>
          </a:p>
          <a:p>
            <a:pPr lvl="0"/>
            <a:r>
              <a:rPr lang="ru-RU" sz="4000" dirty="0" smtClean="0"/>
              <a:t>Вредно-100%</a:t>
            </a:r>
          </a:p>
          <a:p>
            <a:pPr lvl="0"/>
            <a:r>
              <a:rPr lang="ru-RU" sz="4000" dirty="0" smtClean="0"/>
              <a:t>Вредно-100%</a:t>
            </a:r>
          </a:p>
          <a:p>
            <a:pPr lvl="0"/>
            <a:r>
              <a:rPr lang="ru-RU" sz="4000" dirty="0" smtClean="0"/>
              <a:t>Вредно-100%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Сравнительная диаграмма анкетирования взрослых и детей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71538" y="2500306"/>
          <a:ext cx="6072230" cy="2500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642910" y="1500174"/>
            <a:ext cx="5572164" cy="33855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1.Знаете ли Вы, что такое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фаст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–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фуд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500306"/>
            <a:ext cx="8115328" cy="3625857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/>
              <a:t>В ходе моего исследования было выяснено, что на самом деле </a:t>
            </a:r>
            <a:r>
              <a:rPr lang="ru-RU" sz="2800" dirty="0" err="1" smtClean="0"/>
              <a:t>фаст</a:t>
            </a:r>
            <a:r>
              <a:rPr lang="ru-RU" sz="2800" dirty="0" smtClean="0"/>
              <a:t> – </a:t>
            </a:r>
            <a:r>
              <a:rPr lang="ru-RU" sz="2800" dirty="0" err="1" smtClean="0"/>
              <a:t>фуд</a:t>
            </a:r>
            <a:r>
              <a:rPr lang="ru-RU" sz="2800" dirty="0" smtClean="0"/>
              <a:t> вредная еда. Употребление такой пищи приводит к увеличению веса, является причиной многих заболеваний, влияет на физическое и умственное развитие детей. В такой еде содержится большое количество заменителей, красителей и других вредных веществ, которые постепенно отравляют наш организм.</a:t>
            </a:r>
            <a:endParaRPr lang="ru-RU" sz="2800" dirty="0"/>
          </a:p>
        </p:txBody>
      </p:sp>
      <p:pic>
        <p:nvPicPr>
          <p:cNvPr id="4" name="Picture 2" descr="I:\запрет фаст фуд фото\image-0-02-05-47aa3bd610130741b8becd8bf034244e81c6d26b37940d47cc09b660ceb5c8b0-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0"/>
            <a:ext cx="3929090" cy="23776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714348" y="2332037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2051" name="Picture 3" descr="I:\запрет фаст фуд фото\image-0-02-05-f9b6cd14819af88725307066bf5b30216b8828d3dbe7289e6deacd77bd202bf2-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714356"/>
            <a:ext cx="2976562" cy="2976562"/>
          </a:xfrm>
          <a:prstGeom prst="rect">
            <a:avLst/>
          </a:prstGeom>
          <a:noFill/>
        </p:spPr>
      </p:pic>
      <p:pic>
        <p:nvPicPr>
          <p:cNvPr id="7" name="Picture 2" descr="I:\запрет фаст фуд фото\image-0-02-05-1059be0752f579709524094d593242758a0031f6dd5a3bbbff04e5c0be964eb8-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3714752"/>
            <a:ext cx="3286133" cy="29356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Предмет исследования - картофельные </a:t>
            </a:r>
            <a:r>
              <a:rPr lang="ru-RU" sz="2800" b="1" dirty="0" smtClean="0"/>
              <a:t>чипсы</a:t>
            </a:r>
            <a:endParaRPr lang="ru-RU" sz="2800" b="1" dirty="0"/>
          </a:p>
        </p:txBody>
      </p:sp>
      <p:pic>
        <p:nvPicPr>
          <p:cNvPr id="3074" name="Picture 2" descr="I:\опыт с чипсами\image-0-02-05-2b1f739ae857302b87c9d50402df0c8e3175858854ad0c8454f37b7e5f2faafe-V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14810" y="1928802"/>
            <a:ext cx="4405322" cy="2202661"/>
          </a:xfrm>
          <a:prstGeom prst="rect">
            <a:avLst/>
          </a:prstGeom>
          <a:noFill/>
        </p:spPr>
      </p:pic>
      <p:pic>
        <p:nvPicPr>
          <p:cNvPr id="6" name="Picture 2" descr="I:\опыт с чипсами\image-0-02-05-1504bfe05e9067ebb36e963d59244dcc47b939183fc2aa2feeccf61e8771b6e0-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214422"/>
            <a:ext cx="3736551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/>
              <a:t>Целью</a:t>
            </a:r>
            <a:r>
              <a:rPr lang="ru-RU" dirty="0" smtClean="0"/>
              <a:t> данной работы является выяснение влияния </a:t>
            </a:r>
            <a:r>
              <a:rPr lang="ru-RU" dirty="0" err="1" smtClean="0"/>
              <a:t>фаст</a:t>
            </a:r>
            <a:r>
              <a:rPr lang="ru-RU" dirty="0" smtClean="0"/>
              <a:t>- </a:t>
            </a:r>
            <a:r>
              <a:rPr lang="ru-RU" dirty="0" err="1" smtClean="0"/>
              <a:t>фуда</a:t>
            </a:r>
            <a:r>
              <a:rPr lang="ru-RU" dirty="0" smtClean="0"/>
              <a:t> на здоровье человека; обоснование вреда, наносимого </a:t>
            </a:r>
            <a:r>
              <a:rPr lang="ru-RU" dirty="0" err="1" smtClean="0"/>
              <a:t>фаст-фудом</a:t>
            </a:r>
            <a:r>
              <a:rPr lang="ru-RU" dirty="0" smtClean="0"/>
              <a:t> здоровью человека.</a:t>
            </a:r>
          </a:p>
          <a:p>
            <a:pPr>
              <a:buNone/>
            </a:pPr>
            <a:r>
              <a:rPr lang="ru-RU" b="1" dirty="0" smtClean="0"/>
              <a:t>Задачи: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Выяснить значение слова </a:t>
            </a:r>
            <a:r>
              <a:rPr lang="ru-RU" dirty="0" err="1" smtClean="0"/>
              <a:t>фаст-фуд</a:t>
            </a:r>
            <a:r>
              <a:rPr lang="ru-RU" dirty="0" smtClean="0"/>
              <a:t>, историю возникновения, причины популярности в современной жизни.</a:t>
            </a:r>
          </a:p>
          <a:p>
            <a:pPr lvl="0">
              <a:buNone/>
            </a:pPr>
            <a:r>
              <a:rPr lang="ru-RU" dirty="0" smtClean="0"/>
              <a:t>Выяснить положительное или отрицательное действие, которые оказывает на организм человека при употреблении </a:t>
            </a:r>
            <a:r>
              <a:rPr lang="ru-RU" dirty="0" err="1" smtClean="0"/>
              <a:t>фаст-фуда</a:t>
            </a:r>
            <a:r>
              <a:rPr lang="ru-RU" dirty="0" smtClean="0"/>
              <a:t>.</a:t>
            </a:r>
          </a:p>
          <a:p>
            <a:pPr lvl="0">
              <a:buNone/>
            </a:pPr>
            <a:r>
              <a:rPr lang="ru-RU" dirty="0" smtClean="0"/>
              <a:t>Провести собственные исследования на примере картофельных чипсов.</a:t>
            </a:r>
          </a:p>
          <a:p>
            <a:pPr lvl="0">
              <a:buNone/>
            </a:pPr>
            <a:r>
              <a:rPr lang="ru-RU" dirty="0" smtClean="0"/>
              <a:t>Провести анкетирование среди учащихся и учителей.</a:t>
            </a:r>
          </a:p>
          <a:p>
            <a:pPr lvl="0">
              <a:buNone/>
            </a:pPr>
            <a:r>
              <a:rPr lang="ru-RU" dirty="0" smtClean="0"/>
              <a:t>Проанализировать собранную информацию. Оформить материал.</a:t>
            </a:r>
          </a:p>
          <a:p>
            <a:pPr lvl="0">
              <a:buNone/>
            </a:pPr>
            <a:r>
              <a:rPr lang="ru-RU" dirty="0" smtClean="0"/>
              <a:t>Представить результаты исследования.</a:t>
            </a:r>
          </a:p>
          <a:p>
            <a:pPr>
              <a:buNone/>
            </a:pPr>
            <a:r>
              <a:rPr lang="ru-RU" b="1" dirty="0" smtClean="0"/>
              <a:t>Гипотеза</a:t>
            </a:r>
            <a:r>
              <a:rPr lang="ru-RU" dirty="0" smtClean="0"/>
              <a:t>. «Быстрая еда» и еда всухомятку наносит вред здоровью человека.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Практическая значимость работы. </a:t>
            </a:r>
            <a:endParaRPr lang="ru-RU" sz="2800" b="1" dirty="0" smtClean="0"/>
          </a:p>
          <a:p>
            <a:r>
              <a:rPr lang="ru-RU" sz="2800" dirty="0" smtClean="0"/>
              <a:t>Надеюсь</a:t>
            </a:r>
            <a:r>
              <a:rPr lang="ru-RU" sz="2800" dirty="0" smtClean="0"/>
              <a:t>, после завершения проекта ребята смогут:</a:t>
            </a:r>
          </a:p>
          <a:p>
            <a:pPr lvl="0"/>
            <a:r>
              <a:rPr lang="ru-RU" sz="2800" dirty="0" smtClean="0"/>
              <a:t>оценивать своё питание;</a:t>
            </a:r>
          </a:p>
          <a:p>
            <a:pPr lvl="0"/>
            <a:r>
              <a:rPr lang="ru-RU" sz="2800" dirty="0" smtClean="0"/>
              <a:t>выбирать полезные продукты для здорового, рационального питания;</a:t>
            </a:r>
          </a:p>
          <a:p>
            <a:pPr lvl="0"/>
            <a:r>
              <a:rPr lang="ru-RU" sz="2800" dirty="0" smtClean="0"/>
              <a:t>рассказывать о необходимости соблюдения принципов здорового питания своим близким, знакомым.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 </a:t>
            </a:r>
            <a:r>
              <a:rPr lang="ru-RU" sz="2400" b="1" dirty="0" smtClean="0"/>
              <a:t>История возникновения </a:t>
            </a:r>
            <a:r>
              <a:rPr lang="ru-RU" sz="2400" b="1" dirty="0" err="1" smtClean="0"/>
              <a:t>фаст</a:t>
            </a:r>
            <a:r>
              <a:rPr lang="ru-RU" sz="2400" b="1" dirty="0" smtClean="0"/>
              <a:t>- </a:t>
            </a:r>
            <a:r>
              <a:rPr lang="ru-RU" sz="2400" b="1" dirty="0" err="1" smtClean="0"/>
              <a:t>фуда</a:t>
            </a:r>
            <a:r>
              <a:rPr lang="ru-RU" sz="2400" b="1" dirty="0" smtClean="0"/>
              <a:t> и причины популярности в современной </a:t>
            </a:r>
            <a:r>
              <a:rPr lang="ru-RU" sz="2400" b="1" dirty="0" smtClean="0"/>
              <a:t>жизни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err="1" smtClean="0"/>
              <a:t>Фаст-фуд</a:t>
            </a:r>
            <a:r>
              <a:rPr lang="ru-RU" dirty="0" smtClean="0"/>
              <a:t> – это класс блюд быстрого приготовления, обычно предлагаемых специализированными заведениями. Термином «</a:t>
            </a:r>
            <a:r>
              <a:rPr lang="ru-RU" dirty="0" err="1" smtClean="0"/>
              <a:t>фаст-фуд</a:t>
            </a:r>
            <a:r>
              <a:rPr lang="ru-RU" dirty="0" smtClean="0"/>
              <a:t>» обозначают пищу, которую можно быстро приготовить.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Исследования в домашних условиях на примере картофельных чипсов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Первый опыт</a:t>
            </a:r>
            <a:r>
              <a:rPr lang="ru-RU" dirty="0" smtClean="0"/>
              <a:t>. Для начала я рассмотрела упаковку чипсов и </a:t>
            </a:r>
            <a:r>
              <a:rPr lang="ru-RU" dirty="0" err="1" smtClean="0"/>
              <a:t>кириешек</a:t>
            </a:r>
            <a:r>
              <a:rPr lang="ru-RU" dirty="0" smtClean="0"/>
              <a:t> </a:t>
            </a:r>
            <a:r>
              <a:rPr lang="ru-RU" dirty="0" err="1" smtClean="0"/>
              <a:t>и</a:t>
            </a:r>
            <a:r>
              <a:rPr lang="ru-RU" dirty="0" smtClean="0"/>
              <a:t> обнаружила пищевые добавки Е- 621, 631,262, 551. Об их вреде уже говорилось ранее.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I:\опыт с чипсами\image-0-02-05-1504bfe05e9067ebb36e963d59244dcc47b939183fc2aa2feeccf61e8771b6e0-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714356"/>
            <a:ext cx="4500594" cy="54514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Для второго опыта </a:t>
            </a:r>
            <a:r>
              <a:rPr lang="ru-RU" dirty="0" smtClean="0"/>
              <a:t>я тщательно размяла чипсы на листе бумаги и увидела жирный отпечаток, что подтверждает наличие большого количества жира в чипсах. Об этом говорилось в найденных в интернете материалах.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:\опыт с чипсами\image-0-02-05-b94d68ee6b9f5cf47c5271e65ebba8054da2deb7e47915afcd7ebfca49f3c96a-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642918"/>
            <a:ext cx="7280686" cy="54006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660</Words>
  <PresentationFormat>Экран (4:3)</PresentationFormat>
  <Paragraphs>75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МОУ Оронгойская средняя общеобразовательная школа имени Н.Г.Балдано</vt:lpstr>
      <vt:lpstr>Предмет исследования - картофельные чипсы</vt:lpstr>
      <vt:lpstr>Слайд 3</vt:lpstr>
      <vt:lpstr>Слайд 4</vt:lpstr>
      <vt:lpstr> История возникновения фаст- фуда и причины популярности в современной жизни</vt:lpstr>
      <vt:lpstr>Исследования в домашних условиях на примере картофельных чипсов</vt:lpstr>
      <vt:lpstr>Слайд 7</vt:lpstr>
      <vt:lpstr>Слайд 8</vt:lpstr>
      <vt:lpstr>Слайд 9</vt:lpstr>
      <vt:lpstr>Слайд 10</vt:lpstr>
      <vt:lpstr>Слайд 11</vt:lpstr>
      <vt:lpstr>Влияние употребления фаст-фуда на здоровье человека. </vt:lpstr>
      <vt:lpstr>Исследования знаний и использование фаст-фуда в своей повседневной жизни детей и взрослых.</vt:lpstr>
      <vt:lpstr>Сравнительная таблица ответов детей и взрослых</vt:lpstr>
      <vt:lpstr>Сравнительная диаграмма анкетирования взрослых и детей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МОУ Оронгойская средняя общеобразовательная школа имени Н.Г.Балдано</dc:title>
  <cp:lastModifiedBy>школа</cp:lastModifiedBy>
  <cp:revision>16</cp:revision>
  <dcterms:modified xsi:type="dcterms:W3CDTF">2017-04-19T06:53:32Z</dcterms:modified>
</cp:coreProperties>
</file>