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1" r:id="rId5"/>
    <p:sldId id="258" r:id="rId6"/>
    <p:sldId id="259" r:id="rId7"/>
    <p:sldId id="272" r:id="rId8"/>
    <p:sldId id="261" r:id="rId9"/>
    <p:sldId id="262" r:id="rId10"/>
    <p:sldId id="263" r:id="rId11"/>
    <p:sldId id="26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mailto:oczunenko@bk.ru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mailto:oczunenko@bk.ru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FA279E-1F15-4D68-BCAA-FBA595E6FEBF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2238F-B82C-472D-8E8D-D345F9877276}">
      <dgm:prSet/>
      <dgm:spPr>
        <a:solidFill>
          <a:schemeClr val="accent3"/>
        </a:solidFill>
      </dgm:spPr>
      <dgm:t>
        <a:bodyPr/>
        <a:lstStyle/>
        <a:p>
          <a:pPr algn="ctr" rtl="0"/>
          <a:r>
            <a:rPr lang="ru-RU" b="1" dirty="0" smtClean="0"/>
            <a:t>Использование интерактивных экологический игр у дошкольников</a:t>
          </a:r>
          <a:endParaRPr lang="ru-RU" dirty="0"/>
        </a:p>
      </dgm:t>
    </dgm:pt>
    <dgm:pt modelId="{65DA35FE-A5DB-4FA6-9830-533E354814BF}" type="parTrans" cxnId="{C8A830CA-92A9-4001-9791-73D3C9E2C446}">
      <dgm:prSet/>
      <dgm:spPr/>
      <dgm:t>
        <a:bodyPr/>
        <a:lstStyle/>
        <a:p>
          <a:endParaRPr lang="ru-RU"/>
        </a:p>
      </dgm:t>
    </dgm:pt>
    <dgm:pt modelId="{58B61734-ACCF-4514-8D95-6246E033D25B}" type="sibTrans" cxnId="{C8A830CA-92A9-4001-9791-73D3C9E2C446}">
      <dgm:prSet/>
      <dgm:spPr/>
      <dgm:t>
        <a:bodyPr/>
        <a:lstStyle/>
        <a:p>
          <a:endParaRPr lang="ru-RU"/>
        </a:p>
      </dgm:t>
    </dgm:pt>
    <dgm:pt modelId="{641E44D6-B070-46CD-A342-97B3428ED83E}" type="pres">
      <dgm:prSet presAssocID="{C7FA279E-1F15-4D68-BCAA-FBA595E6FE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84EA00-CC37-4007-9EC7-A2FAF2CDD881}" type="pres">
      <dgm:prSet presAssocID="{3872238F-B82C-472D-8E8D-D345F9877276}" presName="parentText" presStyleLbl="node1" presStyleIdx="0" presStyleCnt="1" custLinFactNeighborX="-2632" custLinFactNeighborY="149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DE98B8-5F4D-47C4-B494-612A07125F48}" type="presOf" srcId="{3872238F-B82C-472D-8E8D-D345F9877276}" destId="{BF84EA00-CC37-4007-9EC7-A2FAF2CDD881}" srcOrd="0" destOrd="0" presId="urn:microsoft.com/office/officeart/2005/8/layout/vList2"/>
    <dgm:cxn modelId="{4EBE9956-359D-49B6-90A1-ACF8CA1FC5A8}" type="presOf" srcId="{C7FA279E-1F15-4D68-BCAA-FBA595E6FEBF}" destId="{641E44D6-B070-46CD-A342-97B3428ED83E}" srcOrd="0" destOrd="0" presId="urn:microsoft.com/office/officeart/2005/8/layout/vList2"/>
    <dgm:cxn modelId="{C8A830CA-92A9-4001-9791-73D3C9E2C446}" srcId="{C7FA279E-1F15-4D68-BCAA-FBA595E6FEBF}" destId="{3872238F-B82C-472D-8E8D-D345F9877276}" srcOrd="0" destOrd="0" parTransId="{65DA35FE-A5DB-4FA6-9830-533E354814BF}" sibTransId="{58B61734-ACCF-4514-8D95-6246E033D25B}"/>
    <dgm:cxn modelId="{6D863F67-A4A5-474E-B188-A722A49D0E1D}" type="presParOf" srcId="{641E44D6-B070-46CD-A342-97B3428ED83E}" destId="{BF84EA00-CC37-4007-9EC7-A2FAF2CDD88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A279E-1F15-4D68-BCAA-FBA595E6FEBF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2238F-B82C-472D-8E8D-D345F9877276}">
      <dgm:prSet custT="1"/>
      <dgm:spPr>
        <a:solidFill>
          <a:schemeClr val="accent3"/>
        </a:solidFill>
      </dgm:spPr>
      <dgm:t>
        <a:bodyPr/>
        <a:lstStyle/>
        <a:p>
          <a:pPr algn="ctr" rtl="0"/>
          <a:r>
            <a:rPr lang="ru-RU" sz="6000" b="1" dirty="0" smtClean="0"/>
            <a:t>Спасибо за внимание!</a:t>
          </a:r>
          <a:endParaRPr lang="ru-RU" sz="6000" dirty="0"/>
        </a:p>
      </dgm:t>
    </dgm:pt>
    <dgm:pt modelId="{65DA35FE-A5DB-4FA6-9830-533E354814BF}" type="parTrans" cxnId="{C8A830CA-92A9-4001-9791-73D3C9E2C446}">
      <dgm:prSet/>
      <dgm:spPr/>
      <dgm:t>
        <a:bodyPr/>
        <a:lstStyle/>
        <a:p>
          <a:endParaRPr lang="ru-RU"/>
        </a:p>
      </dgm:t>
    </dgm:pt>
    <dgm:pt modelId="{58B61734-ACCF-4514-8D95-6246E033D25B}" type="sibTrans" cxnId="{C8A830CA-92A9-4001-9791-73D3C9E2C446}">
      <dgm:prSet/>
      <dgm:spPr/>
      <dgm:t>
        <a:bodyPr/>
        <a:lstStyle/>
        <a:p>
          <a:endParaRPr lang="ru-RU"/>
        </a:p>
      </dgm:t>
    </dgm:pt>
    <dgm:pt modelId="{641E44D6-B070-46CD-A342-97B3428ED83E}" type="pres">
      <dgm:prSet presAssocID="{C7FA279E-1F15-4D68-BCAA-FBA595E6FE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84EA00-CC37-4007-9EC7-A2FAF2CDD881}" type="pres">
      <dgm:prSet presAssocID="{3872238F-B82C-472D-8E8D-D345F9877276}" presName="parentText" presStyleLbl="node1" presStyleIdx="0" presStyleCnt="1" custLinFactNeighborX="-2632" custLinFactNeighborY="-596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A830CA-92A9-4001-9791-73D3C9E2C446}" srcId="{C7FA279E-1F15-4D68-BCAA-FBA595E6FEBF}" destId="{3872238F-B82C-472D-8E8D-D345F9877276}" srcOrd="0" destOrd="0" parTransId="{65DA35FE-A5DB-4FA6-9830-533E354814BF}" sibTransId="{58B61734-ACCF-4514-8D95-6246E033D25B}"/>
    <dgm:cxn modelId="{17C91CEF-91AC-4171-BD4D-031F7DF81B6A}" type="presOf" srcId="{C7FA279E-1F15-4D68-BCAA-FBA595E6FEBF}" destId="{641E44D6-B070-46CD-A342-97B3428ED83E}" srcOrd="0" destOrd="0" presId="urn:microsoft.com/office/officeart/2005/8/layout/vList2"/>
    <dgm:cxn modelId="{991D63E8-D954-467A-B5B8-3D30807311DE}" type="presOf" srcId="{3872238F-B82C-472D-8E8D-D345F9877276}" destId="{BF84EA00-CC37-4007-9EC7-A2FAF2CDD881}" srcOrd="0" destOrd="0" presId="urn:microsoft.com/office/officeart/2005/8/layout/vList2"/>
    <dgm:cxn modelId="{DBD16160-792A-4BA4-9AD2-8AFCB1DCB0A7}" type="presParOf" srcId="{641E44D6-B070-46CD-A342-97B3428ED83E}" destId="{BF84EA00-CC37-4007-9EC7-A2FAF2CDD88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0846C9-2BCA-4943-BD24-EE1567EB4D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6E77BF-3AF9-490C-921A-C83EC4C91094}">
      <dgm:prSet custT="1"/>
      <dgm:spPr>
        <a:solidFill>
          <a:srgbClr val="92D050">
            <a:alpha val="77000"/>
          </a:srgbClr>
        </a:solidFill>
      </dgm:spPr>
      <dgm:t>
        <a:bodyPr/>
        <a:lstStyle/>
        <a:p>
          <a:pPr rtl="0"/>
          <a:r>
            <a:rPr lang="ru-RU" sz="3200" b="1" dirty="0" smtClean="0"/>
            <a:t>Подготовили воспитатель </a:t>
          </a:r>
        </a:p>
        <a:p>
          <a:pPr rtl="0"/>
          <a:r>
            <a:rPr lang="ru-RU" sz="3200" b="1" dirty="0" smtClean="0"/>
            <a:t>МКДОУ ЦРР д/с № 5 «Дельфин» </a:t>
          </a:r>
        </a:p>
        <a:p>
          <a:pPr rtl="0"/>
          <a:r>
            <a:rPr lang="ru-RU" sz="3200" b="1" dirty="0" err="1" smtClean="0"/>
            <a:t>Цуненко</a:t>
          </a:r>
          <a:r>
            <a:rPr lang="ru-RU" sz="3200" b="1" dirty="0" smtClean="0"/>
            <a:t> О.А,</a:t>
          </a:r>
        </a:p>
        <a:p>
          <a:pPr rtl="0"/>
          <a:r>
            <a:rPr lang="ru-RU" sz="3200" b="1" dirty="0" smtClean="0"/>
            <a:t> </a:t>
          </a:r>
          <a:r>
            <a:rPr lang="en-US" sz="3200" b="1" u="sng" dirty="0" err="1" smtClean="0">
              <a:hlinkClick xmlns:r="http://schemas.openxmlformats.org/officeDocument/2006/relationships" r:id="rId1"/>
            </a:rPr>
            <a:t>oczunenko</a:t>
          </a:r>
          <a:r>
            <a:rPr lang="ru-RU" sz="3200" b="1" u="sng" dirty="0" smtClean="0">
              <a:hlinkClick xmlns:r="http://schemas.openxmlformats.org/officeDocument/2006/relationships" r:id="rId1"/>
            </a:rPr>
            <a:t>@</a:t>
          </a:r>
          <a:r>
            <a:rPr lang="en-US" sz="3200" b="1" u="sng" dirty="0" err="1" smtClean="0">
              <a:hlinkClick xmlns:r="http://schemas.openxmlformats.org/officeDocument/2006/relationships" r:id="rId1"/>
            </a:rPr>
            <a:t>bk</a:t>
          </a:r>
          <a:r>
            <a:rPr lang="ru-RU" sz="3200" b="1" u="sng" dirty="0" smtClean="0">
              <a:hlinkClick xmlns:r="http://schemas.openxmlformats.org/officeDocument/2006/relationships" r:id="rId1"/>
            </a:rPr>
            <a:t>.</a:t>
          </a:r>
          <a:r>
            <a:rPr lang="en-US" sz="3200" b="1" u="sng" dirty="0" err="1" smtClean="0">
              <a:hlinkClick xmlns:r="http://schemas.openxmlformats.org/officeDocument/2006/relationships" r:id="rId1"/>
            </a:rPr>
            <a:t>ru</a:t>
          </a:r>
          <a:r>
            <a:rPr lang="ru-RU" sz="3200" b="1" dirty="0" smtClean="0"/>
            <a:t>,  </a:t>
          </a:r>
          <a:endParaRPr lang="ru-RU" sz="3200" dirty="0"/>
        </a:p>
      </dgm:t>
    </dgm:pt>
    <dgm:pt modelId="{BAD2B5D6-6914-496E-92AD-85D61661E752}" type="parTrans" cxnId="{7C5107D9-6ED4-477B-B796-5577875D9552}">
      <dgm:prSet/>
      <dgm:spPr/>
      <dgm:t>
        <a:bodyPr/>
        <a:lstStyle/>
        <a:p>
          <a:endParaRPr lang="ru-RU" sz="2400"/>
        </a:p>
      </dgm:t>
    </dgm:pt>
    <dgm:pt modelId="{0ACA408A-0A4B-4452-AF7C-4D034D068D84}" type="sibTrans" cxnId="{7C5107D9-6ED4-477B-B796-5577875D9552}">
      <dgm:prSet/>
      <dgm:spPr/>
      <dgm:t>
        <a:bodyPr/>
        <a:lstStyle/>
        <a:p>
          <a:endParaRPr lang="ru-RU" sz="2400"/>
        </a:p>
      </dgm:t>
    </dgm:pt>
    <dgm:pt modelId="{8B721472-FF5F-48F2-A226-2879DDB5DC4C}" type="pres">
      <dgm:prSet presAssocID="{2C0846C9-2BCA-4943-BD24-EE1567EB4D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4157C7-9213-4D5E-AC4E-1ADB7FB5DFB2}" type="pres">
      <dgm:prSet presAssocID="{F76E77BF-3AF9-490C-921A-C83EC4C91094}" presName="parentText" presStyleLbl="node1" presStyleIdx="0" presStyleCnt="1" custLinFactNeighborX="4505" custLinFactNeighborY="-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962DAF-F328-4938-A65C-8D96CC4C1D4A}" type="presOf" srcId="{F76E77BF-3AF9-490C-921A-C83EC4C91094}" destId="{8C4157C7-9213-4D5E-AC4E-1ADB7FB5DFB2}" srcOrd="0" destOrd="0" presId="urn:microsoft.com/office/officeart/2005/8/layout/vList2"/>
    <dgm:cxn modelId="{2297A1CF-8F4D-4A46-9ECE-09CBCFEBC9DD}" type="presOf" srcId="{2C0846C9-2BCA-4943-BD24-EE1567EB4D56}" destId="{8B721472-FF5F-48F2-A226-2879DDB5DC4C}" srcOrd="0" destOrd="0" presId="urn:microsoft.com/office/officeart/2005/8/layout/vList2"/>
    <dgm:cxn modelId="{7C5107D9-6ED4-477B-B796-5577875D9552}" srcId="{2C0846C9-2BCA-4943-BD24-EE1567EB4D56}" destId="{F76E77BF-3AF9-490C-921A-C83EC4C91094}" srcOrd="0" destOrd="0" parTransId="{BAD2B5D6-6914-496E-92AD-85D61661E752}" sibTransId="{0ACA408A-0A4B-4452-AF7C-4D034D068D84}"/>
    <dgm:cxn modelId="{BF1370F4-1FF1-4CD9-B2C5-1F6B59FC17ED}" type="presParOf" srcId="{8B721472-FF5F-48F2-A226-2879DDB5DC4C}" destId="{8C4157C7-9213-4D5E-AC4E-1ADB7FB5DF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4EA00-CC37-4007-9EC7-A2FAF2CDD881}">
      <dsp:nvSpPr>
        <dsp:cNvPr id="0" name=""/>
        <dsp:cNvSpPr/>
      </dsp:nvSpPr>
      <dsp:spPr>
        <a:xfrm>
          <a:off x="0" y="29348"/>
          <a:ext cx="8208912" cy="3283019"/>
        </a:xfrm>
        <a:prstGeom prst="roundRect">
          <a:avLst/>
        </a:prstGeom>
        <a:solidFill>
          <a:schemeClr val="accent3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/>
            <a:t>Использование интерактивных экологический игр у дошкольников</a:t>
          </a:r>
          <a:endParaRPr lang="ru-RU" sz="4600" kern="1200" dirty="0"/>
        </a:p>
      </dsp:txBody>
      <dsp:txXfrm>
        <a:off x="160264" y="189612"/>
        <a:ext cx="7888384" cy="2962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4EA00-CC37-4007-9EC7-A2FAF2CDD881}">
      <dsp:nvSpPr>
        <dsp:cNvPr id="0" name=""/>
        <dsp:cNvSpPr/>
      </dsp:nvSpPr>
      <dsp:spPr>
        <a:xfrm>
          <a:off x="0" y="72013"/>
          <a:ext cx="8208912" cy="1444949"/>
        </a:xfrm>
        <a:prstGeom prst="roundRect">
          <a:avLst/>
        </a:prstGeom>
        <a:solidFill>
          <a:schemeClr val="accent3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/>
            <a:t>Спасибо за внимание!</a:t>
          </a:r>
          <a:endParaRPr lang="ru-RU" sz="6000" kern="1200" dirty="0"/>
        </a:p>
      </dsp:txBody>
      <dsp:txXfrm>
        <a:off x="70537" y="142550"/>
        <a:ext cx="8067838" cy="1303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157C7-9213-4D5E-AC4E-1ADB7FB5DFB2}">
      <dsp:nvSpPr>
        <dsp:cNvPr id="0" name=""/>
        <dsp:cNvSpPr/>
      </dsp:nvSpPr>
      <dsp:spPr>
        <a:xfrm>
          <a:off x="0" y="0"/>
          <a:ext cx="7992888" cy="2520253"/>
        </a:xfrm>
        <a:prstGeom prst="roundRect">
          <a:avLst/>
        </a:prstGeom>
        <a:solidFill>
          <a:srgbClr val="92D050">
            <a:alpha val="77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Подготовили воспитатель </a:t>
          </a: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МКДОУ ЦРР д/с № 5 «Дельфин» </a:t>
          </a: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/>
            <a:t>Цуненко</a:t>
          </a:r>
          <a:r>
            <a:rPr lang="ru-RU" sz="3200" b="1" kern="1200" dirty="0" smtClean="0"/>
            <a:t> О.А,</a:t>
          </a:r>
        </a:p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 </a:t>
          </a:r>
          <a:r>
            <a:rPr lang="en-US" sz="3200" b="1" u="sng" kern="1200" dirty="0" err="1" smtClean="0">
              <a:hlinkClick xmlns:r="http://schemas.openxmlformats.org/officeDocument/2006/relationships" r:id="rId1"/>
            </a:rPr>
            <a:t>oczunenko</a:t>
          </a:r>
          <a:r>
            <a:rPr lang="ru-RU" sz="3200" b="1" u="sng" kern="1200" dirty="0" smtClean="0">
              <a:hlinkClick xmlns:r="http://schemas.openxmlformats.org/officeDocument/2006/relationships" r:id="rId1"/>
            </a:rPr>
            <a:t>@</a:t>
          </a:r>
          <a:r>
            <a:rPr lang="en-US" sz="3200" b="1" u="sng" kern="1200" dirty="0" err="1" smtClean="0">
              <a:hlinkClick xmlns:r="http://schemas.openxmlformats.org/officeDocument/2006/relationships" r:id="rId1"/>
            </a:rPr>
            <a:t>bk</a:t>
          </a:r>
          <a:r>
            <a:rPr lang="ru-RU" sz="3200" b="1" u="sng" kern="1200" dirty="0" smtClean="0">
              <a:hlinkClick xmlns:r="http://schemas.openxmlformats.org/officeDocument/2006/relationships" r:id="rId1"/>
            </a:rPr>
            <a:t>.</a:t>
          </a:r>
          <a:r>
            <a:rPr lang="en-US" sz="3200" b="1" u="sng" kern="1200" dirty="0" err="1" smtClean="0">
              <a:hlinkClick xmlns:r="http://schemas.openxmlformats.org/officeDocument/2006/relationships" r:id="rId1"/>
            </a:rPr>
            <a:t>ru</a:t>
          </a:r>
          <a:r>
            <a:rPr lang="ru-RU" sz="3200" b="1" kern="1200" dirty="0" smtClean="0"/>
            <a:t>,  </a:t>
          </a:r>
          <a:endParaRPr lang="ru-RU" sz="3200" kern="1200" dirty="0"/>
        </a:p>
      </dsp:txBody>
      <dsp:txXfrm>
        <a:off x="123029" y="123029"/>
        <a:ext cx="7746830" cy="2274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9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68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92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74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4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4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20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6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3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43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4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2EF74-48ED-4673-8BEC-8D774AF2D2BB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45483-BD6E-4FE5-83FB-7A7A09AD1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5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9650224"/>
              </p:ext>
            </p:extLst>
          </p:nvPr>
        </p:nvGraphicFramePr>
        <p:xfrm>
          <a:off x="827584" y="332656"/>
          <a:ext cx="820891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542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129" y="2924944"/>
            <a:ext cx="4032448" cy="3024336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96" y="2900892"/>
            <a:ext cx="4075101" cy="3056326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51520" y="188640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Экологические игры помогают неторопливо и бережно ввести ребенка в мир природы, дать ему первые необходимые знания о ней, пробудить интерес к ее явлениям, изменениям и многообразию.</a:t>
            </a:r>
          </a:p>
        </p:txBody>
      </p:sp>
    </p:spTree>
    <p:extLst>
      <p:ext uri="{BB962C8B-B14F-4D97-AF65-F5344CB8AC3E}">
        <p14:creationId xmlns:p14="http://schemas.microsoft.com/office/powerpoint/2010/main" val="412662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6527" y="692696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Я считаю,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что если с помощью интерактивных экологических игр сейчас начать прививать в детях такие качества, как любовь, сострадание к природе, то дети поймут быстрее экологические проблемы и помогут их решить.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931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885728346"/>
              </p:ext>
            </p:extLst>
          </p:nvPr>
        </p:nvGraphicFramePr>
        <p:xfrm>
          <a:off x="827584" y="332656"/>
          <a:ext cx="820891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83090811"/>
              </p:ext>
            </p:extLst>
          </p:nvPr>
        </p:nvGraphicFramePr>
        <p:xfrm>
          <a:off x="251520" y="2636912"/>
          <a:ext cx="7992888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6335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48245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Одной из проблем в современном мире является экологическое воспитание.</a:t>
            </a: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Бережное отношение к природе, осознание важности ее охраны.</a:t>
            </a:r>
          </a:p>
          <a:p>
            <a:pPr marL="0" indent="0">
              <a:buNone/>
            </a:pPr>
            <a:endParaRPr lang="ru-RU" sz="4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6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2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После анализа имеющихся возможностей и индивидуальных потребностей своих воспитанников, у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нас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появилась идея внедрить в систему экологического воспитания дошкольников интерактивные элементы,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начали мы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 создания игр для интерактивной доски и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планируем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продолжать и расширять эту работу.</a:t>
            </a:r>
          </a:p>
          <a:p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83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42493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Использование информационно-коммуникационных технологий в детском саду становится все более актуальными и играет особую роль в развитии  личности ребенка, т. к. позволяет в игровой, доступной и привлекательной для детей форме достигнуть нового качества знаний,  стимулируя познавательную активность, развивая логическое мышление и  творческие способности дошкольников.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589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5196" y="764704"/>
            <a:ext cx="84969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Интерактивная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экологическая игра доставляет радость ребенку, поэтому познание природы, общение с ней более эффективно.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Благодаря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экологической игре у детей формируется устойчивый интерес, так же игра даёт возможность подготовить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 правильному восприятию окружающего мира, к пониманию процессов происходящих в природе.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Актуальность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пособия связана с тем, что дошкольники получают новые интересные сведения по экологическому воспитанию с учетом современных требований.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0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Процесс обучения организован так, что все дошкольники оказываются вовлеченными в процесс познания.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Дети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имеют возможность понимать и рассуждать по поводу того, что знают и думают.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02"/>
          <a:stretch/>
        </p:blipFill>
        <p:spPr>
          <a:xfrm>
            <a:off x="395536" y="2658506"/>
            <a:ext cx="3501458" cy="3865526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14956"/>
            <a:ext cx="3888432" cy="3809076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7028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332656"/>
            <a:ext cx="41764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Использование ИКТ на занятиях позволяет перейти от объяснительно-иллюстрированного способа обучения к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деятельностному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при котором ребенок становится активным субъектом, а не пассивным объектом педагогического воздействия. Это способствует осознанному усвоению знаний дошкольниками. 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" t="7062" r="4500" b="7062"/>
          <a:stretch/>
        </p:blipFill>
        <p:spPr>
          <a:xfrm>
            <a:off x="395536" y="476672"/>
            <a:ext cx="3920296" cy="4968552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3913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5"/>
          <a:stretch/>
        </p:blipFill>
        <p:spPr>
          <a:xfrm>
            <a:off x="4932040" y="2743186"/>
            <a:ext cx="3384376" cy="3913944"/>
          </a:xfrm>
          <a:prstGeom prst="rect">
            <a:avLst/>
          </a:prstGeom>
          <a:ln w="69850"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9"/>
          <a:stretch/>
        </p:blipFill>
        <p:spPr>
          <a:xfrm>
            <a:off x="343744" y="2769693"/>
            <a:ext cx="3312368" cy="3860931"/>
          </a:xfrm>
          <a:prstGeom prst="rect">
            <a:avLst/>
          </a:prstGeom>
          <a:ln w="69850">
            <a:solidFill>
              <a:schemeClr val="accent3">
                <a:lumMod val="75000"/>
              </a:schemeClr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28244" y="116632"/>
            <a:ext cx="87922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интерактивных экологических играх дети приобретают опыт взаимодействия с окружающим миром; усваивает правила поведения в природе; становится чутким, отзывчивым, добрым, что очень важно в современном мире. 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Так же игры способствуют развитию таких качеств как ловкость, быстрота координации движения.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63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581">
              <a:schemeClr val="accent3"/>
            </a:gs>
            <a:gs pos="0">
              <a:schemeClr val="accent3"/>
            </a:gs>
            <a:gs pos="59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507495"/>
            <a:ext cx="3888432" cy="2916324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5" r="8793"/>
          <a:stretch/>
        </p:blipFill>
        <p:spPr>
          <a:xfrm>
            <a:off x="755576" y="2552435"/>
            <a:ext cx="2909454" cy="2826443"/>
          </a:xfrm>
          <a:prstGeom prst="rect">
            <a:avLst/>
          </a:prstGeom>
          <a:ln w="50800">
            <a:solidFill>
              <a:schemeClr val="accent3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48072" y="332656"/>
            <a:ext cx="87849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Играя с растениями и животными, дошкольники учатся распознавать настроение живого существа, его своеобразие, дети упражняются в навыках поведения и общения с ними. Дошкольник не замечает того, что учится, поскольку здесь он свою игровую задачу, заданную взрослым. </a:t>
            </a:r>
          </a:p>
        </p:txBody>
      </p:sp>
    </p:spTree>
    <p:extLst>
      <p:ext uri="{BB962C8B-B14F-4D97-AF65-F5344CB8AC3E}">
        <p14:creationId xmlns:p14="http://schemas.microsoft.com/office/powerpoint/2010/main" val="70833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431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экологическая игра «Путешествие в лес»</dc:title>
  <dc:creator>User</dc:creator>
  <cp:lastModifiedBy>User</cp:lastModifiedBy>
  <cp:revision>11</cp:revision>
  <dcterms:created xsi:type="dcterms:W3CDTF">2019-12-17T14:22:17Z</dcterms:created>
  <dcterms:modified xsi:type="dcterms:W3CDTF">2020-03-09T09:40:05Z</dcterms:modified>
</cp:coreProperties>
</file>