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C8A0D-549F-4119-BECD-CD064741F2A6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15257-DBAD-4C6C-A457-9EBAB65C72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C8A0D-549F-4119-BECD-CD064741F2A6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15257-DBAD-4C6C-A457-9EBAB65C7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C8A0D-549F-4119-BECD-CD064741F2A6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15257-DBAD-4C6C-A457-9EBAB65C7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C8A0D-549F-4119-BECD-CD064741F2A6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15257-DBAD-4C6C-A457-9EBAB65C7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C8A0D-549F-4119-BECD-CD064741F2A6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15257-DBAD-4C6C-A457-9EBAB65C72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C8A0D-549F-4119-BECD-CD064741F2A6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15257-DBAD-4C6C-A457-9EBAB65C7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C8A0D-549F-4119-BECD-CD064741F2A6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15257-DBAD-4C6C-A457-9EBAB65C7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C8A0D-549F-4119-BECD-CD064741F2A6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15257-DBAD-4C6C-A457-9EBAB65C7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C8A0D-549F-4119-BECD-CD064741F2A6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15257-DBAD-4C6C-A457-9EBAB65C72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C8A0D-549F-4119-BECD-CD064741F2A6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15257-DBAD-4C6C-A457-9EBAB65C7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C8A0D-549F-4119-BECD-CD064741F2A6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15257-DBAD-4C6C-A457-9EBAB65C72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7EC8A0D-549F-4119-BECD-CD064741F2A6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2115257-DBAD-4C6C-A457-9EBAB65C72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6984776" cy="165618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Методическое содержание работы над текстом различного характера в старших классах средней школы.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852936"/>
            <a:ext cx="4680520" cy="1152128"/>
          </a:xfrm>
        </p:spPr>
        <p:txBody>
          <a:bodyPr/>
          <a:lstStyle/>
          <a:p>
            <a:r>
              <a:rPr lang="ru-RU" dirty="0" smtClean="0"/>
              <a:t>Г.В.Рогова, Ж.И. </a:t>
            </a:r>
            <a:r>
              <a:rPr lang="ru-RU" dirty="0" err="1" smtClean="0"/>
              <a:t>Мануэльян</a:t>
            </a:r>
            <a:endParaRPr lang="ru-RU" dirty="0"/>
          </a:p>
        </p:txBody>
      </p:sp>
      <p:pic>
        <p:nvPicPr>
          <p:cNvPr id="4" name="Рисунок 3" descr="skola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3068960"/>
            <a:ext cx="3771900" cy="34575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5656" y="4653136"/>
            <a:ext cx="46199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 </a:t>
            </a:r>
            <a:r>
              <a:rPr lang="ru-RU" dirty="0" err="1" smtClean="0"/>
              <a:t>Жергалова</a:t>
            </a:r>
            <a:r>
              <a:rPr lang="ru-RU" dirty="0" smtClean="0"/>
              <a:t> </a:t>
            </a:r>
            <a:r>
              <a:rPr lang="ru-RU" dirty="0" err="1" smtClean="0"/>
              <a:t>Оюна</a:t>
            </a:r>
            <a:r>
              <a:rPr lang="ru-RU" dirty="0" smtClean="0"/>
              <a:t> </a:t>
            </a:r>
            <a:r>
              <a:rPr lang="ru-RU" dirty="0" err="1" smtClean="0"/>
              <a:t>Доржеевна</a:t>
            </a:r>
            <a:r>
              <a:rPr lang="ru-RU" dirty="0" smtClean="0"/>
              <a:t>, </a:t>
            </a:r>
          </a:p>
          <a:p>
            <a:r>
              <a:rPr lang="ru-RU" dirty="0" smtClean="0"/>
              <a:t>Учитель бурятского языка МАОУ СОШ №19,</a:t>
            </a:r>
          </a:p>
          <a:p>
            <a:r>
              <a:rPr lang="ru-RU" dirty="0" smtClean="0"/>
              <a:t>Города Улан-Удэ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Задания: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«Прочитайте… абзацы и расположите в хронологическом порядке события, касающиеся…»</a:t>
            </a:r>
          </a:p>
          <a:p>
            <a:r>
              <a:rPr lang="ru-RU" sz="2400" dirty="0" smtClean="0"/>
              <a:t>«Найдите в …абзаце предложения, между которыми наблюдаются причинно-следственные отношения. Укажите на связующее слово, использованное при этом»</a:t>
            </a:r>
          </a:p>
          <a:p>
            <a:r>
              <a:rPr lang="ru-RU" sz="2400" dirty="0" smtClean="0"/>
              <a:t>«Прочитайте … предложение, и передайте важные сообщения, содержащиеся в нем, в … более простых предложениях»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034096" cy="77809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Действия по интерпретации на формирование умения толковать сообщения.</a:t>
            </a:r>
            <a:endParaRPr lang="ru-RU" sz="2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4213" y="1125538"/>
          <a:ext cx="8250236" cy="515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1963"/>
                <a:gridCol w="864096"/>
                <a:gridCol w="936104"/>
                <a:gridCol w="978073"/>
              </a:tblGrid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умения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/>
                        <a:t>Общ.-полит</a:t>
                      </a:r>
                      <a:r>
                        <a:rPr lang="ru-RU" sz="1600" dirty="0" smtClean="0"/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Научно-попул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Художест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1.Находить в тексте информацию, раскрывающую основной смысл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2.Находить в тексте познавательную информацию, то, о чем читающий узнал впервые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3.Находить в тексте информацию.</a:t>
                      </a:r>
                      <a:r>
                        <a:rPr lang="ru-RU" baseline="0" dirty="0" smtClean="0"/>
                        <a:t> Объясняющую подтекст заголовка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4.Находить в тексте художественные выразительные</a:t>
                      </a:r>
                      <a:r>
                        <a:rPr lang="ru-RU" baseline="0" dirty="0" smtClean="0"/>
                        <a:t> средства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 Находить в тексте опорные</a:t>
                      </a:r>
                      <a:r>
                        <a:rPr lang="ru-RU" baseline="0" dirty="0" smtClean="0"/>
                        <a:t> языковые средства, передающие </a:t>
                      </a:r>
                      <a:r>
                        <a:rPr lang="ru-RU" baseline="0" dirty="0" err="1" smtClean="0"/>
                        <a:t>осн.информ.-ю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6. Находить в тексте опорные</a:t>
                      </a:r>
                      <a:r>
                        <a:rPr lang="ru-RU" baseline="0" dirty="0" smtClean="0"/>
                        <a:t> языковые средства, передающие наиболее значимые детали </a:t>
                      </a:r>
                      <a:r>
                        <a:rPr lang="ru-RU" baseline="0" dirty="0" err="1" smtClean="0"/>
                        <a:t>содерж.-я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7.Передавать авторскую оценку</a:t>
                      </a:r>
                      <a:r>
                        <a:rPr lang="ru-RU" baseline="0" dirty="0" smtClean="0"/>
                        <a:t> сообщения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6" y="404664"/>
          <a:ext cx="8178800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494"/>
                <a:gridCol w="1008112"/>
                <a:gridCol w="1008112"/>
                <a:gridCol w="1050082"/>
              </a:tblGrid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умения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/>
                        <a:t>Общ.-полит</a:t>
                      </a:r>
                      <a:r>
                        <a:rPr lang="ru-RU" sz="1600" dirty="0" smtClean="0"/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Научно-попул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Художест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8.Давать собственную оценку изложения фактам и событиям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9.Давать оценку познавательной ценности информации для читающего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10.Выражать чувства, возникающие</a:t>
                      </a:r>
                      <a:r>
                        <a:rPr lang="ru-RU" baseline="0" dirty="0" smtClean="0"/>
                        <a:t> при чтении текста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11.Передавать влияние изложенной в тексте информации</a:t>
                      </a:r>
                      <a:r>
                        <a:rPr lang="ru-RU" baseline="0" dirty="0" smtClean="0"/>
                        <a:t> на убеждение читателя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12.Составлять заголовок, полнее передающий основную информацию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13.Составлять заголовок, подчеркивающий фактическую</a:t>
                      </a:r>
                      <a:r>
                        <a:rPr lang="ru-RU" baseline="0" dirty="0" smtClean="0"/>
                        <a:t> сторону содержания текста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14. Составлять заголовок, называющий только предмет сообщения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Указанные элементарные умения формируются с помощью заданий, примеры которых мы здесь приводим: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466144" cy="547260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«Прочитайте текст и подчеркните предложения, которые помогают понять заголовок, употребленный в переносном значении»</a:t>
            </a:r>
          </a:p>
          <a:p>
            <a:r>
              <a:rPr lang="ru-RU" sz="2400" dirty="0" smtClean="0"/>
              <a:t>«Прочитайте…абзац и подчеркните в нем слова и выражения, с помощью которых передаются основные сведения о…»</a:t>
            </a:r>
          </a:p>
          <a:p>
            <a:r>
              <a:rPr lang="ru-RU" sz="2400" dirty="0" smtClean="0"/>
              <a:t>«Укажите , какие факты и сведения из текста, как вам кажется, были уже известны большинству ваших одноклассников»</a:t>
            </a:r>
          </a:p>
          <a:p>
            <a:r>
              <a:rPr lang="ru-RU" sz="2400" dirty="0" smtClean="0"/>
              <a:t>«Скажите, что во внешности и в поведении героя вызывает симпатию у читателей»</a:t>
            </a:r>
          </a:p>
          <a:p>
            <a:r>
              <a:rPr lang="ru-RU" sz="2400" dirty="0" smtClean="0"/>
              <a:t>«Озаглавьте текст по-другому, полнее передав основную мысль»</a:t>
            </a: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332656"/>
            <a:ext cx="8250120" cy="591574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Предлагаемая методика работы над текстом является достаточно гибкой. Она даёт возможность более точно соотнести приемы работы с характером текста и определить, какие тексты позволяют лучше овладеть тем или иным действием и тем или иным «набором» умений.</a:t>
            </a:r>
          </a:p>
          <a:p>
            <a:pPr>
              <a:buNone/>
            </a:pPr>
            <a:r>
              <a:rPr lang="ru-RU" sz="2400" dirty="0" smtClean="0"/>
              <a:t>            Таким образом, данная методика не предполагает использования всех действий учебного чтения в строго определенной последовательности и применительно к одному тексту -это было бы нереально по времени и нецелесообразно.</a:t>
            </a:r>
          </a:p>
          <a:p>
            <a:pPr>
              <a:buNone/>
            </a:pPr>
            <a:r>
              <a:rPr lang="ru-RU" sz="2400" dirty="0" smtClean="0"/>
              <a:t>          Конкретизация умений по каждому из указанных действий создаёт большие возможности для варьирования приёмов работы над текстом и индивидуализации обучения.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4005064"/>
            <a:ext cx="432362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Рисунок 6" descr="6a00d8341c475553ef00e54f6532658833-800w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88640"/>
            <a:ext cx="3333750" cy="33337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Суть чтения как учебной деятельности раскрывается в следующих четырех действиях: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rmAutofit/>
          </a:bodyPr>
          <a:lstStyle/>
          <a:p>
            <a:pPr marL="596646" indent="-514350">
              <a:buAutoNum type="arabicPeriod"/>
            </a:pPr>
            <a:r>
              <a:rPr lang="ru-RU" sz="2800" dirty="0" smtClean="0"/>
              <a:t>Действии по антиципации (предвосхищению) сообщения;</a:t>
            </a:r>
          </a:p>
          <a:p>
            <a:pPr marL="596646" indent="-514350">
              <a:buAutoNum type="arabicPeriod"/>
            </a:pPr>
            <a:r>
              <a:rPr lang="ru-RU" sz="2800" dirty="0" smtClean="0"/>
              <a:t>Действии по вычленению единиц смысловой информации;</a:t>
            </a:r>
          </a:p>
          <a:p>
            <a:pPr marL="596646" indent="-514350">
              <a:buAutoNum type="arabicPeriod"/>
            </a:pPr>
            <a:r>
              <a:rPr lang="ru-RU" sz="2800" dirty="0" smtClean="0"/>
              <a:t>Действия по сокращению текста;</a:t>
            </a:r>
          </a:p>
          <a:p>
            <a:pPr marL="596646" indent="-514350">
              <a:buAutoNum type="arabicPeriod"/>
            </a:pPr>
            <a:r>
              <a:rPr lang="ru-RU" sz="2800" dirty="0" smtClean="0"/>
              <a:t>Действии по интерпретации читаемого</a:t>
            </a:r>
          </a:p>
          <a:p>
            <a:pPr marL="596646" indent="-514350">
              <a:buAutoNum type="arabicPeriod" startAt="3"/>
            </a:pPr>
            <a:endParaRPr lang="ru-RU" sz="2800" dirty="0"/>
          </a:p>
        </p:txBody>
      </p:sp>
      <p:pic>
        <p:nvPicPr>
          <p:cNvPr id="4" name="Рисунок 3" descr="интер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4941168"/>
            <a:ext cx="917823" cy="13681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98080" cy="86409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Указанные действия предполагают овладение определенным перечнем умений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052736"/>
            <a:ext cx="8178112" cy="554461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Действие по  антиципации предмета сообщения предусматривает формирование элементарных умений.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1916833"/>
          <a:ext cx="8017670" cy="4857989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664296"/>
                <a:gridCol w="1512168"/>
                <a:gridCol w="1080120"/>
                <a:gridCol w="1368152"/>
                <a:gridCol w="1392934"/>
              </a:tblGrid>
              <a:tr h="288031">
                <a:tc rowSpan="2" gridSpan="2">
                  <a:txBody>
                    <a:bodyPr/>
                    <a:lstStyle/>
                    <a:p>
                      <a:r>
                        <a:rPr lang="ru-RU" dirty="0" smtClean="0"/>
                        <a:t>Умение предвосхищать</a:t>
                      </a:r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31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Общест.-политич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Научно-попул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Художеств.</a:t>
                      </a:r>
                      <a:endParaRPr lang="ru-RU" dirty="0"/>
                    </a:p>
                  </a:txBody>
                  <a:tcPr/>
                </a:tc>
              </a:tr>
              <a:tr h="346654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1.Предмет сообщения</a:t>
                      </a:r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ru-RU" dirty="0" smtClean="0"/>
                        <a:t>С помощью заголовка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+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+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+</a:t>
                      </a:r>
                      <a:endParaRPr lang="ru-RU" sz="2000" dirty="0"/>
                    </a:p>
                  </a:txBody>
                  <a:tcPr/>
                </a:tc>
              </a:tr>
              <a:tr h="1386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2000" dirty="0" smtClean="0"/>
                        <a:t>+</a:t>
                      </a:r>
                      <a:endParaRPr lang="ru-RU" sz="2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2000" dirty="0" smtClean="0"/>
                        <a:t>+</a:t>
                      </a:r>
                      <a:endParaRPr lang="ru-RU" sz="2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441982">
                <a:tc>
                  <a:txBody>
                    <a:bodyPr/>
                    <a:lstStyle/>
                    <a:p>
                      <a:r>
                        <a:rPr lang="ru-RU" dirty="0" smtClean="0"/>
                        <a:t>2.Основное содержание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320">
                <a:tc>
                  <a:txBody>
                    <a:bodyPr/>
                    <a:lstStyle/>
                    <a:p>
                      <a:r>
                        <a:rPr lang="ru-RU" dirty="0" smtClean="0"/>
                        <a:t>3.Подтекст 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+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329321">
                <a:tc>
                  <a:txBody>
                    <a:bodyPr/>
                    <a:lstStyle/>
                    <a:p>
                      <a:r>
                        <a:rPr lang="ru-RU" dirty="0" smtClean="0"/>
                        <a:t>4.Предмет сообщения</a:t>
                      </a:r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dirty="0" smtClean="0"/>
                        <a:t>При выборочном чтении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+</a:t>
                      </a:r>
                      <a:endParaRPr lang="ru-RU" sz="2000" dirty="0"/>
                    </a:p>
                  </a:txBody>
                  <a:tcPr/>
                </a:tc>
              </a:tr>
              <a:tr h="329321">
                <a:tc>
                  <a:txBody>
                    <a:bodyPr/>
                    <a:lstStyle/>
                    <a:p>
                      <a:r>
                        <a:rPr lang="ru-RU" dirty="0" smtClean="0"/>
                        <a:t>5.Основное содержание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+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+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+</a:t>
                      </a:r>
                      <a:endParaRPr lang="ru-RU" sz="2000" dirty="0"/>
                    </a:p>
                  </a:txBody>
                  <a:tcPr/>
                </a:tc>
              </a:tr>
              <a:tr h="715917">
                <a:tc>
                  <a:txBody>
                    <a:bodyPr/>
                    <a:lstStyle/>
                    <a:p>
                      <a:r>
                        <a:rPr lang="ru-RU" dirty="0" smtClean="0"/>
                        <a:t>6.Подтекст 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+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970629">
                <a:tc>
                  <a:txBody>
                    <a:bodyPr/>
                    <a:lstStyle/>
                    <a:p>
                      <a:r>
                        <a:rPr lang="ru-RU" dirty="0" smtClean="0"/>
                        <a:t>7. Подтекст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 помощью заголовка и </a:t>
                      </a:r>
                      <a:r>
                        <a:rPr lang="ru-RU" dirty="0" err="1" smtClean="0"/>
                        <a:t>выб.чтения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+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682168" cy="591574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Каждое умение формируется с помощью специальных заданий; нацеливающих учащихся не только на простое воспроизведение материала, но и на максимальную активизацию их мыслительной деятельности, актуализацию имеющихся у них опыта.</a:t>
            </a:r>
          </a:p>
          <a:p>
            <a:pPr>
              <a:buNone/>
            </a:pPr>
            <a:r>
              <a:rPr lang="ru-RU" sz="2400" b="1" dirty="0" smtClean="0"/>
              <a:t>Примером задания , формирующего действия по антиципации, может быть:</a:t>
            </a:r>
          </a:p>
          <a:p>
            <a:pPr>
              <a:buNone/>
            </a:pPr>
            <a:r>
              <a:rPr lang="ru-RU" sz="2400" dirty="0" smtClean="0"/>
              <a:t>«Прочитайте заголовок и скажите, о ком (о чем) будет идти речь в данном тексте»</a:t>
            </a:r>
          </a:p>
          <a:p>
            <a:pPr>
              <a:buNone/>
            </a:pPr>
            <a:r>
              <a:rPr lang="ru-RU" sz="2400" dirty="0" smtClean="0"/>
              <a:t>Для развития умения предвосхищать предмет сообщения и содержания текста: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394136" cy="5915744"/>
          </a:xfrm>
        </p:spPr>
        <p:txBody>
          <a:bodyPr/>
          <a:lstStyle/>
          <a:p>
            <a:r>
              <a:rPr lang="ru-RU" sz="2400" b="1" dirty="0" smtClean="0"/>
              <a:t>Для развития умения предвосхищать предмет сообщения и содержания текста:</a:t>
            </a:r>
          </a:p>
          <a:p>
            <a:pPr>
              <a:buNone/>
            </a:pPr>
            <a:r>
              <a:rPr lang="ru-RU" dirty="0" smtClean="0"/>
              <a:t>« </a:t>
            </a:r>
            <a:r>
              <a:rPr lang="ru-RU" sz="2400" dirty="0" smtClean="0"/>
              <a:t>Прочитайте заголовок и скажите, каково, по вашему мнению, основное содержание текста».</a:t>
            </a:r>
          </a:p>
          <a:p>
            <a:pPr>
              <a:buNone/>
            </a:pPr>
            <a:r>
              <a:rPr lang="ru-RU" sz="2400" dirty="0" smtClean="0"/>
              <a:t>«Прочитайте первые предложения…абзацев и назовите те вопросы, которые будут рассматриваться при описании…».</a:t>
            </a:r>
          </a:p>
          <a:p>
            <a:pPr>
              <a:buNone/>
            </a:pPr>
            <a:r>
              <a:rPr lang="ru-RU" sz="2400" dirty="0" smtClean="0"/>
              <a:t>«Прочитайте последний абзац текста и скажите, какое содержание может предшествовать данному выводу».</a:t>
            </a:r>
          </a:p>
          <a:p>
            <a:pPr>
              <a:buNone/>
            </a:pPr>
            <a:r>
              <a:rPr lang="ru-RU" sz="2400" dirty="0" smtClean="0"/>
              <a:t> В некоторых случаях целесообразно указывать учащимся, какого функционального стиля текст они будут читать.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Действие по вычленению единиц смысловой информации направлено на формирование умения понимать текст в широком смысле этого слова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4213" y="1447800"/>
          <a:ext cx="8250236" cy="5303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671763"/>
                <a:gridCol w="1584176"/>
                <a:gridCol w="1728192"/>
                <a:gridCol w="1266105"/>
              </a:tblGrid>
              <a:tr h="253008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умения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текст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Обществ.-полит</a:t>
                      </a:r>
                      <a:r>
                        <a:rPr lang="ru-RU" dirty="0" smtClean="0"/>
                        <a:t>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Научно-попул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Художест-венный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615320">
                <a:tc>
                  <a:txBody>
                    <a:bodyPr/>
                    <a:lstStyle/>
                    <a:p>
                      <a:r>
                        <a:rPr lang="ru-RU" dirty="0" smtClean="0"/>
                        <a:t>1.Преодолевать трудности, вызванными языковыми средствами </a:t>
                      </a:r>
                      <a:r>
                        <a:rPr lang="ru-RU" dirty="0" err="1" smtClean="0"/>
                        <a:t>эмоцион.воздействия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+</a:t>
                      </a:r>
                      <a:endParaRPr lang="ru-RU" sz="3600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dirty="0" smtClean="0"/>
                        <a:t>2.Вычленять </a:t>
                      </a:r>
                      <a:r>
                        <a:rPr lang="ru-RU" dirty="0" err="1" smtClean="0"/>
                        <a:t>оцен.-эмоцион</a:t>
                      </a:r>
                      <a:r>
                        <a:rPr lang="ru-RU" dirty="0" smtClean="0"/>
                        <a:t>. и побудительную </a:t>
                      </a:r>
                      <a:r>
                        <a:rPr lang="ru-RU" dirty="0" err="1" smtClean="0"/>
                        <a:t>инф-цию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+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+</a:t>
                      </a:r>
                      <a:endParaRPr lang="ru-RU" sz="3600" dirty="0"/>
                    </a:p>
                  </a:txBody>
                  <a:tcPr/>
                </a:tc>
              </a:tr>
              <a:tr h="846257">
                <a:tc>
                  <a:txBody>
                    <a:bodyPr/>
                    <a:lstStyle/>
                    <a:p>
                      <a:r>
                        <a:rPr lang="ru-RU" dirty="0" smtClean="0"/>
                        <a:t>3.Преодолевать трудности, вызванные языковыми средствами интеллектуального воздействия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+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+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+</a:t>
                      </a:r>
                      <a:endParaRPr lang="ru-RU" sz="3600" dirty="0"/>
                    </a:p>
                  </a:txBody>
                  <a:tcPr/>
                </a:tc>
              </a:tr>
              <a:tr h="846257">
                <a:tc>
                  <a:txBody>
                    <a:bodyPr/>
                    <a:lstStyle/>
                    <a:p>
                      <a:r>
                        <a:rPr lang="ru-RU" dirty="0" smtClean="0"/>
                        <a:t>4.Вычленять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категориально-познав</a:t>
                      </a:r>
                      <a:r>
                        <a:rPr lang="ru-RU" baseline="0" dirty="0" smtClean="0"/>
                        <a:t>. и </a:t>
                      </a:r>
                      <a:r>
                        <a:rPr lang="ru-RU" baseline="0" dirty="0" err="1" smtClean="0"/>
                        <a:t>ситуат.-познават</a:t>
                      </a:r>
                      <a:r>
                        <a:rPr lang="ru-RU" baseline="0" dirty="0" smtClean="0"/>
                        <a:t>. информацию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+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+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+</a:t>
                      </a:r>
                      <a:endParaRPr lang="ru-RU" sz="3600" dirty="0"/>
                    </a:p>
                  </a:txBody>
                  <a:tcPr/>
                </a:tc>
              </a:tr>
              <a:tr h="846257">
                <a:tc>
                  <a:txBody>
                    <a:bodyPr/>
                    <a:lstStyle/>
                    <a:p>
                      <a:r>
                        <a:rPr lang="ru-RU" dirty="0" smtClean="0"/>
                        <a:t>5.Обходить трудности, вызванные</a:t>
                      </a:r>
                      <a:r>
                        <a:rPr lang="ru-RU" baseline="0" dirty="0" smtClean="0"/>
                        <a:t> языковыми средствами интеллект. воздействия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+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178112" cy="86409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Примерные задания , направленные на формирование указанных выше элементарных умений: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892480" cy="561662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«Прочитайте …абзац и найдите предложение, показывающее то, что … выражение…, ведь оно состоит из известных вам слов…»</a:t>
            </a:r>
          </a:p>
          <a:p>
            <a:r>
              <a:rPr lang="ru-RU" sz="2400" dirty="0" smtClean="0"/>
              <a:t>«Прочитайте …абзац и найдите предложение, в котором выражена оценка поведения героя. Обратите внимание на сравнения(эпитеты, метафоры и т.д.)»</a:t>
            </a:r>
          </a:p>
          <a:p>
            <a:r>
              <a:rPr lang="ru-RU" sz="2400" dirty="0" smtClean="0"/>
              <a:t>« Прочитайте …абзацы и найдите предложения, характеризующие то, что…Обратите внимание на слова…, которые понадобятся вам при этом»</a:t>
            </a:r>
          </a:p>
          <a:p>
            <a:r>
              <a:rPr lang="ru-RU" sz="2400" dirty="0" smtClean="0"/>
              <a:t>«Прочитайте… абзацы и выделите действия, которые предприняты с целью…Обратите внимание на глаголы…, употребленные в пассивной конструкции»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178112" cy="72008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Действие по сокращению предусматривает формирование умения «сжимать» текст.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5536" y="908720"/>
          <a:ext cx="8539164" cy="5812117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4968800"/>
                <a:gridCol w="1008112"/>
                <a:gridCol w="1368152"/>
                <a:gridCol w="1194100"/>
              </a:tblGrid>
              <a:tr h="288253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умения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текст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3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Общ.-полит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Научно-попул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Художест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650565">
                <a:tc>
                  <a:txBody>
                    <a:bodyPr/>
                    <a:lstStyle/>
                    <a:p>
                      <a:r>
                        <a:rPr lang="ru-RU" dirty="0" smtClean="0"/>
                        <a:t>1.Использовать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форм.-е</a:t>
                      </a:r>
                      <a:r>
                        <a:rPr lang="ru-RU" baseline="0" dirty="0" smtClean="0"/>
                        <a:t> показатели для выделения новой информации в предложении.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704270">
                <a:tc>
                  <a:txBody>
                    <a:bodyPr/>
                    <a:lstStyle/>
                    <a:p>
                      <a:r>
                        <a:rPr lang="ru-RU" dirty="0" smtClean="0"/>
                        <a:t>2.Распологать в логической </a:t>
                      </a:r>
                      <a:r>
                        <a:rPr lang="ru-RU" dirty="0" err="1" smtClean="0"/>
                        <a:t>последов.-ти</a:t>
                      </a:r>
                      <a:r>
                        <a:rPr lang="ru-RU" dirty="0" smtClean="0"/>
                        <a:t> новые сведения, раскрывающие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основн</a:t>
                      </a:r>
                      <a:r>
                        <a:rPr lang="ru-RU" baseline="0" dirty="0" smtClean="0"/>
                        <a:t>. </a:t>
                      </a:r>
                      <a:r>
                        <a:rPr lang="ru-RU" baseline="0" dirty="0" err="1" smtClean="0"/>
                        <a:t>инф.-цию</a:t>
                      </a:r>
                      <a:r>
                        <a:rPr lang="ru-RU" baseline="0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610177">
                <a:tc>
                  <a:txBody>
                    <a:bodyPr/>
                    <a:lstStyle/>
                    <a:p>
                      <a:r>
                        <a:rPr lang="ru-RU" dirty="0" smtClean="0"/>
                        <a:t>3.Выделять в абзаце новые сведения, уточняющие</a:t>
                      </a:r>
                      <a:r>
                        <a:rPr lang="ru-RU" baseline="0" dirty="0" smtClean="0"/>
                        <a:t> содержание.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948481">
                <a:tc>
                  <a:txBody>
                    <a:bodyPr/>
                    <a:lstStyle/>
                    <a:p>
                      <a:r>
                        <a:rPr lang="ru-RU" dirty="0" smtClean="0"/>
                        <a:t>4.Распозновать разнообразные типы логических отношений между предложениями и абзацами.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948481">
                <a:tc>
                  <a:txBody>
                    <a:bodyPr/>
                    <a:lstStyle/>
                    <a:p>
                      <a:r>
                        <a:rPr lang="ru-RU" dirty="0" smtClean="0"/>
                        <a:t>5.Использовать связующие слова для определения логических отношений между частями текста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4270">
                <a:tc>
                  <a:txBody>
                    <a:bodyPr/>
                    <a:lstStyle/>
                    <a:p>
                      <a:r>
                        <a:rPr lang="ru-RU" dirty="0" smtClean="0"/>
                        <a:t>6.Определить, к чему характеризуют отступления и разъяснения, вклинивающиеся</a:t>
                      </a:r>
                    </a:p>
                    <a:p>
                      <a:r>
                        <a:rPr lang="ru-RU" dirty="0" smtClean="0"/>
                        <a:t>в</a:t>
                      </a:r>
                      <a:r>
                        <a:rPr lang="ru-RU" baseline="0" dirty="0" smtClean="0"/>
                        <a:t> логическое изложение текста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750" y="260350"/>
          <a:ext cx="8394700" cy="6568774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4248274"/>
                <a:gridCol w="1440160"/>
                <a:gridCol w="1440160"/>
                <a:gridCol w="1266106"/>
              </a:tblGrid>
              <a:tr h="360338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умения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текст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/>
                        <a:t>Общ.-полит</a:t>
                      </a:r>
                      <a:r>
                        <a:rPr lang="ru-RU" sz="1600" dirty="0" smtClean="0"/>
                        <a:t>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Научно-попул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Художест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</a:tr>
              <a:tr h="713560">
                <a:tc>
                  <a:txBody>
                    <a:bodyPr/>
                    <a:lstStyle/>
                    <a:p>
                      <a:r>
                        <a:rPr lang="ru-RU" dirty="0" smtClean="0"/>
                        <a:t>7.Образно представлять и описывать события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713560">
                <a:tc>
                  <a:txBody>
                    <a:bodyPr/>
                    <a:lstStyle/>
                    <a:p>
                      <a:r>
                        <a:rPr lang="ru-RU" dirty="0" smtClean="0"/>
                        <a:t>8.Формулировать мысль, выраженную в подтексте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713560">
                <a:tc>
                  <a:txBody>
                    <a:bodyPr/>
                    <a:lstStyle/>
                    <a:p>
                      <a:r>
                        <a:rPr lang="ru-RU" dirty="0" smtClean="0"/>
                        <a:t>9.Передавать основную мысль диалога в косвенной речи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713560">
                <a:tc>
                  <a:txBody>
                    <a:bodyPr/>
                    <a:lstStyle/>
                    <a:p>
                      <a:r>
                        <a:rPr lang="ru-RU" dirty="0" smtClean="0"/>
                        <a:t>10.Передавать в логической последовательности факты и сведения</a:t>
                      </a:r>
                      <a:r>
                        <a:rPr lang="ru-RU" baseline="0" dirty="0" smtClean="0"/>
                        <a:t> без критического отношения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3560">
                <a:tc>
                  <a:txBody>
                    <a:bodyPr/>
                    <a:lstStyle/>
                    <a:p>
                      <a:r>
                        <a:rPr lang="ru-RU" dirty="0" smtClean="0"/>
                        <a:t>11.Передавать факты и сведения, способные оказать влияние на убеждение читающего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9544">
                <a:tc>
                  <a:txBody>
                    <a:bodyPr/>
                    <a:lstStyle/>
                    <a:p>
                      <a:r>
                        <a:rPr lang="ru-RU" dirty="0" smtClean="0"/>
                        <a:t>12.Излагать прочитанное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</a:tr>
              <a:tr h="374254">
                <a:tc>
                  <a:txBody>
                    <a:bodyPr/>
                    <a:lstStyle/>
                    <a:p>
                      <a:r>
                        <a:rPr lang="ru-RU" dirty="0" smtClean="0"/>
                        <a:t>13.Кратко излагать прочитанное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220106">
                <a:tc>
                  <a:txBody>
                    <a:bodyPr/>
                    <a:lstStyle/>
                    <a:p>
                      <a:r>
                        <a:rPr lang="ru-RU" dirty="0" smtClean="0"/>
                        <a:t>14.Кратко излагать прочитанное, сохраняя слова и предложения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155</TotalTime>
  <Words>1060</Words>
  <Application>Microsoft Office PowerPoint</Application>
  <PresentationFormat>Экран (4:3)</PresentationFormat>
  <Paragraphs>190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Методическое содержание работы над текстом различного характера в старших классах средней школы.</vt:lpstr>
      <vt:lpstr>Суть чтения как учебной деятельности раскрывается в следующих четырех действиях:</vt:lpstr>
      <vt:lpstr>Указанные действия предполагают овладение определенным перечнем умений.</vt:lpstr>
      <vt:lpstr>Презентация PowerPoint</vt:lpstr>
      <vt:lpstr>Презентация PowerPoint</vt:lpstr>
      <vt:lpstr>Действие по вычленению единиц смысловой информации направлено на формирование умения понимать текст в широком смысле этого слова</vt:lpstr>
      <vt:lpstr>Примерные задания , направленные на формирование указанных выше элементарных умений:</vt:lpstr>
      <vt:lpstr>Действие по сокращению предусматривает формирование умения «сжимать» текст.</vt:lpstr>
      <vt:lpstr>Презентация PowerPoint</vt:lpstr>
      <vt:lpstr>Задания:</vt:lpstr>
      <vt:lpstr>Действия по интерпретации на формирование умения толковать сообщения.</vt:lpstr>
      <vt:lpstr>Презентация PowerPoint</vt:lpstr>
      <vt:lpstr>Указанные элементарные умения формируются с помощью заданий, примеры которых мы здесь приводим: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Методическое содержание работы над текстом различного характера в старших классах средней школы.</dc:title>
  <dc:creator>Win7</dc:creator>
  <cp:lastModifiedBy>user</cp:lastModifiedBy>
  <cp:revision>17</cp:revision>
  <dcterms:created xsi:type="dcterms:W3CDTF">2014-05-13T14:42:49Z</dcterms:created>
  <dcterms:modified xsi:type="dcterms:W3CDTF">2020-03-28T10:57:35Z</dcterms:modified>
</cp:coreProperties>
</file>