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63" r:id="rId4"/>
    <p:sldId id="260" r:id="rId5"/>
    <p:sldId id="274" r:id="rId6"/>
    <p:sldId id="275" r:id="rId7"/>
    <p:sldId id="277" r:id="rId8"/>
    <p:sldId id="280" r:id="rId9"/>
    <p:sldId id="258" r:id="rId10"/>
    <p:sldId id="264" r:id="rId11"/>
    <p:sldId id="266"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Темный стиль 1 - акцент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2326" cy="6857999"/>
          </a:xfrm>
          <a:prstGeom prst="rect">
            <a:avLst/>
          </a:prstGeom>
          <a:noFill/>
        </p:spPr>
      </p:pic>
      <p:sp>
        <p:nvSpPr>
          <p:cNvPr id="5" name="TextBox 4"/>
          <p:cNvSpPr txBox="1"/>
          <p:nvPr/>
        </p:nvSpPr>
        <p:spPr>
          <a:xfrm>
            <a:off x="971600" y="-171400"/>
            <a:ext cx="7200800" cy="3293209"/>
          </a:xfrm>
          <a:prstGeom prst="rect">
            <a:avLst/>
          </a:prstGeom>
          <a:noFill/>
        </p:spPr>
        <p:txBody>
          <a:bodyPr wrap="square" rtlCol="0">
            <a:spAutoFit/>
          </a:bodyPr>
          <a:lstStyle/>
          <a:p>
            <a:pPr algn="ctr"/>
            <a:endParaRPr lang="ru-RU" sz="2400" dirty="0" smtClean="0"/>
          </a:p>
          <a:p>
            <a:pPr algn="ctr"/>
            <a:endParaRPr lang="ru-RU" sz="2400" dirty="0" smtClean="0"/>
          </a:p>
          <a:p>
            <a:pPr algn="ctr"/>
            <a:endParaRPr lang="ru-RU" sz="2400" dirty="0" smtClean="0"/>
          </a:p>
          <a:p>
            <a:pPr algn="ctr"/>
            <a:endParaRPr lang="ru-RU" sz="2400" dirty="0" smtClean="0"/>
          </a:p>
          <a:p>
            <a:pPr algn="ctr"/>
            <a:r>
              <a:rPr lang="ru-RU" sz="2800" dirty="0" smtClean="0"/>
              <a:t>Страницы русской истории в русском  </a:t>
            </a:r>
          </a:p>
          <a:p>
            <a:pPr algn="ctr"/>
            <a:r>
              <a:rPr lang="ru-RU" sz="2800" dirty="0" smtClean="0"/>
              <a:t>изобразительном искусстве</a:t>
            </a:r>
          </a:p>
          <a:p>
            <a:pPr algn="ctr"/>
            <a:endParaRPr lang="ru-RU" sz="2800" dirty="0" smtClean="0"/>
          </a:p>
          <a:p>
            <a:pPr algn="ctr"/>
            <a:r>
              <a:rPr lang="ru-RU" sz="2800" dirty="0" smtClean="0"/>
              <a:t> </a:t>
            </a:r>
            <a:endParaRPr lang="ru-RU" sz="2800" dirty="0"/>
          </a:p>
        </p:txBody>
      </p:sp>
      <p:sp>
        <p:nvSpPr>
          <p:cNvPr id="23553" name="Rectangle 1"/>
          <p:cNvSpPr>
            <a:spLocks noChangeArrowheads="1"/>
          </p:cNvSpPr>
          <p:nvPr/>
        </p:nvSpPr>
        <p:spPr bwMode="auto">
          <a:xfrm>
            <a:off x="0" y="306278"/>
            <a:ext cx="9144000"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городская научно-практическая конференция учащихся 5-8 классов</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Путь к успеху</a:t>
            </a:r>
            <a:r>
              <a:rPr kumimoji="0" lang="ru-RU" sz="14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23554" name="Rectangle 2"/>
          <p:cNvSpPr>
            <a:spLocks noChangeArrowheads="1"/>
          </p:cNvSpPr>
          <p:nvPr/>
        </p:nvSpPr>
        <p:spPr bwMode="auto">
          <a:xfrm>
            <a:off x="4644008" y="2601868"/>
            <a:ext cx="410445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Автор: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Неница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Виталий,  </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 б класс, МБОУ Школа №9</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г.Дзержинска</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Нижегородской области</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19050"/>
            <a:ext cx="9144000" cy="6896100"/>
          </a:xfrm>
          <a:prstGeom prst="rect">
            <a:avLst/>
          </a:prstGeom>
          <a:noFill/>
        </p:spPr>
      </p:pic>
      <p:sp>
        <p:nvSpPr>
          <p:cNvPr id="4" name="TextBox 3"/>
          <p:cNvSpPr txBox="1"/>
          <p:nvPr/>
        </p:nvSpPr>
        <p:spPr>
          <a:xfrm>
            <a:off x="1763688" y="548680"/>
            <a:ext cx="6912768" cy="523220"/>
          </a:xfrm>
          <a:prstGeom prst="rect">
            <a:avLst/>
          </a:prstGeom>
          <a:noFill/>
        </p:spPr>
        <p:txBody>
          <a:bodyPr wrap="square" rtlCol="0">
            <a:spAutoFit/>
          </a:bodyPr>
          <a:lstStyle/>
          <a:p>
            <a:r>
              <a:rPr lang="ru-RU" sz="2800" dirty="0"/>
              <a:t>В.И. Сурикова «Меншиков в Березове»</a:t>
            </a:r>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21650" y="1484784"/>
            <a:ext cx="6300700" cy="465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96100"/>
          </a:xfrm>
          <a:prstGeom prst="rect">
            <a:avLst/>
          </a:prstGeom>
          <a:noFill/>
        </p:spPr>
      </p:pic>
      <p:sp>
        <p:nvSpPr>
          <p:cNvPr id="4" name="TextBox 3"/>
          <p:cNvSpPr txBox="1"/>
          <p:nvPr/>
        </p:nvSpPr>
        <p:spPr>
          <a:xfrm>
            <a:off x="1115616" y="476672"/>
            <a:ext cx="7560840" cy="523220"/>
          </a:xfrm>
          <a:prstGeom prst="rect">
            <a:avLst/>
          </a:prstGeom>
          <a:noFill/>
        </p:spPr>
        <p:txBody>
          <a:bodyPr wrap="square" rtlCol="0">
            <a:spAutoFit/>
          </a:bodyPr>
          <a:lstStyle/>
          <a:p>
            <a:pPr algn="ctr"/>
            <a:r>
              <a:rPr lang="ru-RU" sz="2800" dirty="0" smtClean="0"/>
              <a:t>В.И. Сурикова </a:t>
            </a:r>
            <a:r>
              <a:rPr lang="ru-RU" sz="2800" dirty="0"/>
              <a:t>«Переход Суворова через Альпы»</a:t>
            </a:r>
          </a:p>
        </p:txBody>
      </p:sp>
      <p:pic>
        <p:nvPicPr>
          <p:cNvPr id="409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27784" y="1196752"/>
            <a:ext cx="4043068" cy="5488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19050"/>
            <a:ext cx="9144000" cy="6896100"/>
          </a:xfrm>
          <a:prstGeom prst="rect">
            <a:avLst/>
          </a:prstGeom>
          <a:noFill/>
        </p:spPr>
      </p:pic>
      <p:sp>
        <p:nvSpPr>
          <p:cNvPr id="4" name="TextBox 3"/>
          <p:cNvSpPr txBox="1"/>
          <p:nvPr/>
        </p:nvSpPr>
        <p:spPr>
          <a:xfrm>
            <a:off x="3491880" y="692696"/>
            <a:ext cx="1466171" cy="523220"/>
          </a:xfrm>
          <a:prstGeom prst="rect">
            <a:avLst/>
          </a:prstGeom>
          <a:noFill/>
        </p:spPr>
        <p:txBody>
          <a:bodyPr wrap="none" rtlCol="0">
            <a:spAutoFit/>
          </a:bodyPr>
          <a:lstStyle/>
          <a:p>
            <a:r>
              <a:rPr lang="ru-RU" sz="2800" b="1" dirty="0" smtClean="0"/>
              <a:t>Выводы</a:t>
            </a:r>
            <a:endParaRPr lang="ru-RU" sz="2800" b="1" dirty="0"/>
          </a:p>
        </p:txBody>
      </p:sp>
      <p:sp>
        <p:nvSpPr>
          <p:cNvPr id="5" name="TextBox 4"/>
          <p:cNvSpPr txBox="1"/>
          <p:nvPr/>
        </p:nvSpPr>
        <p:spPr>
          <a:xfrm>
            <a:off x="899593" y="1628800"/>
            <a:ext cx="7704856" cy="2308324"/>
          </a:xfrm>
          <a:prstGeom prst="rect">
            <a:avLst/>
          </a:prstGeom>
          <a:noFill/>
        </p:spPr>
        <p:txBody>
          <a:bodyPr wrap="square" rtlCol="0">
            <a:spAutoFit/>
          </a:bodyPr>
          <a:lstStyle/>
          <a:p>
            <a:r>
              <a:rPr lang="ru-RU" sz="2000" dirty="0" smtClean="0"/>
              <a:t>Произведения </a:t>
            </a:r>
            <a:r>
              <a:rPr lang="ru-RU" sz="2000" dirty="0"/>
              <a:t>исторического </a:t>
            </a:r>
            <a:r>
              <a:rPr lang="ru-RU" sz="2000" dirty="0" smtClean="0"/>
              <a:t>жанра</a:t>
            </a:r>
          </a:p>
          <a:p>
            <a:r>
              <a:rPr lang="ru-RU" sz="2000" dirty="0" smtClean="0"/>
              <a:t>- дают </a:t>
            </a:r>
            <a:r>
              <a:rPr lang="ru-RU" sz="2000" dirty="0"/>
              <a:t>нам возможность погрузиться в эпоху, прожить вместе с героями исторические </a:t>
            </a:r>
            <a:r>
              <a:rPr lang="ru-RU" sz="2000" dirty="0" smtClean="0"/>
              <a:t>моменты;</a:t>
            </a:r>
          </a:p>
          <a:p>
            <a:r>
              <a:rPr lang="ru-RU" sz="2000" dirty="0" smtClean="0"/>
              <a:t>- пробуждают </a:t>
            </a:r>
            <a:r>
              <a:rPr lang="ru-RU" sz="2000" dirty="0"/>
              <a:t>чувство гордости за своих </a:t>
            </a:r>
            <a:r>
              <a:rPr lang="ru-RU" sz="2000" dirty="0" smtClean="0"/>
              <a:t>соплеменников;</a:t>
            </a:r>
          </a:p>
          <a:p>
            <a:r>
              <a:rPr lang="ru-RU" sz="2000" dirty="0" smtClean="0"/>
              <a:t>- заставляют осмыслить свою позицию в изображаемом конфликте;</a:t>
            </a:r>
          </a:p>
          <a:p>
            <a:r>
              <a:rPr lang="ru-RU" sz="2000" dirty="0"/>
              <a:t> </a:t>
            </a:r>
            <a:r>
              <a:rPr lang="ru-RU" sz="2000" dirty="0" smtClean="0"/>
              <a:t>- учат  состраданию, милосердию, мужеству.</a:t>
            </a:r>
          </a:p>
          <a:p>
            <a:pPr marL="342900" indent="-342900">
              <a:buAutoNum type="arabicPeriod"/>
            </a:pPr>
            <a:endParaRPr lang="ru-RU" sz="2400" dirty="0"/>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308958" y="0"/>
            <a:ext cx="9452958" cy="6896100"/>
          </a:xfrm>
          <a:prstGeom prst="rect">
            <a:avLst/>
          </a:prstGeom>
          <a:noFill/>
        </p:spPr>
      </p:pic>
      <p:sp>
        <p:nvSpPr>
          <p:cNvPr id="5" name="TextBox 4"/>
          <p:cNvSpPr txBox="1"/>
          <p:nvPr/>
        </p:nvSpPr>
        <p:spPr>
          <a:xfrm>
            <a:off x="755576" y="404664"/>
            <a:ext cx="7671370" cy="523220"/>
          </a:xfrm>
          <a:prstGeom prst="rect">
            <a:avLst/>
          </a:prstGeom>
          <a:noFill/>
        </p:spPr>
        <p:txBody>
          <a:bodyPr wrap="square" rtlCol="0">
            <a:spAutoFit/>
          </a:bodyPr>
          <a:lstStyle/>
          <a:p>
            <a:r>
              <a:rPr lang="ru-RU" sz="2800" dirty="0" smtClean="0"/>
              <a:t>              </a:t>
            </a:r>
            <a:r>
              <a:rPr lang="ru-RU" sz="2800" b="1" dirty="0" smtClean="0"/>
              <a:t>Исторический жанр в живописи </a:t>
            </a:r>
            <a:endParaRPr lang="ru-RU" sz="2800" b="1" dirty="0"/>
          </a:p>
        </p:txBody>
      </p:sp>
      <p:sp>
        <p:nvSpPr>
          <p:cNvPr id="6" name="TextBox 5"/>
          <p:cNvSpPr txBox="1"/>
          <p:nvPr/>
        </p:nvSpPr>
        <p:spPr>
          <a:xfrm>
            <a:off x="395536" y="1124744"/>
            <a:ext cx="8352928" cy="1446550"/>
          </a:xfrm>
          <a:prstGeom prst="rect">
            <a:avLst/>
          </a:prstGeom>
          <a:noFill/>
        </p:spPr>
        <p:txBody>
          <a:bodyPr wrap="square" rtlCol="0">
            <a:spAutoFit/>
          </a:bodyPr>
          <a:lstStyle/>
          <a:p>
            <a:r>
              <a:rPr lang="ru-RU" sz="2400" b="1" dirty="0"/>
              <a:t>Исторический жанр </a:t>
            </a:r>
            <a:r>
              <a:rPr lang="ru-RU" sz="2400" dirty="0"/>
              <a:t>посвящается изображению значимых </a:t>
            </a:r>
            <a:r>
              <a:rPr lang="ru-RU" sz="2400" dirty="0" smtClean="0"/>
              <a:t>исторических </a:t>
            </a:r>
            <a:r>
              <a:rPr lang="ru-RU" sz="2400" dirty="0"/>
              <a:t>событий, явлений, военных деятелей. </a:t>
            </a:r>
            <a:endParaRPr lang="ru-RU" sz="2400" dirty="0" smtClean="0"/>
          </a:p>
          <a:p>
            <a:r>
              <a:rPr lang="ru-RU" sz="2000" dirty="0" smtClean="0"/>
              <a:t>Выдающиеся мастера исторической живописи: К.Брюллов</a:t>
            </a:r>
            <a:r>
              <a:rPr lang="ru-RU" sz="2000" dirty="0"/>
              <a:t>, В.И.Суриков, И.Е.Репин, В.М. Васнецов, </a:t>
            </a:r>
            <a:r>
              <a:rPr lang="ru-RU" sz="2000" dirty="0" err="1"/>
              <a:t>Н.Н.Ге</a:t>
            </a:r>
            <a:r>
              <a:rPr lang="ru-RU" sz="2000" dirty="0"/>
              <a:t> </a:t>
            </a:r>
            <a:r>
              <a:rPr lang="ru-RU" sz="2000" dirty="0" smtClean="0"/>
              <a:t>, Г.И</a:t>
            </a:r>
            <a:r>
              <a:rPr lang="ru-RU" sz="2000" dirty="0"/>
              <a:t>. </a:t>
            </a:r>
            <a:r>
              <a:rPr lang="ru-RU" sz="2000" dirty="0" smtClean="0"/>
              <a:t>Угрюмов, </a:t>
            </a:r>
            <a:r>
              <a:rPr lang="ru-RU" sz="2000" dirty="0"/>
              <a:t>А.А. </a:t>
            </a:r>
            <a:r>
              <a:rPr lang="ru-RU" sz="2000" dirty="0" smtClean="0"/>
              <a:t>Иванов, </a:t>
            </a:r>
            <a:r>
              <a:rPr lang="ru-RU" sz="2000" dirty="0"/>
              <a:t>А.П. Лосенко </a:t>
            </a:r>
          </a:p>
        </p:txBody>
      </p:sp>
      <p:pic>
        <p:nvPicPr>
          <p:cNvPr id="12289" name="Picture 1" descr="C:\Documents and Settings\user\Рабочий стол\63377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5736" y="2924944"/>
            <a:ext cx="4170040" cy="3033704"/>
          </a:xfrm>
          <a:prstGeom prst="rect">
            <a:avLst/>
          </a:prstGeom>
          <a:noFill/>
        </p:spPr>
      </p:pic>
      <p:sp>
        <p:nvSpPr>
          <p:cNvPr id="10" name="TextBox 9"/>
          <p:cNvSpPr txBox="1"/>
          <p:nvPr/>
        </p:nvSpPr>
        <p:spPr>
          <a:xfrm>
            <a:off x="2339752" y="6309320"/>
            <a:ext cx="4536504" cy="400110"/>
          </a:xfrm>
          <a:prstGeom prst="rect">
            <a:avLst/>
          </a:prstGeom>
          <a:noFill/>
        </p:spPr>
        <p:txBody>
          <a:bodyPr wrap="square" rtlCol="0">
            <a:spAutoFit/>
          </a:bodyPr>
          <a:lstStyle/>
          <a:p>
            <a:r>
              <a:rPr lang="ru-RU" sz="2000" dirty="0" smtClean="0"/>
              <a:t>Г.И.Ге «Петр 1 и царевич Алексей»</a:t>
            </a:r>
            <a:endParaRPr lang="ru-RU" sz="2000" dirty="0"/>
          </a:p>
        </p:txBody>
      </p:sp>
    </p:spTree>
    <p:extLst>
      <p:ext uri="{BB962C8B-B14F-4D97-AF65-F5344CB8AC3E}">
        <p14:creationId xmlns:p14="http://schemas.microsoft.com/office/powerpoint/2010/main" val="387772637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96100"/>
          </a:xfrm>
          <a:prstGeom prst="rect">
            <a:avLst/>
          </a:prstGeom>
          <a:noFill/>
        </p:spPr>
      </p:pic>
      <p:sp>
        <p:nvSpPr>
          <p:cNvPr id="4" name="TextBox 3"/>
          <p:cNvSpPr txBox="1"/>
          <p:nvPr/>
        </p:nvSpPr>
        <p:spPr>
          <a:xfrm>
            <a:off x="2627784" y="548680"/>
            <a:ext cx="4680075" cy="523220"/>
          </a:xfrm>
          <a:prstGeom prst="rect">
            <a:avLst/>
          </a:prstGeom>
          <a:noFill/>
        </p:spPr>
        <p:txBody>
          <a:bodyPr wrap="square" rtlCol="0">
            <a:spAutoFit/>
          </a:bodyPr>
          <a:lstStyle/>
          <a:p>
            <a:r>
              <a:rPr lang="ru-RU" sz="2800" b="1" dirty="0" smtClean="0"/>
              <a:t>План описания картины</a:t>
            </a:r>
            <a:endParaRPr lang="ru-RU" sz="2800" b="1" dirty="0"/>
          </a:p>
        </p:txBody>
      </p:sp>
      <p:sp>
        <p:nvSpPr>
          <p:cNvPr id="5" name="TextBox 4"/>
          <p:cNvSpPr txBox="1"/>
          <p:nvPr/>
        </p:nvSpPr>
        <p:spPr>
          <a:xfrm>
            <a:off x="323528" y="1412777"/>
            <a:ext cx="8568952" cy="4524315"/>
          </a:xfrm>
          <a:prstGeom prst="rect">
            <a:avLst/>
          </a:prstGeom>
          <a:noFill/>
        </p:spPr>
        <p:txBody>
          <a:bodyPr wrap="square" rtlCol="0">
            <a:spAutoFit/>
          </a:bodyPr>
          <a:lstStyle/>
          <a:p>
            <a:r>
              <a:rPr lang="ru-RU" dirty="0"/>
              <a:t>1. Небольшая справка о творчестве данного художника (какие картины и когда он написал, направление, в котором он работал, особенности его творчества).</a:t>
            </a:r>
          </a:p>
          <a:p>
            <a:r>
              <a:rPr lang="ru-RU" dirty="0"/>
              <a:t>2. Справка о данной картине (название, когда написана, под влиянием каких событий, жанр картины и так далее).</a:t>
            </a:r>
          </a:p>
          <a:p>
            <a:r>
              <a:rPr lang="ru-RU" dirty="0"/>
              <a:t>3. Описание картины:</a:t>
            </a:r>
          </a:p>
          <a:p>
            <a:r>
              <a:rPr lang="ru-RU" dirty="0"/>
              <a:t>а) сюжет картины (о чем повествует картина);</a:t>
            </a:r>
            <a:br>
              <a:rPr lang="ru-RU" dirty="0"/>
            </a:br>
            <a:r>
              <a:rPr lang="ru-RU" dirty="0"/>
              <a:t>б) что изображено на переднем плане;</a:t>
            </a:r>
            <a:br>
              <a:rPr lang="ru-RU" dirty="0"/>
            </a:br>
            <a:r>
              <a:rPr lang="ru-RU" dirty="0"/>
              <a:t>в) что изображено на заднем плане картины;</a:t>
            </a:r>
            <a:br>
              <a:rPr lang="ru-RU" dirty="0"/>
            </a:br>
            <a:r>
              <a:rPr lang="ru-RU" dirty="0"/>
              <a:t>г) описать основных героев картины (если они есть);</a:t>
            </a:r>
            <a:br>
              <a:rPr lang="ru-RU" dirty="0"/>
            </a:br>
            <a:r>
              <a:rPr lang="ru-RU" dirty="0"/>
              <a:t>д) детали картины;</a:t>
            </a:r>
            <a:br>
              <a:rPr lang="ru-RU" dirty="0"/>
            </a:br>
            <a:r>
              <a:rPr lang="ru-RU" dirty="0"/>
              <a:t>е) основные цвета (краски) картины (почему художник выбрал именно их);</a:t>
            </a:r>
          </a:p>
          <a:p>
            <a:r>
              <a:rPr lang="ru-RU" dirty="0"/>
              <a:t>4. Используемые художником выразительные и композиционные средства (какое настроение передает эта картина?).</a:t>
            </a:r>
          </a:p>
          <a:p>
            <a:r>
              <a:rPr lang="ru-RU" dirty="0"/>
              <a:t>5. Роль этих средств в выражении авторской позиции, идеи картины.</a:t>
            </a:r>
          </a:p>
          <a:p>
            <a:r>
              <a:rPr lang="ru-RU" dirty="0"/>
              <a:t>6. Свои впечатления от картины (какое впечатление произвела, чем особенно понравилась, что осталось не до конца понятым…).</a:t>
            </a: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25212" y="0"/>
            <a:ext cx="9169212" cy="6857999"/>
          </a:xfrm>
          <a:prstGeom prst="rect">
            <a:avLst/>
          </a:prstGeom>
          <a:noFill/>
        </p:spPr>
      </p:pic>
      <p:sp>
        <p:nvSpPr>
          <p:cNvPr id="6" name="TextBox 5"/>
          <p:cNvSpPr txBox="1"/>
          <p:nvPr/>
        </p:nvSpPr>
        <p:spPr>
          <a:xfrm>
            <a:off x="1691680" y="548680"/>
            <a:ext cx="6408712" cy="523220"/>
          </a:xfrm>
          <a:prstGeom prst="rect">
            <a:avLst/>
          </a:prstGeom>
          <a:noFill/>
        </p:spPr>
        <p:txBody>
          <a:bodyPr wrap="square" rtlCol="0">
            <a:spAutoFit/>
          </a:bodyPr>
          <a:lstStyle/>
          <a:p>
            <a:pPr algn="ctr"/>
            <a:r>
              <a:rPr lang="ru-RU" sz="2800" dirty="0" smtClean="0"/>
              <a:t>В.И.Суриков  «Утро стрелецкой казни»</a:t>
            </a:r>
            <a:endParaRPr lang="ru-RU" sz="2800" dirty="0"/>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8243" y="1628800"/>
            <a:ext cx="7902301" cy="4553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TextBox 6"/>
          <p:cNvSpPr txBox="1"/>
          <p:nvPr/>
        </p:nvSpPr>
        <p:spPr>
          <a:xfrm>
            <a:off x="1779293" y="548680"/>
            <a:ext cx="5976664" cy="523220"/>
          </a:xfrm>
          <a:prstGeom prst="rect">
            <a:avLst/>
          </a:prstGeom>
          <a:noFill/>
        </p:spPr>
        <p:txBody>
          <a:bodyPr wrap="square" rtlCol="0">
            <a:spAutoFit/>
          </a:bodyPr>
          <a:lstStyle/>
          <a:p>
            <a:pPr algn="ctr"/>
            <a:r>
              <a:rPr lang="ru-RU" sz="2800" dirty="0" smtClean="0"/>
              <a:t>Историческая основа</a:t>
            </a:r>
            <a:endParaRPr lang="ru-RU" sz="2800" dirty="0"/>
          </a:p>
        </p:txBody>
      </p:sp>
      <p:sp>
        <p:nvSpPr>
          <p:cNvPr id="4" name="TextBox 3"/>
          <p:cNvSpPr txBox="1"/>
          <p:nvPr/>
        </p:nvSpPr>
        <p:spPr>
          <a:xfrm>
            <a:off x="827584" y="1556792"/>
            <a:ext cx="7776864" cy="3785652"/>
          </a:xfrm>
          <a:prstGeom prst="rect">
            <a:avLst/>
          </a:prstGeom>
          <a:noFill/>
        </p:spPr>
        <p:txBody>
          <a:bodyPr wrap="square" rtlCol="0">
            <a:spAutoFit/>
          </a:bodyPr>
          <a:lstStyle/>
          <a:p>
            <a:r>
              <a:rPr lang="ru-RU" sz="2400" dirty="0"/>
              <a:t>Сюжетом картины </a:t>
            </a:r>
            <a:r>
              <a:rPr lang="ru-RU" sz="2400" i="1" dirty="0" err="1"/>
              <a:t>В.И.Сурикова</a:t>
            </a:r>
            <a:r>
              <a:rPr lang="ru-RU" sz="2400" i="1" dirty="0"/>
              <a:t> "Утро стрелецкой казни"</a:t>
            </a:r>
            <a:r>
              <a:rPr lang="ru-RU" sz="2400" dirty="0"/>
              <a:t> (1881) стали трагические страницы русской истории – стрелецкое восстание 1698 года и жестокая расправа над его участниками. В полотне нашла отражение противоречивая, полная социальных конфликтов атмосфера петровского времени. Перед зрителями предстают две силы: стрельцы, которые борются за старую, патриархальную Русь, и Пётр со своими регулярными полками, строящий новую Россию по европейскому образцу. </a:t>
            </a:r>
          </a:p>
        </p:txBody>
      </p:sp>
    </p:spTree>
    <p:extLst>
      <p:ext uri="{BB962C8B-B14F-4D97-AF65-F5344CB8AC3E}">
        <p14:creationId xmlns:p14="http://schemas.microsoft.com/office/powerpoint/2010/main" val="1336327826"/>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TextBox 6"/>
          <p:cNvSpPr txBox="1"/>
          <p:nvPr/>
        </p:nvSpPr>
        <p:spPr>
          <a:xfrm>
            <a:off x="1779293" y="548680"/>
            <a:ext cx="5976664" cy="523220"/>
          </a:xfrm>
          <a:prstGeom prst="rect">
            <a:avLst/>
          </a:prstGeom>
          <a:noFill/>
        </p:spPr>
        <p:txBody>
          <a:bodyPr wrap="square" rtlCol="0">
            <a:spAutoFit/>
          </a:bodyPr>
          <a:lstStyle/>
          <a:p>
            <a:pPr algn="ctr"/>
            <a:r>
              <a:rPr lang="ru-RU" sz="2800" dirty="0" smtClean="0"/>
              <a:t>Герои картины</a:t>
            </a:r>
            <a:endParaRPr lang="ru-RU" sz="2800" dirty="0"/>
          </a:p>
        </p:txBody>
      </p:sp>
      <p:sp>
        <p:nvSpPr>
          <p:cNvPr id="4" name="TextBox 3"/>
          <p:cNvSpPr txBox="1"/>
          <p:nvPr/>
        </p:nvSpPr>
        <p:spPr>
          <a:xfrm>
            <a:off x="827584" y="1556792"/>
            <a:ext cx="7776864" cy="5262979"/>
          </a:xfrm>
          <a:prstGeom prst="rect">
            <a:avLst/>
          </a:prstGeom>
          <a:noFill/>
        </p:spPr>
        <p:txBody>
          <a:bodyPr wrap="square" rtlCol="0">
            <a:spAutoFit/>
          </a:bodyPr>
          <a:lstStyle/>
          <a:p>
            <a:r>
              <a:rPr lang="ru-RU" sz="2400" dirty="0" smtClean="0"/>
              <a:t>На Красной площади – стрельцы, ожидающие смерти, их жены, матери и дети. Тревожный пейзаж холодного утра пронизан ожиданием трагедии. Огромная народная толпа заполонила площадь.</a:t>
            </a:r>
          </a:p>
          <a:p>
            <a:pPr fontAlgn="base"/>
            <a:r>
              <a:rPr lang="ru-RU" sz="2400" dirty="0"/>
              <a:t>В этой толпе есть две фигуры, которые резко выделяется на фоне других. </a:t>
            </a:r>
          </a:p>
          <a:p>
            <a:pPr fontAlgn="base"/>
            <a:r>
              <a:rPr lang="ru-RU" sz="2400" dirty="0"/>
              <a:t>Это стрелец в распахнутой рубахе, в красной шапке на рыжих кудрях. Он с силой сжимает в кулаке горящую свечу, гневно и яростно смотрит на царя. </a:t>
            </a:r>
          </a:p>
          <a:p>
            <a:pPr fontAlgn="base"/>
            <a:r>
              <a:rPr lang="ru-RU" sz="2400" dirty="0"/>
              <a:t>С его взглядом скрестился твердый взгляд Петра </a:t>
            </a:r>
            <a:r>
              <a:rPr lang="en-US" sz="2400" dirty="0"/>
              <a:t>I</a:t>
            </a:r>
            <a:r>
              <a:rPr lang="ru-RU" sz="2400" dirty="0"/>
              <a:t>. В пересечении их взглядов – непримиримость столкнувшихся сил.</a:t>
            </a:r>
          </a:p>
          <a:p>
            <a:endParaRPr lang="ru-RU" sz="2400" dirty="0" smtClean="0"/>
          </a:p>
          <a:p>
            <a:endParaRPr lang="ru-RU" sz="2400" dirty="0"/>
          </a:p>
        </p:txBody>
      </p:sp>
    </p:spTree>
    <p:extLst>
      <p:ext uri="{BB962C8B-B14F-4D97-AF65-F5344CB8AC3E}">
        <p14:creationId xmlns:p14="http://schemas.microsoft.com/office/powerpoint/2010/main" val="402065386"/>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TextBox 6"/>
          <p:cNvSpPr txBox="1"/>
          <p:nvPr/>
        </p:nvSpPr>
        <p:spPr>
          <a:xfrm>
            <a:off x="1779293" y="548680"/>
            <a:ext cx="5976664" cy="523220"/>
          </a:xfrm>
          <a:prstGeom prst="rect">
            <a:avLst/>
          </a:prstGeom>
          <a:noFill/>
        </p:spPr>
        <p:txBody>
          <a:bodyPr wrap="square" rtlCol="0">
            <a:spAutoFit/>
          </a:bodyPr>
          <a:lstStyle/>
          <a:p>
            <a:pPr algn="ctr"/>
            <a:r>
              <a:rPr lang="ru-RU" sz="2800" dirty="0" smtClean="0"/>
              <a:t>Художественные детали</a:t>
            </a:r>
            <a:endParaRPr lang="ru-RU" sz="2800" dirty="0"/>
          </a:p>
        </p:txBody>
      </p:sp>
      <p:sp>
        <p:nvSpPr>
          <p:cNvPr id="4" name="TextBox 3"/>
          <p:cNvSpPr txBox="1"/>
          <p:nvPr/>
        </p:nvSpPr>
        <p:spPr>
          <a:xfrm>
            <a:off x="822012" y="1556792"/>
            <a:ext cx="7776864" cy="4524315"/>
          </a:xfrm>
          <a:prstGeom prst="rect">
            <a:avLst/>
          </a:prstGeom>
          <a:noFill/>
        </p:spPr>
        <p:txBody>
          <a:bodyPr wrap="square" rtlCol="0">
            <a:spAutoFit/>
          </a:bodyPr>
          <a:lstStyle/>
          <a:p>
            <a:r>
              <a:rPr lang="ru-RU" sz="2400" dirty="0"/>
              <a:t>У каждого стрельца в руке зажата горящая свеча. Горящая свеча – жизнь,  душа. Свеча едва теплится на холодном ветру пасмурного дня.                                                                                                Чтобы огонек светился ярче, художник сделал фон темнее. Поэтому свечи горят на полотне, отбрасывая на рубахи стрельцов красноватые блики. Победа на стороне самодержца: трепетным огонькам свеч в руках стрельцов противопоставлен свет наступающего утра, как пестроте Василия Блаженного — гладкие кремлёвские стены с однообразными зубцами и ряды виселиц, а многоликой толпе — уверенный и неподвижный Пётр на коне и шеренги </a:t>
            </a:r>
            <a:r>
              <a:rPr lang="ru-RU" sz="2400" dirty="0" smtClean="0"/>
              <a:t>солдат.</a:t>
            </a:r>
            <a:endParaRPr lang="ru-RU" sz="2400" dirty="0"/>
          </a:p>
        </p:txBody>
      </p:sp>
    </p:spTree>
    <p:extLst>
      <p:ext uri="{BB962C8B-B14F-4D97-AF65-F5344CB8AC3E}">
        <p14:creationId xmlns:p14="http://schemas.microsoft.com/office/powerpoint/2010/main" val="317287166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TextBox 6"/>
          <p:cNvSpPr txBox="1"/>
          <p:nvPr/>
        </p:nvSpPr>
        <p:spPr>
          <a:xfrm>
            <a:off x="1779293" y="548680"/>
            <a:ext cx="5976664" cy="523220"/>
          </a:xfrm>
          <a:prstGeom prst="rect">
            <a:avLst/>
          </a:prstGeom>
          <a:noFill/>
        </p:spPr>
        <p:txBody>
          <a:bodyPr wrap="square" rtlCol="0">
            <a:spAutoFit/>
          </a:bodyPr>
          <a:lstStyle/>
          <a:p>
            <a:pPr algn="ctr"/>
            <a:r>
              <a:rPr lang="ru-RU" sz="2800" dirty="0" smtClean="0"/>
              <a:t>Идея картины</a:t>
            </a:r>
            <a:endParaRPr lang="ru-RU" sz="2800" dirty="0"/>
          </a:p>
        </p:txBody>
      </p:sp>
      <p:sp>
        <p:nvSpPr>
          <p:cNvPr id="4" name="TextBox 3"/>
          <p:cNvSpPr txBox="1"/>
          <p:nvPr/>
        </p:nvSpPr>
        <p:spPr>
          <a:xfrm>
            <a:off x="822012" y="1556792"/>
            <a:ext cx="7776864" cy="2308324"/>
          </a:xfrm>
          <a:prstGeom prst="rect">
            <a:avLst/>
          </a:prstGeom>
          <a:noFill/>
        </p:spPr>
        <p:txBody>
          <a:bodyPr wrap="square" rtlCol="0">
            <a:spAutoFit/>
          </a:bodyPr>
          <a:lstStyle/>
          <a:p>
            <a:r>
              <a:rPr lang="ru-RU" sz="2400" dirty="0"/>
              <a:t>Мглистый сумрак раннего утра, в котором еще виден свет горящих свечей, создает образ трудного, мучительного рождения нового дня и воспринимается как поэтическая метафора, обобщенно выражающая смысл исторической минуты – «начало славных дней Петра мрачили мятежи и казни»  (А.С. Пушкин).</a:t>
            </a:r>
          </a:p>
        </p:txBody>
      </p:sp>
    </p:spTree>
    <p:extLst>
      <p:ext uri="{BB962C8B-B14F-4D97-AF65-F5344CB8AC3E}">
        <p14:creationId xmlns:p14="http://schemas.microsoft.com/office/powerpoint/2010/main" val="1053139606"/>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2"/>
            <a:ext cx="7772400" cy="1470025"/>
          </a:xfrm>
        </p:spPr>
        <p:txBody>
          <a:bodyPr>
            <a:normAutofit fontScale="90000"/>
          </a:bodyPr>
          <a:lstStyle/>
          <a:p>
            <a:r>
              <a:rPr lang="ru-RU" dirty="0" smtClean="0"/>
              <a:t>Страницы русской истории в русском изобразительном искусстве </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user\Рабочий стол\шабл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TextBox 6"/>
          <p:cNvSpPr txBox="1"/>
          <p:nvPr/>
        </p:nvSpPr>
        <p:spPr>
          <a:xfrm>
            <a:off x="1779293" y="548680"/>
            <a:ext cx="5976664" cy="523220"/>
          </a:xfrm>
          <a:prstGeom prst="rect">
            <a:avLst/>
          </a:prstGeom>
          <a:noFill/>
        </p:spPr>
        <p:txBody>
          <a:bodyPr wrap="square" rtlCol="0">
            <a:spAutoFit/>
          </a:bodyPr>
          <a:lstStyle/>
          <a:p>
            <a:pPr algn="ctr"/>
            <a:r>
              <a:rPr lang="ru-RU" sz="2800" dirty="0" smtClean="0"/>
              <a:t>В.И.Суриков «Боярыня Морозова»</a:t>
            </a:r>
            <a:endParaRPr lang="ru-RU" sz="2800" dirty="0"/>
          </a:p>
        </p:txBody>
      </p:sp>
      <p:pic>
        <p:nvPicPr>
          <p:cNvPr id="2052" name="Picture 4" descr="C:\Documents and Settings\user\Рабочий стол\бояр.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40723" y="1556792"/>
            <a:ext cx="7262553" cy="4327847"/>
          </a:xfrm>
          <a:prstGeom prst="rect">
            <a:avLst/>
          </a:prstGeom>
          <a:noFill/>
        </p:spPr>
      </p:pic>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TotalTime>
  <Words>625</Words>
  <Application>Microsoft Office PowerPoint</Application>
  <PresentationFormat>Экран (4:3)</PresentationFormat>
  <Paragraphs>57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lpstr>Страницы русской истории в русском изобразительном искусстве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Страницы русской истории в русском изобразительном искусстве</dc:title>
  <dc:creator>Администратор</dc:creator>
  <cp:lastModifiedBy>BEST</cp:lastModifiedBy>
  <cp:revision>48</cp:revision>
  <dcterms:modified xsi:type="dcterms:W3CDTF">2020-03-31T14:30:12Z</dcterms:modified>
</cp:coreProperties>
</file>