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81" r:id="rId5"/>
    <p:sldId id="260" r:id="rId6"/>
    <p:sldId id="280" r:id="rId7"/>
    <p:sldId id="282" r:id="rId8"/>
    <p:sldId id="262" r:id="rId9"/>
    <p:sldId id="283" r:id="rId10"/>
    <p:sldId id="264" r:id="rId11"/>
    <p:sldId id="284" r:id="rId12"/>
    <p:sldId id="285" r:id="rId13"/>
    <p:sldId id="268" r:id="rId14"/>
    <p:sldId id="286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rost\Documents\9%20&#1084;&#1072;&#1103;%20%202020\&#1045;.&#1053;&#1080;&#1082;&#1086;&#1085;&#1086;&#1074;&#1072;%20-%20&#1055;&#1086;&#1073;&#1077;&#1076;&#1085;&#1099;&#1081;%20&#1084;&#1072;&#1088;&#1096;%20&#1084;&#1080;&#1085;&#1091;&#1089;._(Audio-VK4.ru).mp3" TargetMode="Externa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rost\Documents\9%20&#1084;&#1072;&#1103;%20%202020\&#1057;&#1054;&#1051;&#1053;&#1045;&#1063;&#1053;&#1067;&#1049;%20&#1050;&#1056;&#1059;&#1043;%20+.mp3" TargetMode="Externa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&#1044;&#1048;&#1044;&#1040;&#1050;&#1058;&#1048;&#1063;&#1045;&#1057;&#1050;&#1048;&#1045;%20%20&#1048;&#1043;&#1056;&#1067;\&#1052;&#1059;&#1047;&#1067;&#1050;&#1040;&#1051;&#1068;&#1053;&#1040;&#1071;%20&#1059;&#1043;&#1040;&#1044;&#1040;&#1049;&#1050;&#1040;.mp4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&#1055;&#1045;&#1057;&#1045;&#1053;&#1050;&#1048;%20&#1048;%20&#1056;&#1040;&#1047;&#1052;&#1048;&#1053;&#1050;&#1048;\&#1052;&#1059;&#1051;&#1068;&#1058;%20&#1047;&#1040;&#1056;&#1071;&#1044;&#1050;&#1040;%20&#1089;&#1090;.mp4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&#1057;&#1051;&#1059;&#1064;&#1040;&#1053;&#1048;&#1045;\&#1043;&#1056;&#1048;&#1043;%20&#1052;&#1059;&#1051;&#1068;&#1058;.mp4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&#1044;&#1048;&#1044;&#1040;&#1050;&#1058;&#1048;&#1063;&#1045;&#1057;&#1050;&#1048;&#1045;%20%20&#1048;&#1043;&#1056;&#1067;\&#1050;&#1054;&#1064;&#1050;&#1048;&#1053;%20&#1044;&#1054;&#1052;.mp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://ds107.centerstart.ru/sites/ds107.centerstart.ru/files/555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36912"/>
            <a:ext cx="9144000" cy="23222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Arial Black" pitchFamily="34" charset="0"/>
              </a:rPr>
              <a:t>Пение.</a:t>
            </a:r>
            <a:endParaRPr lang="ru-RU" b="1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307769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  <a:t>Основная цель — воспитание у детей певческой культуры, приобщение их к музыке. Продолжать учиться петь легко, без напряжения.</a:t>
            </a:r>
          </a:p>
          <a:p>
            <a:pPr algn="ctr">
              <a:buNone/>
            </a:pPr>
            <a: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  <a:t>Исполните знакомые песни.</a:t>
            </a:r>
          </a:p>
          <a:p>
            <a:pPr algn="ctr">
              <a:buNone/>
            </a:pPr>
            <a:endParaRPr lang="ru-RU" sz="2400" dirty="0" smtClean="0">
              <a:solidFill>
                <a:srgbClr val="7030A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612560" cy="792088"/>
          </a:xfrm>
        </p:spPr>
        <p:txBody>
          <a:bodyPr>
            <a:normAutofit/>
          </a:bodyPr>
          <a:lstStyle/>
          <a:p>
            <a:pPr algn="ctr"/>
            <a:r>
              <a:rPr lang="ru-RU" sz="2700" dirty="0" smtClean="0">
                <a:latin typeface="Arial Black" pitchFamily="34" charset="0"/>
              </a:rPr>
              <a:t>Исполните песню «Победный </a:t>
            </a:r>
            <a:r>
              <a:rPr lang="ru-RU" sz="2700" b="1" dirty="0" smtClean="0">
                <a:latin typeface="Arial Black" pitchFamily="34" charset="0"/>
              </a:rPr>
              <a:t>марш».</a:t>
            </a:r>
            <a:endParaRPr lang="ru-RU" sz="2700" b="1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52736"/>
            <a:ext cx="8686800" cy="5805264"/>
          </a:xfrm>
        </p:spPr>
        <p:txBody>
          <a:bodyPr>
            <a:normAutofit fontScale="47500" lnSpcReduction="20000"/>
          </a:bodyPr>
          <a:lstStyle/>
          <a:p>
            <a:pPr lvl="0">
              <a:buNone/>
            </a:pPr>
            <a:r>
              <a:rPr lang="ru-RU" sz="4500" b="1" dirty="0" smtClean="0"/>
              <a:t>1.Когда в садах цвела сирень,</a:t>
            </a:r>
          </a:p>
          <a:p>
            <a:pPr lvl="0">
              <a:buNone/>
            </a:pPr>
            <a:r>
              <a:rPr lang="ru-RU" sz="4500" b="1" dirty="0" smtClean="0"/>
              <a:t>Окончилась война,</a:t>
            </a:r>
          </a:p>
          <a:p>
            <a:pPr lvl="0">
              <a:buNone/>
            </a:pPr>
            <a:r>
              <a:rPr lang="ru-RU" sz="4500" b="1" dirty="0" smtClean="0"/>
              <a:t>И наступил победный день</a:t>
            </a:r>
          </a:p>
          <a:p>
            <a:pPr lvl="0">
              <a:buNone/>
            </a:pPr>
            <a:r>
              <a:rPr lang="ru-RU" sz="4500" b="1" dirty="0" smtClean="0"/>
              <a:t>И мирная весна.</a:t>
            </a:r>
            <a:br>
              <a:rPr lang="ru-RU" sz="4500" b="1" dirty="0" smtClean="0"/>
            </a:br>
            <a:r>
              <a:rPr lang="ru-RU" sz="4500" b="1" dirty="0" smtClean="0">
                <a:solidFill>
                  <a:srgbClr val="002060"/>
                </a:solidFill>
              </a:rPr>
              <a:t>Припев:</a:t>
            </a:r>
            <a:br>
              <a:rPr lang="ru-RU" sz="4500" b="1" dirty="0" smtClean="0">
                <a:solidFill>
                  <a:srgbClr val="002060"/>
                </a:solidFill>
              </a:rPr>
            </a:br>
            <a:r>
              <a:rPr lang="ru-RU" sz="4500" b="1" dirty="0" smtClean="0">
                <a:solidFill>
                  <a:srgbClr val="002060"/>
                </a:solidFill>
              </a:rPr>
              <a:t>Салютом праздничным весна</a:t>
            </a:r>
            <a:br>
              <a:rPr lang="ru-RU" sz="4500" b="1" dirty="0" smtClean="0">
                <a:solidFill>
                  <a:srgbClr val="002060"/>
                </a:solidFill>
              </a:rPr>
            </a:br>
            <a:r>
              <a:rPr lang="ru-RU" sz="4500" b="1" dirty="0" smtClean="0">
                <a:solidFill>
                  <a:srgbClr val="002060"/>
                </a:solidFill>
              </a:rPr>
              <a:t>Вернулась в город наш.</a:t>
            </a:r>
            <a:br>
              <a:rPr lang="ru-RU" sz="4500" b="1" dirty="0" smtClean="0">
                <a:solidFill>
                  <a:srgbClr val="002060"/>
                </a:solidFill>
              </a:rPr>
            </a:br>
            <a:r>
              <a:rPr lang="ru-RU" sz="4500" b="1" dirty="0" smtClean="0">
                <a:solidFill>
                  <a:srgbClr val="002060"/>
                </a:solidFill>
              </a:rPr>
              <a:t>О том, что кончилась война,</a:t>
            </a:r>
            <a:br>
              <a:rPr lang="ru-RU" sz="4500" b="1" dirty="0" smtClean="0">
                <a:solidFill>
                  <a:srgbClr val="002060"/>
                </a:solidFill>
              </a:rPr>
            </a:br>
            <a:r>
              <a:rPr lang="ru-RU" sz="4500" b="1" dirty="0" smtClean="0">
                <a:solidFill>
                  <a:srgbClr val="002060"/>
                </a:solidFill>
              </a:rPr>
              <a:t>Играл победный марш.</a:t>
            </a:r>
          </a:p>
          <a:p>
            <a:pPr lvl="0">
              <a:buNone/>
            </a:pPr>
            <a:r>
              <a:rPr lang="ru-RU" sz="4500" b="1" dirty="0" smtClean="0"/>
              <a:t>2. Когда погожим майским днем</a:t>
            </a:r>
            <a:br>
              <a:rPr lang="ru-RU" sz="4500" b="1" dirty="0" smtClean="0"/>
            </a:br>
            <a:r>
              <a:rPr lang="ru-RU" sz="4500" b="1" dirty="0" smtClean="0"/>
              <a:t>Кругом сады цветут,</a:t>
            </a:r>
            <a:br>
              <a:rPr lang="ru-RU" sz="4500" b="1" dirty="0" smtClean="0"/>
            </a:br>
            <a:r>
              <a:rPr lang="ru-RU" sz="4500" b="1" dirty="0" smtClean="0"/>
              <a:t>С тобою мы смотреть идем</a:t>
            </a:r>
            <a:br>
              <a:rPr lang="ru-RU" sz="4500" b="1" dirty="0" smtClean="0"/>
            </a:br>
            <a:r>
              <a:rPr lang="ru-RU" sz="4500" b="1" dirty="0" smtClean="0"/>
              <a:t>На праздничный салют.</a:t>
            </a:r>
            <a:br>
              <a:rPr lang="ru-RU" sz="4500" b="1" dirty="0" smtClean="0"/>
            </a:br>
            <a:r>
              <a:rPr lang="ru-RU" sz="4500" b="1" dirty="0" smtClean="0">
                <a:solidFill>
                  <a:srgbClr val="002060"/>
                </a:solidFill>
              </a:rPr>
              <a:t>Припев:</a:t>
            </a:r>
            <a:endParaRPr lang="ru-RU" sz="4500" b="1" dirty="0" smtClean="0"/>
          </a:p>
          <a:p>
            <a:pPr lvl="0">
              <a:buNone/>
            </a:pPr>
            <a:r>
              <a:rPr lang="ru-RU" sz="4500" b="1" dirty="0" smtClean="0"/>
              <a:t>3. Давно покончено с войной,</a:t>
            </a:r>
            <a:br>
              <a:rPr lang="ru-RU" sz="4500" b="1" dirty="0" smtClean="0"/>
            </a:br>
            <a:r>
              <a:rPr lang="ru-RU" sz="4500" b="1" dirty="0" smtClean="0"/>
              <a:t>Но помнит город наш,</a:t>
            </a:r>
            <a:br>
              <a:rPr lang="ru-RU" sz="4500" b="1" dirty="0" smtClean="0"/>
            </a:br>
            <a:r>
              <a:rPr lang="ru-RU" sz="4500" b="1" dirty="0" smtClean="0"/>
              <a:t>Как той далекою весной</a:t>
            </a:r>
            <a:br>
              <a:rPr lang="ru-RU" sz="4500" b="1" dirty="0" smtClean="0"/>
            </a:br>
            <a:r>
              <a:rPr lang="ru-RU" sz="4500" b="1" dirty="0" smtClean="0"/>
              <a:t>Играл победный марш!</a:t>
            </a:r>
          </a:p>
          <a:p>
            <a:endParaRPr lang="ru-RU" dirty="0"/>
          </a:p>
        </p:txBody>
      </p:sp>
      <p:pic>
        <p:nvPicPr>
          <p:cNvPr id="29702" name="Picture 6" descr="https://avatars.mds.yandex.net/get-pdb/1766868/f18004ea-f704-43ab-bf1c-91f81852a6e7/s12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412776"/>
            <a:ext cx="4189556" cy="4608512"/>
          </a:xfrm>
          <a:prstGeom prst="rect">
            <a:avLst/>
          </a:prstGeom>
          <a:noFill/>
        </p:spPr>
      </p:pic>
      <p:pic>
        <p:nvPicPr>
          <p:cNvPr id="7" name="Е.Никонова - Победный марш минус._(Audio-VK4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4349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620688"/>
          </a:xfrm>
        </p:spPr>
        <p:txBody>
          <a:bodyPr>
            <a:normAutofit/>
          </a:bodyPr>
          <a:lstStyle/>
          <a:p>
            <a:pPr algn="ctr"/>
            <a:r>
              <a:rPr lang="ru-RU" sz="2800" smtClean="0">
                <a:latin typeface="Arial Black" pitchFamily="34" charset="0"/>
              </a:rPr>
              <a:t>Исполните песню «Солнечный круг»</a:t>
            </a:r>
            <a:endParaRPr lang="ru-RU" sz="2800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620688"/>
            <a:ext cx="5616624" cy="5976664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sz="6400" b="1" dirty="0" smtClean="0"/>
              <a:t>1.Солнечный круг,  небо вокруг.</a:t>
            </a:r>
          </a:p>
          <a:p>
            <a:pPr>
              <a:buNone/>
            </a:pPr>
            <a:r>
              <a:rPr lang="ru-RU" sz="6400" b="1" dirty="0" smtClean="0"/>
              <a:t>Это рисунок мальчишки.</a:t>
            </a:r>
          </a:p>
          <a:p>
            <a:pPr>
              <a:buNone/>
            </a:pPr>
            <a:r>
              <a:rPr lang="ru-RU" sz="6400" b="1" dirty="0" smtClean="0"/>
              <a:t>Нарисовал он на листке </a:t>
            </a:r>
          </a:p>
          <a:p>
            <a:pPr>
              <a:buNone/>
            </a:pPr>
            <a:r>
              <a:rPr lang="ru-RU" sz="6400" b="1" dirty="0" smtClean="0"/>
              <a:t>И подписал в уголке:  </a:t>
            </a:r>
          </a:p>
          <a:p>
            <a:pPr>
              <a:buNone/>
            </a:pPr>
            <a:r>
              <a:rPr lang="ru-RU" sz="6400" b="1" dirty="0" smtClean="0">
                <a:solidFill>
                  <a:srgbClr val="7030A0"/>
                </a:solidFill>
              </a:rPr>
              <a:t>Припев:</a:t>
            </a:r>
          </a:p>
          <a:p>
            <a:pPr>
              <a:buNone/>
            </a:pPr>
            <a:r>
              <a:rPr lang="ru-RU" sz="6400" b="1" dirty="0" smtClean="0"/>
              <a:t>Пусть всегда будет солнце,</a:t>
            </a:r>
          </a:p>
          <a:p>
            <a:pPr>
              <a:buNone/>
            </a:pPr>
            <a:r>
              <a:rPr lang="ru-RU" sz="6400" b="1" dirty="0" smtClean="0"/>
              <a:t> Пусть всегда будет небо,</a:t>
            </a:r>
          </a:p>
          <a:p>
            <a:pPr>
              <a:buNone/>
            </a:pPr>
            <a:r>
              <a:rPr lang="ru-RU" sz="6400" b="1" dirty="0" smtClean="0"/>
              <a:t> Пусть всегда будет мама,</a:t>
            </a:r>
          </a:p>
          <a:p>
            <a:pPr>
              <a:buNone/>
            </a:pPr>
            <a:r>
              <a:rPr lang="ru-RU" sz="6400" b="1" dirty="0" smtClean="0"/>
              <a:t> Пусть всегда буду я</a:t>
            </a:r>
            <a:r>
              <a:rPr lang="ru-RU" sz="6400" b="1" dirty="0" smtClean="0"/>
              <a:t>.</a:t>
            </a:r>
          </a:p>
          <a:p>
            <a:pPr>
              <a:buNone/>
            </a:pPr>
            <a:endParaRPr lang="ru-RU" sz="6400" b="1" dirty="0" smtClean="0"/>
          </a:p>
          <a:p>
            <a:pPr>
              <a:buNone/>
            </a:pPr>
            <a:r>
              <a:rPr lang="ru-RU" sz="6400" b="1" dirty="0" smtClean="0"/>
              <a:t>3.Милый </a:t>
            </a:r>
            <a:r>
              <a:rPr lang="ru-RU" sz="6400" b="1" dirty="0" smtClean="0"/>
              <a:t>мой друг, </a:t>
            </a:r>
            <a:r>
              <a:rPr lang="ru-RU" sz="6400" b="1" dirty="0" smtClean="0"/>
              <a:t>добрый </a:t>
            </a:r>
            <a:r>
              <a:rPr lang="ru-RU" sz="6400" b="1" dirty="0" smtClean="0"/>
              <a:t>мой </a:t>
            </a:r>
            <a:r>
              <a:rPr lang="ru-RU" sz="6400" b="1" dirty="0" smtClean="0"/>
              <a:t>друг,</a:t>
            </a:r>
          </a:p>
          <a:p>
            <a:pPr>
              <a:buNone/>
            </a:pPr>
            <a:r>
              <a:rPr lang="ru-RU" sz="6400" b="1" dirty="0" smtClean="0"/>
              <a:t>Людям </a:t>
            </a:r>
            <a:r>
              <a:rPr lang="ru-RU" sz="6400" b="1" dirty="0" smtClean="0"/>
              <a:t>так хочется </a:t>
            </a:r>
            <a:r>
              <a:rPr lang="ru-RU" sz="6400" b="1" dirty="0" smtClean="0"/>
              <a:t>мира.</a:t>
            </a:r>
          </a:p>
          <a:p>
            <a:pPr>
              <a:buNone/>
            </a:pPr>
            <a:r>
              <a:rPr lang="ru-RU" sz="6400" b="1" dirty="0" smtClean="0"/>
              <a:t>И </a:t>
            </a:r>
            <a:r>
              <a:rPr lang="ru-RU" sz="6400" b="1" dirty="0" smtClean="0"/>
              <a:t>в тридцать пять сердце </a:t>
            </a:r>
            <a:r>
              <a:rPr lang="ru-RU" sz="6400" b="1" dirty="0" smtClean="0"/>
              <a:t>опять</a:t>
            </a:r>
          </a:p>
          <a:p>
            <a:pPr>
              <a:buNone/>
            </a:pPr>
            <a:r>
              <a:rPr lang="ru-RU" sz="6400" b="1" dirty="0" smtClean="0"/>
              <a:t>Не </a:t>
            </a:r>
            <a:r>
              <a:rPr lang="ru-RU" sz="6400" b="1" dirty="0" smtClean="0"/>
              <a:t>устает повторять:</a:t>
            </a:r>
          </a:p>
          <a:p>
            <a:pPr>
              <a:buNone/>
            </a:pPr>
            <a:endParaRPr lang="ru-RU" sz="6400" b="1" dirty="0" smtClean="0"/>
          </a:p>
          <a:p>
            <a:pPr>
              <a:buNone/>
            </a:pPr>
            <a:r>
              <a:rPr lang="ru-RU" sz="6400" b="1" dirty="0" smtClean="0"/>
              <a:t> 2. Тише, солдат, слышишь, солдат,</a:t>
            </a:r>
          </a:p>
          <a:p>
            <a:pPr>
              <a:buNone/>
            </a:pPr>
            <a:r>
              <a:rPr lang="ru-RU" sz="6400" b="1" dirty="0" smtClean="0"/>
              <a:t>Люди пугаются взрывов. </a:t>
            </a:r>
          </a:p>
          <a:p>
            <a:pPr>
              <a:buNone/>
            </a:pPr>
            <a:r>
              <a:rPr lang="ru-RU" sz="6400" b="1" dirty="0" smtClean="0"/>
              <a:t>Тысячи глаз в небо глядят, </a:t>
            </a:r>
          </a:p>
          <a:p>
            <a:pPr>
              <a:buNone/>
            </a:pPr>
            <a:r>
              <a:rPr lang="ru-RU" sz="6400" b="1" dirty="0" smtClean="0"/>
              <a:t>Губы упрямо твердят:  </a:t>
            </a:r>
          </a:p>
          <a:p>
            <a:pPr>
              <a:buNone/>
            </a:pPr>
            <a:r>
              <a:rPr lang="ru-RU" sz="6400" b="1" dirty="0" smtClean="0">
                <a:solidFill>
                  <a:srgbClr val="7030A0"/>
                </a:solidFill>
              </a:rPr>
              <a:t>Припев:</a:t>
            </a:r>
          </a:p>
          <a:p>
            <a:pPr>
              <a:buNone/>
            </a:pPr>
            <a:r>
              <a:rPr lang="ru-RU" sz="6400" b="1" dirty="0" smtClean="0"/>
              <a:t>3.Против беды, против войны</a:t>
            </a:r>
          </a:p>
          <a:p>
            <a:pPr>
              <a:buNone/>
            </a:pPr>
            <a:r>
              <a:rPr lang="ru-RU" sz="6400" b="1" dirty="0" smtClean="0"/>
              <a:t> Встанем за наших мальчишек. </a:t>
            </a:r>
          </a:p>
          <a:p>
            <a:pPr>
              <a:buNone/>
            </a:pPr>
            <a:r>
              <a:rPr lang="ru-RU" sz="6400" b="1" dirty="0" smtClean="0"/>
              <a:t>Солнце - навек! Счастье - навек!</a:t>
            </a:r>
          </a:p>
          <a:p>
            <a:pPr>
              <a:buNone/>
            </a:pPr>
            <a:r>
              <a:rPr lang="ru-RU" sz="6400" b="1" dirty="0" smtClean="0"/>
              <a:t> - Так повелел человек.</a:t>
            </a:r>
            <a:endParaRPr lang="ru-RU" sz="6400" b="1" dirty="0"/>
          </a:p>
        </p:txBody>
      </p:sp>
      <p:pic>
        <p:nvPicPr>
          <p:cNvPr id="34818" name="Picture 2" descr="http://ou1.isil.obr55.ru/files/2019/06/%D0%A1%D0%BE%D0%BB%D0%BD%D0%B5%D1%87%D0%BD%D1%8B%D0%B9-%D0%BA%D1%80%D1%83%D0%B3-768x77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35688" y="3789040"/>
            <a:ext cx="2808312" cy="2819282"/>
          </a:xfrm>
          <a:prstGeom prst="rect">
            <a:avLst/>
          </a:prstGeom>
          <a:noFill/>
        </p:spPr>
      </p:pic>
      <p:pic>
        <p:nvPicPr>
          <p:cNvPr id="6" name="СОЛНЕЧНЫЙ КРУГ +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43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69269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Arial Black" pitchFamily="34" charset="0"/>
              </a:rPr>
              <a:t>Музыкально –дидактическая игра.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  <a:t>Главная задача музыкально-дидактической игры развитие музыкальных способностей.</a:t>
            </a:r>
          </a:p>
          <a:p>
            <a:pPr algn="ctr">
              <a:buNone/>
            </a:pPr>
            <a: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  <a:t>Поиграйте в музыкально –дидактическую игру на развитие тембрового слуха «Музыкальная </a:t>
            </a:r>
            <a:r>
              <a:rPr lang="ru-RU" dirty="0" err="1" smtClean="0">
                <a:solidFill>
                  <a:srgbClr val="7030A0"/>
                </a:solidFill>
                <a:latin typeface="Arial Black" pitchFamily="34" charset="0"/>
              </a:rPr>
              <a:t>угадайка</a:t>
            </a:r>
            <a: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  <a:t>».</a:t>
            </a:r>
          </a:p>
          <a:p>
            <a:pPr algn="ctr">
              <a:buNone/>
            </a:pPr>
            <a: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  <a:t>Слушайте и угадывайте музыкальные инструменты.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МУЗЫКАЛЬНАЯ УГАДАЙКА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Arial Black" pitchFamily="34" charset="0"/>
              </a:rPr>
              <a:t>СПАСИБО ЗА ВНИМАНИЕ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1748" name="Picture 4" descr="https://kartinki.info/uploads/posts/2016-12/1482939582_252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88840"/>
            <a:ext cx="9202112" cy="34664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avatars.mds.yandex.net/get-pdb/2333534/5a84f42f-682c-4622-887a-5d4fdb7e823b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625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2722314"/>
          </a:xfrm>
        </p:spPr>
        <p:txBody>
          <a:bodyPr>
            <a:normAutofit/>
          </a:bodyPr>
          <a:lstStyle/>
          <a:p>
            <a:endParaRPr lang="ru-RU" sz="2800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 algn="ctr">
              <a:buNone/>
            </a:pPr>
            <a:r>
              <a:rPr lang="ru-RU" sz="2800" dirty="0" smtClean="0">
                <a:solidFill>
                  <a:srgbClr val="7030A0"/>
                </a:solidFill>
                <a:latin typeface="Arial Black" pitchFamily="34" charset="0"/>
              </a:rPr>
              <a:t>Музыкальное занятие</a:t>
            </a:r>
            <a:br>
              <a:rPr lang="ru-RU" sz="28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2800" dirty="0" smtClean="0">
                <a:solidFill>
                  <a:srgbClr val="7030A0"/>
                </a:solidFill>
                <a:latin typeface="Arial Black" pitchFamily="34" charset="0"/>
              </a:rPr>
              <a:t>СТАРШАЯЯ  ГРУППА.</a:t>
            </a:r>
            <a:br>
              <a:rPr lang="ru-RU" sz="28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2800" dirty="0" smtClean="0">
                <a:solidFill>
                  <a:srgbClr val="7030A0"/>
                </a:solidFill>
                <a:latin typeface="Arial Black" pitchFamily="34" charset="0"/>
              </a:rPr>
              <a:t>Музыкальный руководитель ДО 1 </a:t>
            </a:r>
            <a:r>
              <a:rPr lang="ru-RU" sz="2800" dirty="0" err="1" smtClean="0">
                <a:solidFill>
                  <a:srgbClr val="7030A0"/>
                </a:solidFill>
                <a:latin typeface="Arial Black" pitchFamily="34" charset="0"/>
              </a:rPr>
              <a:t>Трайзе</a:t>
            </a:r>
            <a:r>
              <a:rPr lang="ru-RU" sz="2800" dirty="0" smtClean="0">
                <a:solidFill>
                  <a:srgbClr val="7030A0"/>
                </a:solidFill>
                <a:latin typeface="Arial Black" pitchFamily="34" charset="0"/>
              </a:rPr>
              <a:t> М.В.</a:t>
            </a:r>
          </a:p>
          <a:p>
            <a:pPr algn="ctr">
              <a:buNone/>
            </a:pPr>
            <a:r>
              <a:rPr lang="ru-RU" sz="2800" dirty="0" smtClean="0">
                <a:solidFill>
                  <a:srgbClr val="7030A0"/>
                </a:solidFill>
                <a:latin typeface="Arial Black" pitchFamily="34" charset="0"/>
              </a:rPr>
              <a:t>ГБОУ Школа 1376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Arial Black" pitchFamily="34" charset="0"/>
              </a:rPr>
              <a:t>Музыкально – ритмические движения.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 smtClean="0">
                <a:solidFill>
                  <a:srgbClr val="7030A0"/>
                </a:solidFill>
                <a:latin typeface="Arial Black" pitchFamily="34" charset="0"/>
              </a:rPr>
              <a:t>Задача: Развивать музыкально-ритмические навыки, чувство ритма, умение передавать в движении характер музыки. Свободно ориентироваться в пространстве</a:t>
            </a:r>
            <a:r>
              <a:rPr lang="ru-RU" sz="2800" dirty="0" smtClean="0">
                <a:solidFill>
                  <a:srgbClr val="7030A0"/>
                </a:solidFill>
              </a:rPr>
              <a:t>.</a:t>
            </a:r>
            <a:endParaRPr lang="ru-RU" sz="2800" dirty="0" smtClean="0">
              <a:solidFill>
                <a:srgbClr val="7030A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МУЛЬТ ЗАРЯДКА ст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Arial Black" pitchFamily="34" charset="0"/>
              </a:rPr>
              <a:t>Слушание музыки</a:t>
            </a:r>
            <a:r>
              <a:rPr lang="ru-RU" sz="3600" dirty="0" smtClean="0"/>
              <a:t>.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268760"/>
            <a:ext cx="8445624" cy="50558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>
                <a:solidFill>
                  <a:srgbClr val="7030A0"/>
                </a:solidFill>
                <a:latin typeface="Arial Black" pitchFamily="34" charset="0"/>
              </a:rPr>
              <a:t>Эдвард Григ.</a:t>
            </a:r>
          </a:p>
          <a:p>
            <a:pPr>
              <a:buNone/>
            </a:pPr>
            <a:r>
              <a:rPr lang="ru-RU" sz="3200" dirty="0" smtClean="0">
                <a:solidFill>
                  <a:srgbClr val="7030A0"/>
                </a:solidFill>
                <a:latin typeface="Arial Black" pitchFamily="34" charset="0"/>
              </a:rPr>
              <a:t>Норвежский композитор, </a:t>
            </a:r>
          </a:p>
          <a:p>
            <a:pPr>
              <a:buNone/>
            </a:pPr>
            <a:r>
              <a:rPr lang="ru-RU" sz="3200" dirty="0" smtClean="0">
                <a:solidFill>
                  <a:srgbClr val="7030A0"/>
                </a:solidFill>
                <a:latin typeface="Arial Black" pitchFamily="34" charset="0"/>
              </a:rPr>
              <a:t>пианист, дирижёр, который </a:t>
            </a:r>
          </a:p>
          <a:p>
            <a:pPr>
              <a:buNone/>
            </a:pPr>
            <a:r>
              <a:rPr lang="ru-RU" sz="3200" dirty="0" smtClean="0">
                <a:solidFill>
                  <a:srgbClr val="7030A0"/>
                </a:solidFill>
                <a:latin typeface="Arial Black" pitchFamily="34" charset="0"/>
              </a:rPr>
              <a:t>очень любил народную </a:t>
            </a:r>
          </a:p>
          <a:p>
            <a:pPr>
              <a:buNone/>
            </a:pPr>
            <a:r>
              <a:rPr lang="ru-RU" sz="3200" dirty="0" smtClean="0">
                <a:solidFill>
                  <a:srgbClr val="7030A0"/>
                </a:solidFill>
                <a:latin typeface="Arial Black" pitchFamily="34" charset="0"/>
              </a:rPr>
              <a:t>музыку, песни, </a:t>
            </a:r>
            <a:r>
              <a:rPr lang="ru-RU" sz="3200" dirty="0" smtClean="0">
                <a:solidFill>
                  <a:srgbClr val="7030A0"/>
                </a:solidFill>
                <a:latin typeface="Arial Black" pitchFamily="34" charset="0"/>
              </a:rPr>
              <a:t>танцы, </a:t>
            </a:r>
            <a:endParaRPr lang="ru-RU" sz="3200" dirty="0" smtClean="0">
              <a:solidFill>
                <a:srgbClr val="7030A0"/>
              </a:solidFill>
              <a:latin typeface="Arial Black" pitchFamily="34" charset="0"/>
            </a:endParaRPr>
          </a:p>
          <a:p>
            <a:pPr>
              <a:buNone/>
            </a:pPr>
            <a:r>
              <a:rPr lang="ru-RU" sz="3200" dirty="0" smtClean="0">
                <a:solidFill>
                  <a:srgbClr val="7030A0"/>
                </a:solidFill>
                <a:latin typeface="Arial Black" pitchFamily="34" charset="0"/>
              </a:rPr>
              <a:t>с</a:t>
            </a:r>
            <a:r>
              <a:rPr lang="ru-RU" sz="3200" dirty="0" smtClean="0">
                <a:solidFill>
                  <a:srgbClr val="7030A0"/>
                </a:solidFill>
                <a:latin typeface="Arial Black" pitchFamily="34" charset="0"/>
              </a:rPr>
              <a:t>казки, предания и</a:t>
            </a:r>
          </a:p>
          <a:p>
            <a:pPr>
              <a:buNone/>
            </a:pPr>
            <a:r>
              <a:rPr lang="ru-RU" sz="3200" dirty="0" smtClean="0">
                <a:solidFill>
                  <a:srgbClr val="7030A0"/>
                </a:solidFill>
                <a:latin typeface="Arial Black" pitchFamily="34" charset="0"/>
              </a:rPr>
              <a:t> легенды.</a:t>
            </a:r>
            <a:endParaRPr lang="ru-RU" sz="3200" dirty="0" smtClean="0">
              <a:solidFill>
                <a:srgbClr val="7030A0"/>
              </a:solidFill>
              <a:latin typeface="Arial Black" pitchFamily="34" charset="0"/>
            </a:endParaRPr>
          </a:p>
        </p:txBody>
      </p:sp>
      <p:pic>
        <p:nvPicPr>
          <p:cNvPr id="12290" name="Picture 2" descr="Edvard Grieg (1888) by Elliot and Fry - 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2708920"/>
            <a:ext cx="2600632" cy="395828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77592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  <a:t>Посмотрите мультипликационный фильм-фантазию  «Гномы и горный король».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  <a:latin typeface="Arial Black" pitchFamily="34" charset="0"/>
              </a:rPr>
              <a:t>Режиссёр: </a:t>
            </a:r>
            <a: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  <a:t>Инесса Ковалевская  киностудия «</a:t>
            </a:r>
            <a:r>
              <a:rPr lang="ru-RU" dirty="0" err="1" smtClean="0">
                <a:solidFill>
                  <a:srgbClr val="7030A0"/>
                </a:solidFill>
                <a:latin typeface="Arial Black" pitchFamily="34" charset="0"/>
              </a:rPr>
              <a:t>Союзмультфильм</a:t>
            </a:r>
            <a: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  <a:t>» 1993 год.</a:t>
            </a:r>
          </a:p>
          <a:p>
            <a:pPr algn="ctr">
              <a:buNone/>
            </a:pPr>
            <a: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  <a:t>В мультипликационном фильме прозвучат музыкальные фрагменты из сюиты Э.Грига «Пер </a:t>
            </a:r>
            <a:r>
              <a:rPr lang="ru-RU" dirty="0" err="1" smtClean="0">
                <a:solidFill>
                  <a:srgbClr val="7030A0"/>
                </a:solidFill>
                <a:latin typeface="Arial Black" pitchFamily="34" charset="0"/>
              </a:rPr>
              <a:t>Гюнт</a:t>
            </a:r>
            <a: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  <a:t>»:</a:t>
            </a:r>
          </a:p>
          <a:p>
            <a:pPr algn="ctr">
              <a:buNone/>
            </a:pPr>
            <a: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  <a:t> «Утро», «Шествие гномов» и «В пещере Горного короля».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ГРИГ МУЛЬТ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>
                <a:latin typeface="Arial Black" pitchFamily="34" charset="0"/>
              </a:rPr>
              <a:t>Музицирование</a:t>
            </a:r>
            <a:r>
              <a:rPr lang="ru-RU" dirty="0" smtClean="0">
                <a:latin typeface="Arial Black" pitchFamily="34" charset="0"/>
              </a:rPr>
              <a:t>.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  <a:t>Задача данного раздела в старшей группе</a:t>
            </a:r>
          </a:p>
          <a:p>
            <a:pPr algn="ctr">
              <a:buNone/>
            </a:pPr>
            <a:r>
              <a:rPr lang="ru-RU" sz="2800" dirty="0" smtClean="0">
                <a:solidFill>
                  <a:srgbClr val="7030A0"/>
                </a:solidFill>
                <a:latin typeface="Arial Black" pitchFamily="34" charset="0"/>
              </a:rPr>
              <a:t>  учить детей играть в ансамбле четко и слажено.</a:t>
            </a:r>
          </a:p>
          <a:p>
            <a:pPr algn="ctr">
              <a:buNone/>
            </a:pPr>
            <a:r>
              <a:rPr lang="ru-RU" sz="2800" dirty="0" smtClean="0">
                <a:solidFill>
                  <a:srgbClr val="7030A0"/>
                </a:solidFill>
                <a:latin typeface="Arial Black" pitchFamily="34" charset="0"/>
              </a:rPr>
              <a:t>Прочитайте и </a:t>
            </a:r>
            <a:r>
              <a:rPr lang="ru-RU" sz="2800" dirty="0" err="1" smtClean="0">
                <a:solidFill>
                  <a:srgbClr val="7030A0"/>
                </a:solidFill>
                <a:latin typeface="Arial Black" pitchFamily="34" charset="0"/>
              </a:rPr>
              <a:t>прохлопате</a:t>
            </a:r>
            <a:r>
              <a:rPr lang="ru-RU" sz="2800" dirty="0" smtClean="0">
                <a:solidFill>
                  <a:srgbClr val="7030A0"/>
                </a:solidFill>
                <a:latin typeface="Arial Black" pitchFamily="34" charset="0"/>
              </a:rPr>
              <a:t> вместе с детьми стихотворение Кошкин дом.</a:t>
            </a:r>
          </a:p>
          <a:p>
            <a:pPr algn="ctr">
              <a:buNone/>
            </a:pPr>
            <a:endParaRPr lang="ru-RU" dirty="0" smtClean="0">
              <a:solidFill>
                <a:srgbClr val="7030A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КОШКИН ДОМ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391</TotalTime>
  <Words>261</Words>
  <Application>Microsoft Office PowerPoint</Application>
  <PresentationFormat>Экран (4:3)</PresentationFormat>
  <Paragraphs>61</Paragraphs>
  <Slides>15</Slides>
  <Notes>0</Notes>
  <HiddenSlides>0</HiddenSlides>
  <MMClips>6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Слайд 1</vt:lpstr>
      <vt:lpstr>Слайд 2</vt:lpstr>
      <vt:lpstr>Музыкально – ритмические движения.</vt:lpstr>
      <vt:lpstr>Слайд 4</vt:lpstr>
      <vt:lpstr>Слушание музыки.</vt:lpstr>
      <vt:lpstr>Слайд 6</vt:lpstr>
      <vt:lpstr>Слайд 7</vt:lpstr>
      <vt:lpstr>Музицирование.</vt:lpstr>
      <vt:lpstr>Слайд 9</vt:lpstr>
      <vt:lpstr>Пение.</vt:lpstr>
      <vt:lpstr>Исполните песню «Победный марш».</vt:lpstr>
      <vt:lpstr>Исполните песню «Солнечный круг»</vt:lpstr>
      <vt:lpstr>Музыкально –дидактическая игра.</vt:lpstr>
      <vt:lpstr>Слайд 14</vt:lpstr>
      <vt:lpstr>СПАСИБО ЗА ВНИМАНИЕ.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rost</dc:creator>
  <cp:lastModifiedBy>rost</cp:lastModifiedBy>
  <cp:revision>44</cp:revision>
  <dcterms:created xsi:type="dcterms:W3CDTF">2020-03-30T07:44:35Z</dcterms:created>
  <dcterms:modified xsi:type="dcterms:W3CDTF">2020-03-31T08:28:29Z</dcterms:modified>
</cp:coreProperties>
</file>