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65" r:id="rId3"/>
    <p:sldId id="257" r:id="rId4"/>
    <p:sldId id="258" r:id="rId5"/>
    <p:sldId id="266" r:id="rId6"/>
    <p:sldId id="267" r:id="rId7"/>
    <p:sldId id="259" r:id="rId8"/>
    <p:sldId id="260" r:id="rId9"/>
    <p:sldId id="275" r:id="rId10"/>
    <p:sldId id="276" r:id="rId11"/>
    <p:sldId id="261" r:id="rId12"/>
    <p:sldId id="268" r:id="rId13"/>
    <p:sldId id="273" r:id="rId14"/>
    <p:sldId id="274" r:id="rId15"/>
    <p:sldId id="262" r:id="rId16"/>
    <p:sldId id="263" r:id="rId17"/>
    <p:sldId id="269" r:id="rId18"/>
    <p:sldId id="271" r:id="rId19"/>
    <p:sldId id="264" r:id="rId20"/>
    <p:sldId id="272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2514" y="-7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62D547-E260-4EF8-AA20-78406F340D03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026A8F-6532-4C78-89DC-79930E729C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891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B6831-291F-4449-8D65-DC2C368A2C60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0AACC5-635B-4DD3-9FD4-E01AF1365E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5F360-2F5E-4570-B864-61D66094FD9D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659C3-924A-4057-88C1-D382E6A0D9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8137A-DCB8-4574-840D-A81B073F79D4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DE941-87B5-4572-B001-208442C315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8847D-91BA-4E58-8D18-81EFC0829C20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C89FE-D19A-47D4-82C1-A1B0A9F237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6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val 7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8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0D660-AABF-495F-A5C7-E296CF89C508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EC269-EB15-4301-825E-2C4374957C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4D21C-7721-42E5-A29B-5D1B4089D99F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30E70-F744-46A3-9A92-F4E94AB124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03ACB-659B-4E62-8438-3D38B3ADE1C3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82B3E-7F21-400A-8E5A-839DA5195F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A761E-612C-441D-8AE6-A540A563EA22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13352-00DF-46B1-8CBA-94485128C4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076EAB-7B6B-43FF-A3E7-756F718F37F9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AA21EC-948B-4FAD-AC94-615F62FE2F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47AD0-CC80-4367-B1CD-25A87686258B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34F40-3625-4145-A83B-5311509B40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BD7E5F-5DD3-4BF5-9CC6-4C65B7036609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01705-855F-4197-BA61-F2A6111916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cs typeface="+mn-cs"/>
              </a:defRPr>
            </a:lvl1pPr>
          </a:lstStyle>
          <a:p>
            <a:pPr>
              <a:defRPr/>
            </a:pPr>
            <a:fld id="{70B38271-7979-4272-BC06-FDCB766281F0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cs typeface="+mn-cs"/>
              </a:defRPr>
            </a:lvl1pPr>
          </a:lstStyle>
          <a:p>
            <a:pPr>
              <a:defRPr/>
            </a:pPr>
            <a:fld id="{CA3ACB50-8DAB-423B-A126-78FE1232E5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72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2pPr>
      <a:lvl3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3pPr>
      <a:lvl4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4pPr>
      <a:lvl5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5229200"/>
            <a:ext cx="6768751" cy="131792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Насекомые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612" y="332656"/>
            <a:ext cx="7136796" cy="516778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23928" y="6373001"/>
            <a:ext cx="540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Выполнила: Коршунова Екатерина Александровна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/>
          <a:lstStyle/>
          <a:p>
            <a:r>
              <a:rPr lang="ru-RU" dirty="0" smtClean="0"/>
              <a:t>«Четвёртый лишний»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E:\практика\насекомые\хомя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585" y="836712"/>
            <a:ext cx="2333722" cy="2752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практика\насекомые\стрекоз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377197"/>
            <a:ext cx="2438400" cy="1951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E:\практика\насекомые\кузнечик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877788"/>
            <a:ext cx="2592592" cy="2669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E:\практика\насекомые\жук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132" y="3789040"/>
            <a:ext cx="3017606" cy="2384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0570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6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Игра: «Один-много»</a:t>
            </a:r>
            <a:endParaRPr lang="ru-RU" sz="3600" dirty="0"/>
          </a:p>
        </p:txBody>
      </p:sp>
      <p:sp>
        <p:nvSpPr>
          <p:cNvPr id="2150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pic>
        <p:nvPicPr>
          <p:cNvPr id="21507" name="Picture 2" descr="C:\Users\Kiki\Desktop\практика\насекомые\ос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1558925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3" descr="C:\Users\Kiki\Desktop\практика\насекомые\ос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7650" y="1558925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4" descr="C:\Users\Kiki\Desktop\практика\насекомые\ос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3055938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5" descr="C:\Users\Kiki\Desktop\практика\насекомые\ос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4519613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6" descr="C:\Users\Kiki\Desktop\практика\насекомые\ос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58875" y="4519613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7" descr="C:\Users\Kiki\Desktop\практика\насекомые\ос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5638" y="2436813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3" name="Picture 9" descr="C:\Users\Kiki\Desktop\практика\насекомые\ос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14613" y="3055938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757613" y="5445224"/>
            <a:ext cx="25987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+mn-lt"/>
              </a:rPr>
              <a:t>Осы</a:t>
            </a:r>
            <a:endParaRPr lang="ru-RU" sz="3600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76256" y="4077072"/>
            <a:ext cx="1920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+mn-lt"/>
              </a:rPr>
              <a:t>Оса</a:t>
            </a:r>
            <a:endParaRPr lang="ru-RU" sz="36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51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Один - много</a:t>
            </a:r>
            <a:endParaRPr lang="ru-RU" sz="3600" dirty="0"/>
          </a:p>
        </p:txBody>
      </p:sp>
      <p:pic>
        <p:nvPicPr>
          <p:cNvPr id="22530" name="Picture 2" descr="C:\Users\Kiki\Desktop\практика\насекомые\б коров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373313"/>
            <a:ext cx="2351088" cy="188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280150" y="1916113"/>
            <a:ext cx="2346325" cy="1890712"/>
          </a:xfrm>
        </p:spPr>
      </p:pic>
      <p:pic>
        <p:nvPicPr>
          <p:cNvPr id="22532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1628775"/>
            <a:ext cx="2347912" cy="189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49775" y="3233738"/>
            <a:ext cx="2347913" cy="189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59563" y="3644900"/>
            <a:ext cx="2347912" cy="189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0788" y="115888"/>
            <a:ext cx="2347912" cy="189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39750" y="4590256"/>
            <a:ext cx="26640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+mn-lt"/>
              </a:rPr>
              <a:t>Божья коровка</a:t>
            </a:r>
            <a:endParaRPr lang="ru-RU" sz="3600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3968" y="5535613"/>
            <a:ext cx="28803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+mn-lt"/>
              </a:rPr>
              <a:t>Божьи коровки</a:t>
            </a:r>
            <a:endParaRPr lang="ru-RU" sz="36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ru-RU" sz="3600" dirty="0" smtClean="0"/>
              <a:t>Один - много</a:t>
            </a:r>
            <a:endParaRPr lang="ru-RU" sz="3600" dirty="0"/>
          </a:p>
        </p:txBody>
      </p:sp>
      <p:pic>
        <p:nvPicPr>
          <p:cNvPr id="1026" name="Picture 2" descr="E:\практика\насекомые\муравей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1673398" cy="1706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545" y="2660606"/>
            <a:ext cx="1670449" cy="1707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884" y="4281488"/>
            <a:ext cx="1670050" cy="1706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6925" y="868362"/>
            <a:ext cx="1670050" cy="1706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687215"/>
            <a:ext cx="1670050" cy="1706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393778"/>
            <a:ext cx="1670050" cy="1706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348880"/>
            <a:ext cx="1670050" cy="1706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76256" y="4055443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+mn-lt"/>
              </a:rPr>
              <a:t>Муравей</a:t>
            </a:r>
            <a:endParaRPr lang="ru-RU" sz="4000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65786" y="5877272"/>
            <a:ext cx="3154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+mn-lt"/>
              </a:rPr>
              <a:t>Муравьи</a:t>
            </a:r>
            <a:endParaRPr lang="ru-RU" sz="3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91526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ru-RU" sz="3600" dirty="0" smtClean="0"/>
              <a:t>Один - много</a:t>
            </a:r>
            <a:endParaRPr lang="ru-RU" sz="3600" dirty="0"/>
          </a:p>
        </p:txBody>
      </p:sp>
      <p:pic>
        <p:nvPicPr>
          <p:cNvPr id="1026" name="Picture 2" descr="E:\практика\насекомые\муха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836711"/>
            <a:ext cx="2815402" cy="1864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210" y="2701404"/>
            <a:ext cx="2816596" cy="1865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61" y="4581128"/>
            <a:ext cx="2816225" cy="186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495550"/>
            <a:ext cx="2816225" cy="186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660232" y="4360863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+mn-lt"/>
              </a:rPr>
              <a:t>Муха</a:t>
            </a:r>
            <a:endParaRPr lang="ru-RU" sz="3600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42986" y="5805264"/>
            <a:ext cx="2513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+mn-lt"/>
              </a:rPr>
              <a:t>Мухи</a:t>
            </a:r>
            <a:endParaRPr lang="ru-RU" sz="3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73447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Игра: «Вставь пропущенную букву»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47018" y="980728"/>
            <a:ext cx="8229600" cy="4525963"/>
          </a:xfrm>
        </p:spPr>
        <p:txBody>
          <a:bodyPr/>
          <a:lstStyle/>
          <a:p>
            <a:pPr eaLnBrk="1" hangingPunct="1"/>
            <a:r>
              <a:rPr lang="ru-RU" sz="4800" dirty="0" err="1" smtClean="0"/>
              <a:t>Кузн</a:t>
            </a:r>
            <a:r>
              <a:rPr lang="ru-RU" sz="4800" dirty="0" smtClean="0"/>
              <a:t> _ чик</a:t>
            </a:r>
          </a:p>
          <a:p>
            <a:pPr marL="0" indent="0" eaLnBrk="1" hangingPunct="1">
              <a:buNone/>
            </a:pP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/>
          </a:p>
        </p:txBody>
      </p:sp>
      <p:pic>
        <p:nvPicPr>
          <p:cNvPr id="6146" name="Picture 2" descr="C:\Users\Kiki\Desktop\практика\насекомые\кузнеч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712" y="2257563"/>
            <a:ext cx="3894212" cy="401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048287" y="980728"/>
            <a:ext cx="576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+mn-lt"/>
              </a:rPr>
              <a:t>е</a:t>
            </a:r>
            <a:endParaRPr lang="ru-RU" sz="4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6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83768" y="764704"/>
            <a:ext cx="8229600" cy="4525963"/>
          </a:xfrm>
        </p:spPr>
        <p:txBody>
          <a:bodyPr/>
          <a:lstStyle/>
          <a:p>
            <a:pPr eaLnBrk="1" hangingPunct="1"/>
            <a:r>
              <a:rPr lang="ru-RU" sz="4800" dirty="0" smtClean="0"/>
              <a:t>_</a:t>
            </a:r>
            <a:r>
              <a:rPr lang="ru-RU" sz="4800" dirty="0" err="1" smtClean="0"/>
              <a:t>усеница</a:t>
            </a:r>
            <a:endParaRPr lang="ru-RU" sz="4800" dirty="0" smtClean="0"/>
          </a:p>
        </p:txBody>
      </p:sp>
      <p:pic>
        <p:nvPicPr>
          <p:cNvPr id="7170" name="Picture 2" descr="C:\Users\Kiki\Desktop\практика\насекомые\гусениц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696" y="3140968"/>
            <a:ext cx="4464050" cy="302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843808" y="764333"/>
            <a:ext cx="7200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+mn-lt"/>
              </a:rPr>
              <a:t>Г</a:t>
            </a:r>
            <a:endParaRPr lang="ru-RU" sz="4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6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eaLnBrk="1" hangingPunct="1"/>
            <a:r>
              <a:rPr lang="ru-RU" sz="4800" dirty="0" err="1" smtClean="0"/>
              <a:t>Ст</a:t>
            </a:r>
            <a:r>
              <a:rPr lang="ru-RU" sz="4800" dirty="0" smtClean="0"/>
              <a:t> _ </a:t>
            </a:r>
            <a:r>
              <a:rPr lang="ru-RU" sz="4800" dirty="0" err="1" smtClean="0"/>
              <a:t>екоза</a:t>
            </a:r>
            <a:endParaRPr lang="ru-RU" sz="4800" dirty="0" smtClean="0"/>
          </a:p>
        </p:txBody>
      </p:sp>
      <p:pic>
        <p:nvPicPr>
          <p:cNvPr id="5122" name="Picture 2" descr="C:\Users\Kiki\Desktop\практика\насекомые\стрекоз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95935" y="2430372"/>
            <a:ext cx="4159411" cy="3327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691680" y="1599375"/>
            <a:ext cx="504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+mn-lt"/>
              </a:rPr>
              <a:t>р</a:t>
            </a:r>
            <a:endParaRPr lang="ru-RU" sz="4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6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79104" y="631229"/>
            <a:ext cx="8229600" cy="4525963"/>
          </a:xfrm>
        </p:spPr>
        <p:txBody>
          <a:bodyPr/>
          <a:lstStyle/>
          <a:p>
            <a:pPr eaLnBrk="1" hangingPunct="1"/>
            <a:r>
              <a:rPr lang="ru-RU" sz="4800" dirty="0" smtClean="0"/>
              <a:t>Баб _ </a:t>
            </a:r>
            <a:r>
              <a:rPr lang="ru-RU" sz="4800" dirty="0" err="1" smtClean="0"/>
              <a:t>чка</a:t>
            </a:r>
            <a:endParaRPr lang="ru-RU" sz="4800" dirty="0" smtClean="0"/>
          </a:p>
        </p:txBody>
      </p:sp>
      <p:pic>
        <p:nvPicPr>
          <p:cNvPr id="4098" name="Picture 2" descr="C:\Users\Kiki\Desktop\практика\насекомые\бабочка.gif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768" b="95848" l="2244" r="97436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915816" y="2229150"/>
            <a:ext cx="4175944" cy="3867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355976" y="653787"/>
            <a:ext cx="6480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+mn-lt"/>
              </a:rPr>
              <a:t>о</a:t>
            </a:r>
            <a:endParaRPr lang="ru-RU" sz="4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587 0.05828 C -0.12587 0.09135 -0.09879 0.11817 -0.0658 0.11817 C -0.02691 0.11817 -0.01285 0.08834 -0.00695 0.0703 L -0.00087 0.04625 C 0.00521 0.02821 0.02014 -0.00162 0.06406 -0.00162 C 0.09219 -0.00162 0.12413 0.0252 0.12413 0.05828 C 0.12413 0.09135 0.09219 0.11817 0.06406 0.11817 C 0.02014 0.11817 0.00521 0.08834 -0.00087 0.0703 L -0.00695 0.04625 C -0.01285 0.02821 -0.02691 -0.00162 -0.0658 -0.00162 C -0.09879 -0.00162 -0.12587 0.0252 -0.12587 0.05828 Z " pathEditMode="relative" rAng="0" ptsTypes="ffFffffFfff">
                                      <p:cBhvr>
                                        <p:cTn id="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6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Раскраски</a:t>
            </a:r>
            <a:endParaRPr lang="ru-RU" sz="3600" dirty="0"/>
          </a:p>
        </p:txBody>
      </p:sp>
      <p:sp>
        <p:nvSpPr>
          <p:cNvPr id="2765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7651" name="Picture 2" descr="C:\Users\Kiki\Desktop\практика\насекомые\раскрас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700213"/>
            <a:ext cx="3130550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3" descr="C:\Users\Kiki\Desktop\практика\насекомые\раскраски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3488" y="2139950"/>
            <a:ext cx="3030537" cy="255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4" descr="C:\Users\Kiki\Desktop\практика\насекомые\раскраски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16688" y="2005013"/>
            <a:ext cx="2459037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3200" b="1" smtClean="0">
                <a:solidFill>
                  <a:srgbClr val="2F58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Цель:</a:t>
            </a:r>
            <a:r>
              <a:rPr lang="ru-RU" sz="3200" smtClean="0">
                <a:solidFill>
                  <a:srgbClr val="2F58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закрепление темы «Насекомые»</a:t>
            </a:r>
            <a:endParaRPr lang="ru-RU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33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defTabSz="449263" eaLnBrk="1" hangingPunct="1">
              <a:lnSpc>
                <a:spcPct val="83000"/>
              </a:lnSpc>
              <a:spcBef>
                <a:spcPct val="0"/>
              </a:spcBef>
              <a:buClr>
                <a:srgbClr val="000000"/>
              </a:buClr>
              <a:buFont typeface="Arial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r>
              <a:rPr lang="ru-RU" b="1" dirty="0" smtClean="0">
                <a:solidFill>
                  <a:srgbClr val="000000"/>
                </a:solidFill>
                <a:latin typeface="Arial" charset="0"/>
                <a:ea typeface="Arial Unicode MS"/>
                <a:cs typeface="Arial Unicode MS"/>
              </a:rPr>
              <a:t>Задачи:</a:t>
            </a:r>
            <a:r>
              <a:rPr lang="ru-RU" dirty="0" smtClean="0">
                <a:solidFill>
                  <a:srgbClr val="000000"/>
                </a:solidFill>
                <a:latin typeface="Arial" charset="0"/>
                <a:ea typeface="Arial Unicode MS"/>
                <a:cs typeface="Arial Unicode MS"/>
              </a:rPr>
              <a:t> </a:t>
            </a:r>
          </a:p>
          <a:p>
            <a:pPr marL="0" indent="0" defTabSz="449263" eaLnBrk="1" hangingPunct="1">
              <a:lnSpc>
                <a:spcPct val="130000"/>
              </a:lnSpc>
              <a:spcBef>
                <a:spcPct val="0"/>
              </a:spcBef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r>
              <a:rPr lang="ru-RU" dirty="0" smtClean="0">
                <a:solidFill>
                  <a:srgbClr val="000000"/>
                </a:solidFill>
                <a:latin typeface="Arial" charset="0"/>
                <a:ea typeface="Arial Unicode MS"/>
                <a:cs typeface="Arial Unicode MS"/>
              </a:rPr>
              <a:t> уточнить и расширить </a:t>
            </a:r>
            <a:r>
              <a:rPr lang="ru-RU" dirty="0" smtClean="0">
                <a:solidFill>
                  <a:srgbClr val="000000"/>
                </a:solidFill>
                <a:latin typeface="Arial" charset="0"/>
                <a:ea typeface="Arial Unicode MS"/>
                <a:cs typeface="Arial Unicode MS"/>
              </a:rPr>
              <a:t>знания детей о </a:t>
            </a:r>
            <a:r>
              <a:rPr lang="ru-RU" dirty="0" smtClean="0">
                <a:solidFill>
                  <a:srgbClr val="000000"/>
                </a:solidFill>
                <a:latin typeface="Arial" charset="0"/>
                <a:ea typeface="Arial Unicode MS"/>
                <a:cs typeface="Arial Unicode MS"/>
              </a:rPr>
              <a:t>насекомых;</a:t>
            </a:r>
            <a:endParaRPr lang="ru-RU" dirty="0" smtClean="0">
              <a:solidFill>
                <a:srgbClr val="000000"/>
              </a:solidFill>
              <a:latin typeface="Arial" charset="0"/>
              <a:ea typeface="Arial Unicode MS"/>
              <a:cs typeface="Arial Unicode MS"/>
            </a:endParaRPr>
          </a:p>
          <a:p>
            <a:pPr marL="0" indent="0" defTabSz="449263" eaLnBrk="1" hangingPunct="1">
              <a:lnSpc>
                <a:spcPct val="130000"/>
              </a:lnSpc>
              <a:spcBef>
                <a:spcPct val="0"/>
              </a:spcBef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r>
              <a:rPr lang="ru-RU" dirty="0" smtClean="0">
                <a:solidFill>
                  <a:srgbClr val="000000"/>
                </a:solidFill>
                <a:latin typeface="Arial" charset="0"/>
                <a:ea typeface="Arial Unicode MS"/>
                <a:cs typeface="Arial Unicode MS"/>
              </a:rPr>
              <a:t> уточнить </a:t>
            </a:r>
            <a:r>
              <a:rPr lang="ru-RU" dirty="0" err="1" smtClean="0">
                <a:solidFill>
                  <a:srgbClr val="000000"/>
                </a:solidFill>
                <a:latin typeface="Arial" charset="0"/>
                <a:ea typeface="Arial Unicode MS"/>
                <a:cs typeface="Arial Unicode MS"/>
              </a:rPr>
              <a:t>звуко</a:t>
            </a:r>
            <a:r>
              <a:rPr lang="ru-RU" dirty="0" smtClean="0">
                <a:solidFill>
                  <a:srgbClr val="000000"/>
                </a:solidFill>
                <a:latin typeface="Arial" charset="0"/>
                <a:ea typeface="Arial Unicode MS"/>
                <a:cs typeface="Arial Unicode MS"/>
              </a:rPr>
              <a:t>-буквенный состав слов;</a:t>
            </a:r>
          </a:p>
          <a:p>
            <a:pPr marL="0" indent="0" defTabSz="449263" eaLnBrk="1" hangingPunct="1">
              <a:lnSpc>
                <a:spcPct val="130000"/>
              </a:lnSpc>
              <a:spcBef>
                <a:spcPct val="0"/>
              </a:spcBef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r>
              <a:rPr lang="ru-RU" dirty="0" smtClean="0">
                <a:solidFill>
                  <a:srgbClr val="000000"/>
                </a:solidFill>
                <a:latin typeface="Arial" charset="0"/>
                <a:ea typeface="Arial Unicode MS"/>
                <a:cs typeface="Arial Unicode MS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Arial" charset="0"/>
                <a:ea typeface="Arial Unicode MS"/>
                <a:cs typeface="Arial Unicode MS"/>
              </a:rPr>
              <a:t>развивать память, внимание, мышление </a:t>
            </a:r>
            <a:r>
              <a:rPr lang="ru-RU" dirty="0" smtClean="0">
                <a:solidFill>
                  <a:srgbClr val="000000"/>
                </a:solidFill>
                <a:latin typeface="Arial" charset="0"/>
                <a:ea typeface="Arial Unicode MS"/>
                <a:cs typeface="Arial Unicode MS"/>
              </a:rPr>
              <a:t>и </a:t>
            </a:r>
            <a:r>
              <a:rPr lang="ru-RU" dirty="0" smtClean="0">
                <a:solidFill>
                  <a:srgbClr val="000000"/>
                </a:solidFill>
                <a:latin typeface="Arial" charset="0"/>
                <a:ea typeface="Arial Unicode MS"/>
                <a:cs typeface="Arial Unicode MS"/>
              </a:rPr>
              <a:t>речь;</a:t>
            </a:r>
            <a:endParaRPr lang="ru-RU" dirty="0" smtClean="0">
              <a:solidFill>
                <a:srgbClr val="000000"/>
              </a:solidFill>
              <a:latin typeface="Arial" charset="0"/>
              <a:ea typeface="Arial Unicode MS"/>
              <a:cs typeface="Arial Unicode MS"/>
            </a:endParaRPr>
          </a:p>
          <a:p>
            <a:pPr marL="0" indent="0" defTabSz="449263" eaLnBrk="1" hangingPunct="1">
              <a:lnSpc>
                <a:spcPct val="130000"/>
              </a:lnSpc>
              <a:spcBef>
                <a:spcPct val="0"/>
              </a:spcBef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r>
              <a:rPr lang="ru-RU" dirty="0" smtClean="0">
                <a:solidFill>
                  <a:srgbClr val="000000"/>
                </a:solidFill>
                <a:latin typeface="Arial" charset="0"/>
                <a:ea typeface="Arial Unicode MS"/>
                <a:cs typeface="Arial Unicode MS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Arial" charset="0"/>
                <a:ea typeface="Arial Unicode MS"/>
                <a:cs typeface="Arial Unicode MS"/>
              </a:rPr>
              <a:t>расширять активный словарь детей </a:t>
            </a:r>
            <a:r>
              <a:rPr lang="ru-RU" dirty="0" smtClean="0">
                <a:solidFill>
                  <a:srgbClr val="000000"/>
                </a:solidFill>
                <a:latin typeface="Arial" charset="0"/>
                <a:ea typeface="Arial Unicode MS"/>
                <a:cs typeface="Arial Unicode MS"/>
              </a:rPr>
              <a:t>и </a:t>
            </a:r>
            <a:r>
              <a:rPr lang="ru-RU" dirty="0" smtClean="0">
                <a:solidFill>
                  <a:srgbClr val="000000"/>
                </a:solidFill>
                <a:latin typeface="Arial" charset="0"/>
                <a:ea typeface="Arial Unicode MS"/>
                <a:cs typeface="Arial Unicode MS"/>
              </a:rPr>
              <a:t>развивать диалогическую форму </a:t>
            </a:r>
            <a:r>
              <a:rPr lang="ru-RU" dirty="0" smtClean="0">
                <a:solidFill>
                  <a:srgbClr val="000000"/>
                </a:solidFill>
                <a:latin typeface="Arial" charset="0"/>
                <a:ea typeface="Arial Unicode MS"/>
                <a:cs typeface="Arial Unicode MS"/>
              </a:rPr>
              <a:t>речи;</a:t>
            </a:r>
          </a:p>
          <a:p>
            <a:pPr marL="0" indent="0" defTabSz="449263" eaLnBrk="1" hangingPunct="1">
              <a:lnSpc>
                <a:spcPct val="130000"/>
              </a:lnSpc>
              <a:spcBef>
                <a:spcPct val="0"/>
              </a:spcBef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r>
              <a:rPr lang="ru-RU" dirty="0">
                <a:solidFill>
                  <a:srgbClr val="000000"/>
                </a:solidFill>
                <a:latin typeface="Arial" charset="0"/>
                <a:ea typeface="Arial Unicode MS"/>
                <a:cs typeface="Arial Unicode MS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Arial" charset="0"/>
                <a:ea typeface="Arial Unicode MS"/>
                <a:cs typeface="Arial Unicode MS"/>
              </a:rPr>
              <a:t>развивать </a:t>
            </a:r>
            <a:r>
              <a:rPr lang="ru-RU" dirty="0" err="1" smtClean="0">
                <a:solidFill>
                  <a:srgbClr val="000000"/>
                </a:solidFill>
                <a:latin typeface="Arial" charset="0"/>
                <a:ea typeface="Arial Unicode MS"/>
                <a:cs typeface="Arial Unicode MS"/>
              </a:rPr>
              <a:t>графомоторные</a:t>
            </a:r>
            <a:r>
              <a:rPr lang="ru-RU" dirty="0" smtClean="0">
                <a:solidFill>
                  <a:srgbClr val="000000"/>
                </a:solidFill>
                <a:latin typeface="Arial" charset="0"/>
                <a:ea typeface="Arial Unicode MS"/>
                <a:cs typeface="Arial Unicode MS"/>
              </a:rPr>
              <a:t> навыки.</a:t>
            </a:r>
            <a:endParaRPr lang="ru-RU" dirty="0" smtClean="0">
              <a:solidFill>
                <a:srgbClr val="000000"/>
              </a:solidFill>
              <a:latin typeface="Arial" charset="0"/>
              <a:ea typeface="Arial Unicode MS"/>
              <a:cs typeface="Arial Unicode MS"/>
            </a:endParaRPr>
          </a:p>
          <a:p>
            <a:pPr marL="0" indent="0" defTabSz="449263" eaLnBrk="1" hangingPunct="1">
              <a:lnSpc>
                <a:spcPct val="130000"/>
              </a:lnSpc>
              <a:spcBef>
                <a:spcPct val="0"/>
              </a:spcBef>
              <a:buClr>
                <a:srgbClr val="000000"/>
              </a:buClr>
              <a:buSzPct val="4500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endParaRPr lang="ru-RU" dirty="0" smtClean="0">
              <a:solidFill>
                <a:srgbClr val="000000"/>
              </a:solidFill>
              <a:latin typeface="Arial" charset="0"/>
              <a:ea typeface="Arial Unicode MS"/>
              <a:cs typeface="Arial Unicode MS"/>
            </a:endParaRPr>
          </a:p>
          <a:p>
            <a:pPr marL="0" indent="0" defTabSz="449263" eaLnBrk="1" hangingPunct="1">
              <a:lnSpc>
                <a:spcPct val="90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67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8675" name="Picture 2" descr="C:\Users\Kiki\Desktop\практика\насекомые\жу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79613"/>
            <a:ext cx="2671763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3" descr="C:\Users\Kiki\Desktop\практика\насекомые\оса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71763" y="1628775"/>
            <a:ext cx="3371850" cy="270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4" descr="C:\Users\Kiki\Desktop\практика\насекомые\стрекоза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5963" y="2701925"/>
            <a:ext cx="316865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           </a:t>
            </a:r>
            <a:endParaRPr lang="ru-RU" dirty="0"/>
          </a:p>
        </p:txBody>
      </p:sp>
      <p:sp>
        <p:nvSpPr>
          <p:cNvPr id="15362" name="Объект 2"/>
          <p:cNvSpPr>
            <a:spLocks noGrp="1"/>
          </p:cNvSpPr>
          <p:nvPr>
            <p:ph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eaLnBrk="1" hangingPunct="1"/>
            <a:endParaRPr lang="ru-RU" dirty="0" smtClean="0"/>
          </a:p>
        </p:txBody>
      </p:sp>
      <p:pic>
        <p:nvPicPr>
          <p:cNvPr id="1026" name="Picture 2" descr="C:\Users\Kiki\Desktop\практика\насекомые\стрекоз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3429000"/>
            <a:ext cx="2438400" cy="195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52425" y="5476155"/>
            <a:ext cx="216058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>
                <a:latin typeface="Palatino Linotype" pitchFamily="18" charset="0"/>
              </a:rPr>
              <a:t>Стрекоза</a:t>
            </a:r>
          </a:p>
        </p:txBody>
      </p:sp>
      <p:pic>
        <p:nvPicPr>
          <p:cNvPr id="1027" name="Picture 3" descr="C:\Users\Kiki\Desktop\практика\насекомые\бабочка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543" y="282657"/>
            <a:ext cx="2427288" cy="2248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39750" y="2531010"/>
            <a:ext cx="25209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>
                <a:latin typeface="Palatino Linotype" pitchFamily="18" charset="0"/>
              </a:rPr>
              <a:t>Бабочка</a:t>
            </a:r>
          </a:p>
        </p:txBody>
      </p:sp>
      <p:pic>
        <p:nvPicPr>
          <p:cNvPr id="1028" name="Picture 4" descr="C:\Users\Kiki\Desktop\практика\насекомые\б коровк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0410" y="237724"/>
            <a:ext cx="2592909" cy="1962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987824" y="1890117"/>
            <a:ext cx="347452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dirty="0">
                <a:latin typeface="Palatino Linotype" pitchFamily="18" charset="0"/>
              </a:rPr>
              <a:t>Божья коровка</a:t>
            </a:r>
          </a:p>
        </p:txBody>
      </p:sp>
      <p:pic>
        <p:nvPicPr>
          <p:cNvPr id="1029" name="Picture 5" descr="C:\Users\Kiki\Desktop\практика\насекомые\муха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94831" y="3906894"/>
            <a:ext cx="3344069" cy="2215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635896" y="6056313"/>
            <a:ext cx="23764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>
                <a:latin typeface="Palatino Linotype" pitchFamily="18" charset="0"/>
              </a:rPr>
              <a:t>Муха</a:t>
            </a:r>
          </a:p>
        </p:txBody>
      </p:sp>
      <p:pic>
        <p:nvPicPr>
          <p:cNvPr id="15372" name="Picture 12" descr="муравей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34125" y="102402"/>
            <a:ext cx="2470150" cy="2518995"/>
          </a:xfrm>
          <a:prstGeom prst="rect">
            <a:avLst/>
          </a:prstGeom>
          <a:noFill/>
        </p:spPr>
      </p:pic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6558782" y="2646660"/>
            <a:ext cx="22320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>
                <a:latin typeface="+mn-lt"/>
              </a:rPr>
              <a:t>Муравей</a:t>
            </a:r>
          </a:p>
        </p:txBody>
      </p:sp>
      <p:pic>
        <p:nvPicPr>
          <p:cNvPr id="3" name="Picture 2" descr="E:\практика\насекомые\комар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125" y="3783013"/>
            <a:ext cx="2470150" cy="1836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588224" y="5799211"/>
            <a:ext cx="22160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+mn-lt"/>
              </a:rPr>
              <a:t>Комар</a:t>
            </a:r>
            <a:endParaRPr lang="ru-RU" sz="3200" dirty="0">
              <a:latin typeface="+mn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19364" y="2967335"/>
            <a:ext cx="31052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Кто это?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5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38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0" name="Picture 2" descr="C:\Users\Kiki\Desktop\практика\насекомые\ос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2963" y="188913"/>
            <a:ext cx="18002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842963" y="2133600"/>
            <a:ext cx="18002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Palatino Linotype" pitchFamily="18" charset="0"/>
              </a:rPr>
              <a:t>Оса</a:t>
            </a:r>
          </a:p>
        </p:txBody>
      </p:sp>
      <p:pic>
        <p:nvPicPr>
          <p:cNvPr id="2051" name="Picture 3" descr="C:\Users\Kiki\Desktop\практика\насекомые\шмель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2779713"/>
            <a:ext cx="2628900" cy="257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42963" y="5445125"/>
            <a:ext cx="22891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Palatino Linotype" pitchFamily="18" charset="0"/>
              </a:rPr>
              <a:t>Шмель</a:t>
            </a:r>
          </a:p>
        </p:txBody>
      </p:sp>
      <p:pic>
        <p:nvPicPr>
          <p:cNvPr id="2052" name="Picture 4" descr="C:\Users\Kiki\Desktop\практика\насекомые\пчел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92500" y="-55563"/>
            <a:ext cx="2914650" cy="2698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033838" y="2320925"/>
            <a:ext cx="21605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Palatino Linotype" pitchFamily="18" charset="0"/>
              </a:rPr>
              <a:t>Пчела</a:t>
            </a:r>
          </a:p>
        </p:txBody>
      </p:sp>
      <p:pic>
        <p:nvPicPr>
          <p:cNvPr id="2053" name="Picture 5" descr="C:\Users\Kiki\Desktop\практика\насекомые\кузнечик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52750" y="2797175"/>
            <a:ext cx="2333625" cy="240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348038" y="5589588"/>
            <a:ext cx="24765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Palatino Linotype" pitchFamily="18" charset="0"/>
              </a:rPr>
              <a:t>Кузнечик</a:t>
            </a:r>
          </a:p>
        </p:txBody>
      </p:sp>
      <p:pic>
        <p:nvPicPr>
          <p:cNvPr id="2054" name="Picture 6" descr="C:\Users\Kiki\Desktop\практика\насекомые\жук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81763" y="0"/>
            <a:ext cx="2243137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659563" y="1989138"/>
            <a:ext cx="18002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Palatino Linotype" pitchFamily="18" charset="0"/>
              </a:rPr>
              <a:t>Жук</a:t>
            </a:r>
          </a:p>
        </p:txBody>
      </p:sp>
      <p:pic>
        <p:nvPicPr>
          <p:cNvPr id="2055" name="Picture 7" descr="C:\Users\Kiki\Desktop\практика\насекомые\гусеница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435600" y="2692400"/>
            <a:ext cx="355600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011863" y="5359400"/>
            <a:ext cx="24479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dirty="0">
                <a:latin typeface="Palatino Linotype" pitchFamily="18" charset="0"/>
              </a:rPr>
              <a:t>Гусеница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Где живут?</a:t>
            </a:r>
            <a:endParaRPr lang="ru-RU" sz="3600" dirty="0"/>
          </a:p>
        </p:txBody>
      </p:sp>
      <p:sp>
        <p:nvSpPr>
          <p:cNvPr id="1741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26" name="Picture 2" descr="C:\Users\Kiki\Desktop\практика\насекомые\дерево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84250" y="660400"/>
            <a:ext cx="1990725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C:\Users\Kiki\Desktop\практика\насекомые\муравейник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70300" y="2112963"/>
            <a:ext cx="2230438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C:\Users\Kiki\Desktop\практика\насекомые\улий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79613" y="4508500"/>
            <a:ext cx="2176462" cy="156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 descr="C:\Users\Kiki\Desktop\практика\насекомые\цветы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13488" y="0"/>
            <a:ext cx="274637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 descr="C:\Users\Kiki\Desktop\практика\насекомые\трава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00738" y="3592513"/>
            <a:ext cx="3014662" cy="265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984250" y="3143250"/>
            <a:ext cx="19907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Palatino Linotype" pitchFamily="18" charset="0"/>
              </a:rPr>
              <a:t>Дерево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670300" y="4173538"/>
            <a:ext cx="2643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Palatino Linotype" pitchFamily="18" charset="0"/>
              </a:rPr>
              <a:t>Муравейник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516688" y="3143250"/>
            <a:ext cx="2159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Palatino Linotype" pitchFamily="18" charset="0"/>
              </a:rPr>
              <a:t>Цветы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156325" y="6243638"/>
            <a:ext cx="20875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Palatino Linotype" pitchFamily="18" charset="0"/>
              </a:rPr>
              <a:t>Трава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979613" y="6243638"/>
            <a:ext cx="21764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Palatino Linotype" pitchFamily="18" charset="0"/>
              </a:rPr>
              <a:t>Улей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6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Как передвигаются?</a:t>
            </a:r>
            <a:endParaRPr lang="ru-RU" sz="3600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8313" y="1039813"/>
            <a:ext cx="2808287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>
                <a:latin typeface="Palatino Linotype" pitchFamily="18" charset="0"/>
              </a:rPr>
              <a:t>Летают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651500" y="746353"/>
            <a:ext cx="273685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>
                <a:latin typeface="Palatino Linotype" pitchFamily="18" charset="0"/>
              </a:rPr>
              <a:t>Ползают</a:t>
            </a:r>
          </a:p>
        </p:txBody>
      </p:sp>
      <p:pic>
        <p:nvPicPr>
          <p:cNvPr id="2051" name="Picture 3" descr="C:\Users\Kiki\Desktop\практика\насекомые\гусениц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7984" y="1332706"/>
            <a:ext cx="3921125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C:\Users\Kiki\Desktop\практика\насекомые\кузнечи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4292600"/>
            <a:ext cx="1817687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905745" y="3540125"/>
            <a:ext cx="31289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>
                <a:latin typeface="Palatino Linotype" pitchFamily="18" charset="0"/>
              </a:rPr>
              <a:t>Прыгают</a:t>
            </a:r>
          </a:p>
        </p:txBody>
      </p:sp>
      <p:pic>
        <p:nvPicPr>
          <p:cNvPr id="18442" name="Picture 10" descr="оса"/>
          <p:cNvPicPr>
            <a:picLocks noGrp="1" noChangeAspect="1" noChangeArrowheads="1"/>
          </p:cNvPicPr>
          <p:nvPr>
            <p:ph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755650" y="1700213"/>
            <a:ext cx="1871663" cy="1871662"/>
          </a:xfrm>
        </p:spPr>
      </p:pic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4067175" y="4149725"/>
            <a:ext cx="21605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/>
              <a:t>Бегают</a:t>
            </a:r>
          </a:p>
        </p:txBody>
      </p:sp>
      <p:pic>
        <p:nvPicPr>
          <p:cNvPr id="18444" name="Picture 12" descr="муравей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51500" y="3860800"/>
            <a:ext cx="2251075" cy="2295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5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Игра: «Четвёртый лишний»</a:t>
            </a:r>
            <a:endParaRPr lang="ru-RU" sz="3600" dirty="0"/>
          </a:p>
        </p:txBody>
      </p:sp>
      <p:sp>
        <p:nvSpPr>
          <p:cNvPr id="1945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4" name="Picture 2" descr="C:\Users\Kiki\Desktop\практика\насекомые\воробе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3789363"/>
            <a:ext cx="3960813" cy="230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3" descr="C:\Users\Kiki\Desktop\практика\насекомые\гусениц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0200" y="1114425"/>
            <a:ext cx="393382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4" descr="C:\Users\Kiki\Desktop\практика\насекомые\стрекоз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03350" y="1473200"/>
            <a:ext cx="2438400" cy="195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5" descr="C:\Users\Kiki\Desktop\практика\насекомые\жук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3900" y="3719513"/>
            <a:ext cx="2768600" cy="218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6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«Четвёртый лишний»</a:t>
            </a:r>
            <a:endParaRPr lang="ru-RU" sz="3600" dirty="0"/>
          </a:p>
        </p:txBody>
      </p:sp>
      <p:sp>
        <p:nvSpPr>
          <p:cNvPr id="2048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098" name="Picture 2" descr="C:\Users\Kiki\Desktop\практика\насекомые\щено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41525" y="938213"/>
            <a:ext cx="2195513" cy="3138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3" descr="C:\Users\Kiki\Desktop\практика\насекомые\шмель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3665538"/>
            <a:ext cx="2709863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4" descr="C:\Users\Kiki\Desktop\практика\насекомые\бабочка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3800" y="1350963"/>
            <a:ext cx="2498725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5" descr="C:\Users\Kiki\Desktop\практика\насекомые\б коровка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42988" y="4076700"/>
            <a:ext cx="2362200" cy="190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ru-RU" sz="3600" dirty="0" smtClean="0"/>
              <a:t>Кто лишний?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E:\практика\насекомые\ос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052736"/>
            <a:ext cx="2536354" cy="2536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практика\насекомые\муравей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01008"/>
            <a:ext cx="2527428" cy="2577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E:\практика\насекомые\муха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43535"/>
            <a:ext cx="3695617" cy="2447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E:\практика\рис рр птицы 2п\кукушка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788146"/>
            <a:ext cx="1508142" cy="2290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3741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267</TotalTime>
  <Words>152</Words>
  <Application>Microsoft Office PowerPoint</Application>
  <PresentationFormat>Экран (4:3)</PresentationFormat>
  <Paragraphs>61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Исполнительная</vt:lpstr>
      <vt:lpstr>Насекомые</vt:lpstr>
      <vt:lpstr>Цель: закрепление темы «Насекомые»</vt:lpstr>
      <vt:lpstr>           </vt:lpstr>
      <vt:lpstr>Презентация PowerPoint</vt:lpstr>
      <vt:lpstr>Где живут?</vt:lpstr>
      <vt:lpstr>Как передвигаются?</vt:lpstr>
      <vt:lpstr>Игра: «Четвёртый лишний»</vt:lpstr>
      <vt:lpstr>«Четвёртый лишний»</vt:lpstr>
      <vt:lpstr>Кто лишний?</vt:lpstr>
      <vt:lpstr>«Четвёртый лишний»</vt:lpstr>
      <vt:lpstr>Игра: «Один-много»</vt:lpstr>
      <vt:lpstr>Один - много</vt:lpstr>
      <vt:lpstr>Один - много</vt:lpstr>
      <vt:lpstr>Один - много</vt:lpstr>
      <vt:lpstr>Игра: «Вставь пропущенную букву»</vt:lpstr>
      <vt:lpstr>Презентация PowerPoint</vt:lpstr>
      <vt:lpstr>Презентация PowerPoint</vt:lpstr>
      <vt:lpstr>Презентация PowerPoint</vt:lpstr>
      <vt:lpstr>Раскраски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Насекомые</dc:title>
  <dc:creator>Kiki</dc:creator>
  <cp:lastModifiedBy>Serg</cp:lastModifiedBy>
  <cp:revision>31</cp:revision>
  <dcterms:created xsi:type="dcterms:W3CDTF">2014-11-23T18:37:17Z</dcterms:created>
  <dcterms:modified xsi:type="dcterms:W3CDTF">2020-03-31T13:45:14Z</dcterms:modified>
</cp:coreProperties>
</file>