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7" r:id="rId3"/>
    <p:sldId id="258" r:id="rId4"/>
    <p:sldId id="271" r:id="rId5"/>
    <p:sldId id="260" r:id="rId6"/>
    <p:sldId id="273" r:id="rId7"/>
    <p:sldId id="274" r:id="rId8"/>
    <p:sldId id="275" r:id="rId9"/>
    <p:sldId id="276" r:id="rId10"/>
    <p:sldId id="278" r:id="rId11"/>
    <p:sldId id="279" r:id="rId12"/>
    <p:sldId id="280" r:id="rId13"/>
    <p:sldId id="286" r:id="rId14"/>
    <p:sldId id="281" r:id="rId15"/>
    <p:sldId id="272" r:id="rId16"/>
    <p:sldId id="283" r:id="rId17"/>
    <p:sldId id="26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8F4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8" autoAdjust="0"/>
    <p:restoredTop sz="94723" autoAdjust="0"/>
  </p:normalViewPr>
  <p:slideViewPr>
    <p:cSldViewPr>
      <p:cViewPr varScale="1">
        <p:scale>
          <a:sx n="91" d="100"/>
          <a:sy n="91" d="100"/>
        </p:scale>
        <p:origin x="-5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7.wmf"/><Relationship Id="rId4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7670-5DE4-464D-B9E6-2047BCCC827C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90A49-1B90-4002-95FA-FCFD8147E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EDB65-FC15-4D46-BB3B-4683FFCBF61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1E324-7268-4814-A302-5EA183D5C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550B-3D37-4D2F-B93E-33BAA4262AF9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9308A-D75C-40E3-A5B5-6367C640D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E64E3-5332-48AB-8676-AFB9BEBC5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5325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A6EB-FFFF-4AEB-9F3C-179831933836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206BD-DBDB-4E53-8C97-7B8443CB7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7DCC-50D1-4B57-8F50-DAB42CD9C1F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7B910-8D4F-4F81-963A-739862F48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5385B-2CA1-461E-938E-B480C507D334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2158-1594-4254-99DB-8E5C52105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712B-3206-430A-971B-83AA7DEF821A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F2118-9A2B-4D6B-9291-41240DD46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9518-A871-439E-B1A3-17F14B1FE9E0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EF978-742E-4E4B-8BE2-1CC4DAE74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5C4D3-A850-4D5E-8DB3-F5C16512D26F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67194-65C5-4467-ACD7-188E76116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6534D-F4FF-4F39-AEA6-770B768E0570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58042-E536-48C0-A389-EE7C364F6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C8E2F-A59B-488F-8275-3EB8459CE641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3D425-8CDA-4747-B319-64585E8CA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885748-5560-4AC5-BAE1-3001EBFCF36C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90F80C-EFAA-49FB-9BD0-DE339AFFC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0.bin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19.bin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Relationship Id="rId14" Type="http://schemas.openxmlformats.org/officeDocument/2006/relationships/oleObject" Target="../embeddings/oleObject2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3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45.png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0"/>
            <a:ext cx="104360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42910" y="571480"/>
            <a:ext cx="7572375" cy="253915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bIns="0" anchor="ctr">
            <a:spAutoFit/>
          </a:bodyPr>
          <a:lstStyle/>
          <a:p>
            <a:pPr algn="ctr">
              <a:defRPr/>
            </a:pPr>
            <a:endParaRPr lang="en-US" b="1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Алгебра 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класс: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атуральный логарифм.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rgbClr val="0066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Первое упоминание натурального логарифма сделал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Николас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Меркатор </a:t>
            </a:r>
            <a:r>
              <a:rPr lang="ru-RU" dirty="0" smtClean="0"/>
              <a:t>в работе </a:t>
            </a:r>
            <a:r>
              <a:rPr lang="ru-RU" i="1" dirty="0" err="1" smtClean="0"/>
              <a:t>Logarithmotechnia</a:t>
            </a:r>
            <a:r>
              <a:rPr lang="ru-RU" dirty="0" smtClean="0"/>
              <a:t>, опубликованной в 1668 году, хотя учитель математики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Джон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Спайделл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ещё в 1619 году составил таблицу натуральных логарифмов. Ранее его называли гиперболическим логарифмом, поскольку он соответствует площади под гиперболой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1444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Происхождение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термина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натуральный логарифм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может показаться, что поскольку наша система счисления имеет основание 10, то это основание является более «натуральным», чем основание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Но математически число 10 не является особо значимым. Его использование скорее связано с культурой, оно является общим для многих систем счисления, и связано это, вероятно, с числом пальцев у людей.</a:t>
            </a:r>
            <a:endParaRPr lang="ru-RU" sz="24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Некоторые культуры основывали свои системы счисления на других основаниях: 5, 8, 12, 20 и 60.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ru-RU" sz="2400" i="1" baseline="-250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является «натуральным» логарифмом, поскольку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возникает автоматически и появляется в математике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часто.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79692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е=2,718281828459045235360….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2571750" y="1500188"/>
            <a:ext cx="6086475" cy="27860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Саму константу впервые вычислил швейцарский математик Бернулли в ходе решения задачи о предельной величине процентного дохода. Бернулли показал, что процентный доход в случае сложного процента имеет предел:                          и этот предел равен </a:t>
            </a: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2,71828…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3357563"/>
            <a:ext cx="12477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714500"/>
            <a:ext cx="190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14500" y="4357688"/>
            <a:ext cx="6500813" cy="1878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Экспоненту помнить способ есть простой: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два и семь десятых, дважды Лев Толстой(1828)</a:t>
            </a:r>
          </a:p>
          <a:p>
            <a:pPr>
              <a:defRPr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2,7 1828 1828</a:t>
            </a:r>
          </a:p>
          <a:p>
            <a:pPr>
              <a:defRPr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357166"/>
            <a:ext cx="700089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Генеалогическое древо семейства Бернулли.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34386"/>
            <a:ext cx="8286808" cy="563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63" y="857250"/>
            <a:ext cx="6257925" cy="382905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Букву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 использовать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Эйлер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1727 году, а первой публикацией с этой буквой была его работа «Механика, или Наука о движении, изложенная аналитически» 1736 год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была выбрана именно буква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точно неизвестно. Возможно, это связано с тем, что с неё начинается слово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exponential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(«показательный», «экспоненциальный»). Другое предположение заключается в том, что буквы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уже довольно широко использовались в иных целях, 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была первой «свободной» буквой.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657" y="857231"/>
            <a:ext cx="2514393" cy="3145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3114675" cy="725487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</p:txBody>
      </p:sp>
      <p:graphicFrame>
        <p:nvGraphicFramePr>
          <p:cNvPr id="9218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5643563" y="1785938"/>
          <a:ext cx="2466975" cy="528637"/>
        </p:xfrm>
        <a:graphic>
          <a:graphicData uri="http://schemas.openxmlformats.org/presentationml/2006/ole">
            <p:oleObj spid="_x0000_s9338" name="Формула" r:id="rId3" imgW="1066800" imgH="228600" progId="Equation.3">
              <p:embed/>
            </p:oleObj>
          </a:graphicData>
        </a:graphic>
      </p:graphicFrame>
      <p:sp>
        <p:nvSpPr>
          <p:cNvPr id="92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500688" y="1071563"/>
            <a:ext cx="311467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en-US" sz="4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группа</a:t>
            </a:r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428625" y="1906588"/>
          <a:ext cx="4572000" cy="550862"/>
        </p:xfrm>
        <a:graphic>
          <a:graphicData uri="http://schemas.openxmlformats.org/presentationml/2006/ole">
            <p:oleObj spid="_x0000_s9339" name="Формула" r:id="rId4" imgW="2019300" imgH="228600" progId="Equation.3">
              <p:embed/>
            </p:oleObj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/>
        </p:nvGraphicFramePr>
        <p:xfrm>
          <a:off x="428625" y="2357438"/>
          <a:ext cx="2366963" cy="933450"/>
        </p:xfrm>
        <a:graphic>
          <a:graphicData uri="http://schemas.openxmlformats.org/presentationml/2006/ole">
            <p:oleObj spid="_x0000_s9340" name="Формула" r:id="rId5" imgW="901309" imgH="355446" progId="Equation.3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5643563" y="2571750"/>
          <a:ext cx="2200275" cy="600075"/>
        </p:xfrm>
        <a:graphic>
          <a:graphicData uri="http://schemas.openxmlformats.org/presentationml/2006/ole">
            <p:oleObj spid="_x0000_s9341" name="Формула" r:id="rId6" imgW="838200" imgH="228600" progId="Equation.3">
              <p:embed/>
            </p:oleObj>
          </a:graphicData>
        </a:graphic>
      </p:graphicFrame>
      <p:graphicFrame>
        <p:nvGraphicFramePr>
          <p:cNvPr id="9222" name="Object 13"/>
          <p:cNvGraphicFramePr>
            <a:graphicFrameLocks noChangeAspect="1"/>
          </p:cNvGraphicFramePr>
          <p:nvPr/>
        </p:nvGraphicFramePr>
        <p:xfrm>
          <a:off x="5643563" y="3429000"/>
          <a:ext cx="3065462" cy="1174750"/>
        </p:xfrm>
        <a:graphic>
          <a:graphicData uri="http://schemas.openxmlformats.org/presentationml/2006/ole">
            <p:oleObj spid="_x0000_s9342" name="Формула" r:id="rId7" imgW="1193800" imgH="457200" progId="Equation.3">
              <p:embed/>
            </p:oleObj>
          </a:graphicData>
        </a:graphic>
      </p:graphicFrame>
      <p:graphicFrame>
        <p:nvGraphicFramePr>
          <p:cNvPr id="9223" name="Object 14"/>
          <p:cNvGraphicFramePr>
            <a:graphicFrameLocks noChangeAspect="1"/>
          </p:cNvGraphicFramePr>
          <p:nvPr/>
        </p:nvGraphicFramePr>
        <p:xfrm>
          <a:off x="428625" y="3214688"/>
          <a:ext cx="3937000" cy="1631950"/>
        </p:xfrm>
        <a:graphic>
          <a:graphicData uri="http://schemas.openxmlformats.org/presentationml/2006/ole">
            <p:oleObj spid="_x0000_s9343" name="Формула" r:id="rId8" imgW="1625600" imgH="660400" progId="Equation.3">
              <p:embed/>
            </p:oleObj>
          </a:graphicData>
        </a:graphic>
      </p:graphicFrame>
      <p:sp>
        <p:nvSpPr>
          <p:cNvPr id="922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9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428625" y="571500"/>
            <a:ext cx="8358188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Задания для самостоятельной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Домашнее задание</a:t>
            </a:r>
          </a:p>
        </p:txBody>
      </p:sp>
      <p:sp>
        <p:nvSpPr>
          <p:cNvPr id="1024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289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1. Найдите </a:t>
            </a:r>
          </a:p>
          <a:p>
            <a:pPr>
              <a:buFont typeface="Arial" charset="0"/>
              <a:buNone/>
            </a:pPr>
            <a:r>
              <a:rPr lang="ru-RU" smtClean="0"/>
              <a:t>2. Вычислите:          </a:t>
            </a:r>
          </a:p>
          <a:p>
            <a:pPr>
              <a:buFont typeface="Arial" charset="0"/>
              <a:buNone/>
            </a:pPr>
            <a:r>
              <a:rPr lang="ru-RU" smtClean="0"/>
              <a:t>   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02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1"/>
          <p:cNvGraphicFramePr>
            <a:graphicFrameLocks noChangeAspect="1"/>
          </p:cNvGraphicFramePr>
          <p:nvPr/>
        </p:nvGraphicFramePr>
        <p:xfrm>
          <a:off x="2786063" y="1285875"/>
          <a:ext cx="4654550" cy="762000"/>
        </p:xfrm>
        <a:graphic>
          <a:graphicData uri="http://schemas.openxmlformats.org/presentationml/2006/ole">
            <p:oleObj spid="_x0000_s10342" name="Формула" r:id="rId3" imgW="2628900" imgH="419100" progId="Equation.3">
              <p:embed/>
            </p:oleObj>
          </a:graphicData>
        </a:graphic>
      </p:graphicFrame>
      <p:sp>
        <p:nvSpPr>
          <p:cNvPr id="102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3151188" y="1987550"/>
          <a:ext cx="1841500" cy="812800"/>
        </p:xfrm>
        <a:graphic>
          <a:graphicData uri="http://schemas.openxmlformats.org/presentationml/2006/ole">
            <p:oleObj spid="_x0000_s10343" name="Формула" r:id="rId4" imgW="736280" imgH="393529" progId="Equation.3">
              <p:embed/>
            </p:oleObj>
          </a:graphicData>
        </a:graphic>
      </p:graphicFrame>
      <p:sp>
        <p:nvSpPr>
          <p:cNvPr id="1025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4" name="Object 5"/>
          <p:cNvGraphicFramePr>
            <a:graphicFrameLocks noChangeAspect="1"/>
          </p:cNvGraphicFramePr>
          <p:nvPr/>
        </p:nvGraphicFramePr>
        <p:xfrm>
          <a:off x="3086100" y="2962275"/>
          <a:ext cx="2759075" cy="758825"/>
        </p:xfrm>
        <a:graphic>
          <a:graphicData uri="http://schemas.openxmlformats.org/presentationml/2006/ole">
            <p:oleObj spid="_x0000_s10344" name="Формула" r:id="rId5" imgW="964781" imgH="266584" progId="Equation.3">
              <p:embed/>
            </p:oleObj>
          </a:graphicData>
        </a:graphic>
      </p:graphicFrame>
      <p:sp>
        <p:nvSpPr>
          <p:cNvPr id="102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5" name="Object 7"/>
          <p:cNvGraphicFramePr>
            <a:graphicFrameLocks noChangeAspect="1"/>
          </p:cNvGraphicFramePr>
          <p:nvPr/>
        </p:nvGraphicFramePr>
        <p:xfrm>
          <a:off x="3143250" y="3786188"/>
          <a:ext cx="2844800" cy="879475"/>
        </p:xfrm>
        <a:graphic>
          <a:graphicData uri="http://schemas.openxmlformats.org/presentationml/2006/ole">
            <p:oleObj spid="_x0000_s10345" name="Формула" r:id="rId6" imgW="1473200" imgH="482600" progId="Equation.3">
              <p:embed/>
            </p:oleObj>
          </a:graphicData>
        </a:graphic>
      </p:graphicFrame>
      <p:sp>
        <p:nvSpPr>
          <p:cNvPr id="1025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6" name="Object 9"/>
          <p:cNvGraphicFramePr>
            <a:graphicFrameLocks noChangeAspect="1"/>
          </p:cNvGraphicFramePr>
          <p:nvPr/>
        </p:nvGraphicFramePr>
        <p:xfrm>
          <a:off x="3214688" y="4786313"/>
          <a:ext cx="4708525" cy="785812"/>
        </p:xfrm>
        <a:graphic>
          <a:graphicData uri="http://schemas.openxmlformats.org/presentationml/2006/ole">
            <p:oleObj spid="_x0000_s10346" name="Формула" r:id="rId7" imgW="2057400" imgH="342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3168352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Спасибо за урок.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187624" y="4653136"/>
            <a:ext cx="8229600" cy="1519312"/>
          </a:xfrm>
        </p:spPr>
        <p:txBody>
          <a:bodyPr/>
          <a:lstStyle/>
          <a:p>
            <a:endParaRPr lang="ru-RU" sz="1400" dirty="0" smtClean="0"/>
          </a:p>
        </p:txBody>
      </p:sp>
      <p:sp>
        <p:nvSpPr>
          <p:cNvPr id="20484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xfrm>
            <a:off x="3286125" y="5786438"/>
            <a:ext cx="2895600" cy="4572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7969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логарифмов.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(а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&gt;0,a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1,b&gt;0,c&gt;0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n0 )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:   </a:t>
            </a:r>
            <a:r>
              <a:rPr lang="ru-RU" sz="1200"/>
              <a:t> </a:t>
            </a:r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68450" y="1285875"/>
          <a:ext cx="1720850" cy="492125"/>
        </p:xfrm>
        <a:graphic>
          <a:graphicData uri="http://schemas.openxmlformats.org/presentationml/2006/ole">
            <p:oleObj spid="_x0000_s1346" name="Формула" r:id="rId3" imgW="672808" imgH="228501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929313" y="2214563"/>
          <a:ext cx="2357437" cy="563562"/>
        </p:xfrm>
        <a:graphic>
          <a:graphicData uri="http://schemas.openxmlformats.org/presentationml/2006/ole">
            <p:oleObj spid="_x0000_s1347" name="Формула" r:id="rId4" imgW="838200" imgH="2286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14500" y="1643063"/>
          <a:ext cx="1143000" cy="696912"/>
        </p:xfrm>
        <a:graphic>
          <a:graphicData uri="http://schemas.openxmlformats.org/presentationml/2006/ole">
            <p:oleObj spid="_x0000_s1348" name="Формула" r:id="rId5" imgW="431613" imgH="393529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714500" y="2357438"/>
          <a:ext cx="1143000" cy="561975"/>
        </p:xfrm>
        <a:graphic>
          <a:graphicData uri="http://schemas.openxmlformats.org/presentationml/2006/ole">
            <p:oleObj spid="_x0000_s1349" name="Формула" r:id="rId6" imgW="457200" imgH="2413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714500" y="2928938"/>
          <a:ext cx="1285875" cy="660400"/>
        </p:xfrm>
        <a:graphic>
          <a:graphicData uri="http://schemas.openxmlformats.org/presentationml/2006/ole">
            <p:oleObj spid="_x0000_s1350" name="Формула" r:id="rId7" imgW="507780" imgH="25389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714500" y="3643313"/>
          <a:ext cx="1143000" cy="496887"/>
        </p:xfrm>
        <a:graphic>
          <a:graphicData uri="http://schemas.openxmlformats.org/presentationml/2006/ole">
            <p:oleObj spid="_x0000_s1351" name="Формула" r:id="rId8" imgW="355292" imgH="203024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785938" y="4143375"/>
          <a:ext cx="1214437" cy="655638"/>
        </p:xfrm>
        <a:graphic>
          <a:graphicData uri="http://schemas.openxmlformats.org/presentationml/2006/ole">
            <p:oleObj spid="_x0000_s1352" name="Формула" r:id="rId9" imgW="507780" imgH="25389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714500" y="4786313"/>
          <a:ext cx="1143000" cy="557212"/>
        </p:xfrm>
        <a:graphic>
          <a:graphicData uri="http://schemas.openxmlformats.org/presentationml/2006/ole">
            <p:oleObj spid="_x0000_s1353" name="Формула" r:id="rId10" imgW="381000" imgH="228600" progId="Equation.3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5929313" y="4429125"/>
          <a:ext cx="2670175" cy="598488"/>
        </p:xfrm>
        <a:graphic>
          <a:graphicData uri="http://schemas.openxmlformats.org/presentationml/2006/ole">
            <p:oleObj spid="_x0000_s1354" name="Формула" r:id="rId11" imgW="952087" imgH="241195" progId="Equation.3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5929313" y="3286125"/>
          <a:ext cx="1357312" cy="527050"/>
        </p:xfrm>
        <a:graphic>
          <a:graphicData uri="http://schemas.openxmlformats.org/presentationml/2006/ole">
            <p:oleObj spid="_x0000_s1355" name="Формула" r:id="rId12" imgW="545863" imgH="241195" progId="Equation.3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6072188" y="5214938"/>
          <a:ext cx="1512887" cy="773112"/>
        </p:xfrm>
        <a:graphic>
          <a:graphicData uri="http://schemas.openxmlformats.org/presentationml/2006/ole">
            <p:oleObj spid="_x0000_s1356" name="Формула" r:id="rId13" imgW="571252" imgH="393529" progId="Equation.3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6286500" y="1785938"/>
          <a:ext cx="392113" cy="469900"/>
        </p:xfrm>
        <a:graphic>
          <a:graphicData uri="http://schemas.openxmlformats.org/presentationml/2006/ole">
            <p:oleObj spid="_x0000_s1357" name="Формула" r:id="rId14" imgW="164957" imgH="203024" progId="Equation.3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5929313" y="1357313"/>
          <a:ext cx="1071562" cy="500062"/>
        </p:xfrm>
        <a:graphic>
          <a:graphicData uri="http://schemas.openxmlformats.org/presentationml/2006/ole">
            <p:oleObj spid="_x0000_s1358" name="Формула" r:id="rId15" imgW="457200" imgH="241300" progId="Equation.3">
              <p:embed/>
            </p:oleObj>
          </a:graphicData>
        </a:graphic>
      </p:graphicFrame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1714500" y="5500688"/>
          <a:ext cx="1071563" cy="577850"/>
        </p:xfrm>
        <a:graphic>
          <a:graphicData uri="http://schemas.openxmlformats.org/presentationml/2006/ole">
            <p:oleObj spid="_x0000_s1359" name="Формула" r:id="rId16" imgW="419100" imgH="228600" progId="Equation.3">
              <p:embed/>
            </p:oleObj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6357938" y="2786063"/>
          <a:ext cx="357187" cy="536575"/>
        </p:xfrm>
        <a:graphic>
          <a:graphicData uri="http://schemas.openxmlformats.org/presentationml/2006/ole">
            <p:oleObj spid="_x0000_s1360" name="Формула" r:id="rId17" imgW="126725" imgH="177415" progId="Equation.3">
              <p:embed/>
            </p:oleObj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6429375" y="3786188"/>
          <a:ext cx="357188" cy="490537"/>
        </p:xfrm>
        <a:graphic>
          <a:graphicData uri="http://schemas.openxmlformats.org/presentationml/2006/ole">
            <p:oleObj spid="_x0000_s1361" name="Формула" r:id="rId18" imgW="88707" imgH="164742" progId="Equation.3">
              <p:embed/>
            </p:oleObj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>
            <a:off x="3143250" y="1571625"/>
            <a:ext cx="2571750" cy="9286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928938" y="2143125"/>
            <a:ext cx="2857500" cy="25717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786063" y="2786063"/>
            <a:ext cx="3071812" cy="714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857500" y="3357563"/>
            <a:ext cx="3143250" cy="21431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500313" y="2071688"/>
            <a:ext cx="3571875" cy="1857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857500" y="1714500"/>
            <a:ext cx="3071813" cy="29289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2857500" y="3143250"/>
            <a:ext cx="3500438" cy="20716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786063" y="4143375"/>
            <a:ext cx="3643312" cy="16430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FF"/>
                </a:solidFill>
              </a:rPr>
              <a:t>Найдите значение выражений</a:t>
            </a:r>
          </a:p>
        </p:txBody>
      </p:sp>
      <p:graphicFrame>
        <p:nvGraphicFramePr>
          <p:cNvPr id="2050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642938" y="1214438"/>
          <a:ext cx="1392237" cy="514350"/>
        </p:xfrm>
        <a:graphic>
          <a:graphicData uri="http://schemas.openxmlformats.org/presentationml/2006/ole">
            <p:oleObj spid="_x0000_s2290" name="Формула" r:id="rId3" imgW="583693" imgH="215713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42938" y="2643188"/>
          <a:ext cx="1690687" cy="785812"/>
        </p:xfrm>
        <a:graphic>
          <a:graphicData uri="http://schemas.openxmlformats.org/presentationml/2006/ole">
            <p:oleObj spid="_x0000_s2291" name="Формула" r:id="rId4" imgW="545863" imgH="393529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42938" y="3500438"/>
          <a:ext cx="1644650" cy="547687"/>
        </p:xfrm>
        <a:graphic>
          <a:graphicData uri="http://schemas.openxmlformats.org/presentationml/2006/ole">
            <p:oleObj spid="_x0000_s2292" name="Формула" r:id="rId5" imgW="596900" imgH="2413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93725" y="1784350"/>
          <a:ext cx="1335088" cy="900113"/>
        </p:xfrm>
        <a:graphic>
          <a:graphicData uri="http://schemas.openxmlformats.org/presentationml/2006/ole">
            <p:oleObj spid="_x0000_s2293" name="Формула" r:id="rId6" imgW="583947" imgH="393529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71500" y="4214813"/>
          <a:ext cx="1643063" cy="642937"/>
        </p:xfrm>
        <a:graphic>
          <a:graphicData uri="http://schemas.openxmlformats.org/presentationml/2006/ole">
            <p:oleObj spid="_x0000_s2294" name="Формула" r:id="rId7" imgW="469696" imgH="203112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071938" y="1214438"/>
          <a:ext cx="1855787" cy="571500"/>
        </p:xfrm>
        <a:graphic>
          <a:graphicData uri="http://schemas.openxmlformats.org/presentationml/2006/ole">
            <p:oleObj spid="_x0000_s2295" name="Формула" r:id="rId8" imgW="520474" imgH="203112" progId="Equation.3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4071938" y="1857375"/>
          <a:ext cx="1593850" cy="642938"/>
        </p:xfrm>
        <a:graphic>
          <a:graphicData uri="http://schemas.openxmlformats.org/presentationml/2006/ole">
            <p:oleObj spid="_x0000_s2296" name="Формула" r:id="rId9" imgW="558800" imgH="228600" progId="Equation.3">
              <p:embed/>
            </p:oleObj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4071938" y="2571750"/>
          <a:ext cx="1757362" cy="642938"/>
        </p:xfrm>
        <a:graphic>
          <a:graphicData uri="http://schemas.openxmlformats.org/presentationml/2006/ole">
            <p:oleObj spid="_x0000_s2297" name="Формула" r:id="rId10" imgW="520700" imgH="228600" progId="Equation.3">
              <p:embed/>
            </p:oleObj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4071938" y="3214688"/>
          <a:ext cx="2795587" cy="452437"/>
        </p:xfrm>
        <a:graphic>
          <a:graphicData uri="http://schemas.openxmlformats.org/presentationml/2006/ole">
            <p:oleObj spid="_x0000_s2298" name="Формула" r:id="rId11" imgW="1079032" imgH="215806" progId="Equation.3">
              <p:embed/>
            </p:oleObj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4071938" y="3786188"/>
          <a:ext cx="2732087" cy="939800"/>
        </p:xfrm>
        <a:graphic>
          <a:graphicData uri="http://schemas.openxmlformats.org/presentationml/2006/ole">
            <p:oleObj spid="_x0000_s2299" name="Формула" r:id="rId12" imgW="1028254" imgH="393529" progId="Equation.3">
              <p:embed/>
            </p:oleObj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3975100" y="4857750"/>
          <a:ext cx="3019425" cy="698500"/>
        </p:xfrm>
        <a:graphic>
          <a:graphicData uri="http://schemas.openxmlformats.org/presentationml/2006/ole">
            <p:oleObj spid="_x0000_s2300" name="Формула" r:id="rId13" imgW="1180588" imgH="342751" progId="Equation.3">
              <p:embed/>
            </p:oleObj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000500" y="5643563"/>
          <a:ext cx="3170238" cy="527050"/>
        </p:xfrm>
        <a:graphic>
          <a:graphicData uri="http://schemas.openxmlformats.org/presentationml/2006/ole">
            <p:oleObj spid="_x0000_s2301" name="Формула" r:id="rId14" imgW="1282700" imgH="254000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285984" y="121442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</a:rPr>
              <a:t>4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2000240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</a:rPr>
              <a:t>-</a:t>
            </a:r>
            <a:r>
              <a:rPr lang="en-US" sz="3200" dirty="0">
                <a:ln>
                  <a:solidFill>
                    <a:schemeClr val="tx1"/>
                  </a:solidFill>
                </a:ln>
              </a:rPr>
              <a:t> 0,5</a:t>
            </a:r>
            <a:r>
              <a:rPr lang="ru-RU" sz="3200" dirty="0">
                <a:ln>
                  <a:solidFill>
                    <a:schemeClr val="tx1"/>
                  </a:solidFill>
                </a:ln>
              </a:rPr>
              <a:t>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285984" y="2786058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-0,5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85984" y="3500438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4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85984" y="4286256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3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15206" y="121442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9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15206" y="2000240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3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15206" y="264318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25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15206" y="3214686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1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215206" y="4000504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1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15206" y="4786322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-2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5206" y="5715016"/>
            <a:ext cx="1285884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n>
                  <a:solidFill>
                    <a:schemeClr val="tx1"/>
                  </a:solidFill>
                </a:ln>
              </a:rPr>
              <a:t>2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7747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2000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Обратите внимание - действия с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логарифмами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возможны только при одинаковых основаниях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если основания разные!?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Содержимое 3"/>
          <p:cNvGraphicFramePr>
            <a:graphicFrameLocks noChangeAspect="1"/>
          </p:cNvGraphicFramePr>
          <p:nvPr/>
        </p:nvGraphicFramePr>
        <p:xfrm>
          <a:off x="2571736" y="4214818"/>
          <a:ext cx="4765684" cy="1128714"/>
        </p:xfrm>
        <a:graphic>
          <a:graphicData uri="http://schemas.openxmlformats.org/presentationml/2006/ole">
            <p:oleObj spid="_x0000_s4118" name="Формула" r:id="rId3" imgW="9652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71500" y="928688"/>
            <a:ext cx="8229600" cy="452596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Десятичным логарифмом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называется  логарифм по основанию 10. Он обозначается 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 т.е.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Натуральным логарифмом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называется  логарифм по основанию  е. Он обозначается 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 т.е.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Число е является иррациональным, его приближённое значение 2.718281828.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Переход к другому основанию</a:t>
            </a:r>
          </a:p>
        </p:txBody>
      </p:sp>
      <p:sp>
        <p:nvSpPr>
          <p:cNvPr id="5125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2971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Теорема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дан логарифм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Тогда для любого числа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такого,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&gt; 0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≠ 1, верно равенство: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 частности, если положить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получим: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4071938" y="2928938"/>
          <a:ext cx="1898650" cy="873125"/>
        </p:xfrm>
        <a:graphic>
          <a:graphicData uri="http://schemas.openxmlformats.org/presentationml/2006/ole">
            <p:oleObj spid="_x0000_s5162" name="Формула" r:id="rId3" imgW="939392" imgH="431613" progId="Equation.3">
              <p:embed/>
            </p:oleObj>
          </a:graphicData>
        </a:graphic>
      </p:graphicFrame>
      <p:graphicFrame>
        <p:nvGraphicFramePr>
          <p:cNvPr id="5123" name="Object 5"/>
          <p:cNvGraphicFramePr>
            <a:graphicFrameLocks noChangeAspect="1"/>
          </p:cNvGraphicFramePr>
          <p:nvPr/>
        </p:nvGraphicFramePr>
        <p:xfrm>
          <a:off x="3857625" y="4714875"/>
          <a:ext cx="2332038" cy="1071563"/>
        </p:xfrm>
        <a:graphic>
          <a:graphicData uri="http://schemas.openxmlformats.org/presentationml/2006/ole">
            <p:oleObj spid="_x0000_s5163" name="Формула" r:id="rId4" imgW="939392" imgH="43161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571500" y="1106488"/>
          <a:ext cx="2968625" cy="557212"/>
        </p:xfrm>
        <a:graphic>
          <a:graphicData uri="http://schemas.openxmlformats.org/presentationml/2006/ole">
            <p:oleObj spid="_x0000_s6246" name="Формула" r:id="rId3" imgW="1219200" imgH="228600" progId="Equation.3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58775" y="2643188"/>
          <a:ext cx="6391275" cy="663575"/>
        </p:xfrm>
        <a:graphic>
          <a:graphicData uri="http://schemas.openxmlformats.org/presentationml/2006/ole">
            <p:oleObj spid="_x0000_s6247" name="Формула" r:id="rId4" imgW="2324100" imgH="241300" progId="Equation.3">
              <p:embed/>
            </p:oleObj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28625" y="1857375"/>
            <a:ext cx="8072438" cy="64293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Воспользуемся сначала свойством</a:t>
            </a: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5429250" y="1928813"/>
          <a:ext cx="2058988" cy="471487"/>
        </p:xfrm>
        <a:graphic>
          <a:graphicData uri="http://schemas.openxmlformats.org/presentationml/2006/ole">
            <p:oleObj spid="_x0000_s6248" name="Формула" r:id="rId5" imgW="1079032" imgH="241195" progId="Equation.3">
              <p:embed/>
            </p:oleObj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28625" y="3500438"/>
            <a:ext cx="8072438" cy="64293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Теперь перейдем к основанию 2 </a:t>
            </a:r>
          </a:p>
        </p:txBody>
      </p:sp>
      <p:graphicFrame>
        <p:nvGraphicFramePr>
          <p:cNvPr id="31750" name="Object 5"/>
          <p:cNvGraphicFramePr>
            <a:graphicFrameLocks noChangeAspect="1"/>
          </p:cNvGraphicFramePr>
          <p:nvPr/>
        </p:nvGraphicFramePr>
        <p:xfrm>
          <a:off x="5357813" y="3500438"/>
          <a:ext cx="1785937" cy="642937"/>
        </p:xfrm>
        <a:graphic>
          <a:graphicData uri="http://schemas.openxmlformats.org/presentationml/2006/ole">
            <p:oleObj spid="_x0000_s6249" name="Формула" r:id="rId6" imgW="939392" imgH="431613" progId="Equation.3">
              <p:embed/>
            </p:oleObj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1449388" y="4214813"/>
          <a:ext cx="3632200" cy="1187450"/>
        </p:xfrm>
        <a:graphic>
          <a:graphicData uri="http://schemas.openxmlformats.org/presentationml/2006/ole">
            <p:oleObj spid="_x0000_s6250" name="Формула" r:id="rId7" imgW="1320227" imgH="43161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4572000" y="1357313"/>
            <a:ext cx="785813" cy="4286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72188" y="1357313"/>
            <a:ext cx="785812" cy="4286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28875" y="1143000"/>
            <a:ext cx="785813" cy="7858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28688" y="1143000"/>
            <a:ext cx="785812" cy="7858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80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714375"/>
          </a:xfrm>
        </p:spPr>
        <p:txBody>
          <a:bodyPr/>
          <a:lstStyle/>
          <a:p>
            <a:r>
              <a:rPr lang="ru-RU" sz="3200" b="1" smtClean="0">
                <a:solidFill>
                  <a:srgbClr val="0066FF"/>
                </a:solidFill>
              </a:rPr>
              <a:t>2) Найдите значение выражения</a:t>
            </a:r>
          </a:p>
        </p:txBody>
      </p:sp>
      <p:graphicFrame>
        <p:nvGraphicFramePr>
          <p:cNvPr id="32769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4073525" y="1428750"/>
          <a:ext cx="2997200" cy="527050"/>
        </p:xfrm>
        <a:graphic>
          <a:graphicData uri="http://schemas.openxmlformats.org/presentationml/2006/ole">
            <p:oleObj spid="_x0000_s7290" name="Формула" r:id="rId3" imgW="1155700" imgH="203200" progId="Equation.3">
              <p:embed/>
            </p:oleObj>
          </a:graphicData>
        </a:graphic>
      </p:graphicFrame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500063" y="1214438"/>
          <a:ext cx="3000375" cy="792162"/>
        </p:xfrm>
        <a:graphic>
          <a:graphicData uri="http://schemas.openxmlformats.org/presentationml/2006/ole">
            <p:oleObj spid="_x0000_s7291" name="Формула" r:id="rId4" imgW="1180588" imgH="330057" progId="Equation.3">
              <p:embed/>
            </p:oleObj>
          </a:graphicData>
        </a:graphic>
      </p:graphicFrame>
      <p:graphicFrame>
        <p:nvGraphicFramePr>
          <p:cNvPr id="7172" name="Object 3"/>
          <p:cNvGraphicFramePr>
            <a:graphicFrameLocks noChangeAspect="1"/>
          </p:cNvGraphicFramePr>
          <p:nvPr/>
        </p:nvGraphicFramePr>
        <p:xfrm>
          <a:off x="500063" y="2786063"/>
          <a:ext cx="2174875" cy="1000125"/>
        </p:xfrm>
        <a:graphic>
          <a:graphicData uri="http://schemas.openxmlformats.org/presentationml/2006/ole">
            <p:oleObj spid="_x0000_s7292" name="Формула" r:id="rId5" imgW="939392" imgH="431613" progId="Equation.3">
              <p:embed/>
            </p:oleObj>
          </a:graphicData>
        </a:graphic>
      </p:graphicFrame>
      <p:graphicFrame>
        <p:nvGraphicFramePr>
          <p:cNvPr id="7173" name="Object 4"/>
          <p:cNvGraphicFramePr>
            <a:graphicFrameLocks noChangeAspect="1"/>
          </p:cNvGraphicFramePr>
          <p:nvPr/>
        </p:nvGraphicFramePr>
        <p:xfrm>
          <a:off x="3500438" y="2786063"/>
          <a:ext cx="2176462" cy="1000125"/>
        </p:xfrm>
        <a:graphic>
          <a:graphicData uri="http://schemas.openxmlformats.org/presentationml/2006/ole">
            <p:oleObj spid="_x0000_s7293" name="Формула" r:id="rId6" imgW="939392" imgH="431613" progId="Equation.3">
              <p:embed/>
            </p:oleObj>
          </a:graphicData>
        </a:graphic>
      </p:graphicFrame>
      <p:sp>
        <p:nvSpPr>
          <p:cNvPr id="13" name="Стрелка вниз 12"/>
          <p:cNvSpPr/>
          <p:nvPr/>
        </p:nvSpPr>
        <p:spPr>
          <a:xfrm rot="19705087">
            <a:off x="2938463" y="1947863"/>
            <a:ext cx="481012" cy="838200"/>
          </a:xfrm>
          <a:prstGeom prst="downArrow">
            <a:avLst>
              <a:gd name="adj1" fmla="val 2968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071563" y="2000250"/>
            <a:ext cx="500062" cy="714375"/>
          </a:xfrm>
          <a:prstGeom prst="downArrow">
            <a:avLst>
              <a:gd name="adj1" fmla="val 29683"/>
              <a:gd name="adj2" fmla="val 635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928813" y="4071938"/>
          <a:ext cx="3594100" cy="527050"/>
        </p:xfrm>
        <a:graphic>
          <a:graphicData uri="http://schemas.openxmlformats.org/presentationml/2006/ole">
            <p:oleObj spid="_x0000_s7294" name="Формула" r:id="rId7" imgW="1384300" imgH="203200" progId="Equation.3">
              <p:embed/>
            </p:oleObj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1928813" y="4714875"/>
          <a:ext cx="5408612" cy="527050"/>
        </p:xfrm>
        <a:graphic>
          <a:graphicData uri="http://schemas.openxmlformats.org/presentationml/2006/ole">
            <p:oleObj spid="_x0000_s7295" name="Формула" r:id="rId8" imgW="20828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4500563" y="3000375"/>
            <a:ext cx="285750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43125" y="1500188"/>
            <a:ext cx="285750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0" name="Заголовок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6286500" cy="1143000"/>
          </a:xfrm>
        </p:spPr>
        <p:txBody>
          <a:bodyPr/>
          <a:lstStyle/>
          <a:p>
            <a:pPr algn="l"/>
            <a:r>
              <a:rPr lang="ru-RU" sz="3200" smtClean="0">
                <a:solidFill>
                  <a:srgbClr val="0066FF"/>
                </a:solidFill>
              </a:rPr>
              <a:t>3)Найдите значение выражения </a:t>
            </a:r>
            <a:br>
              <a:rPr lang="ru-RU" sz="3200" smtClean="0">
                <a:solidFill>
                  <a:srgbClr val="0066FF"/>
                </a:solidFill>
              </a:rPr>
            </a:br>
            <a:r>
              <a:rPr lang="ru-RU" sz="3200" smtClean="0">
                <a:solidFill>
                  <a:srgbClr val="0066FF"/>
                </a:solidFill>
              </a:rPr>
              <a:t>, если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000250"/>
            <a:ext cx="8229600" cy="6429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Решение: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8202" name="Рисунок 3" descr="\log_a (a^{5}b^{2}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642938"/>
            <a:ext cx="2000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Рисунок 4" descr="\log_b a=\frac{2}{7}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1071563"/>
            <a:ext cx="1857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571500" y="2714625"/>
          <a:ext cx="4968875" cy="577850"/>
        </p:xfrm>
        <a:graphic>
          <a:graphicData uri="http://schemas.openxmlformats.org/presentationml/2006/ole">
            <p:oleObj spid="_x0000_s8274" name="Формула" r:id="rId5" imgW="1955800" imgH="241300" progId="Equation.3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642938" y="3500438"/>
          <a:ext cx="2613025" cy="1036637"/>
        </p:xfrm>
        <a:graphic>
          <a:graphicData uri="http://schemas.openxmlformats.org/presentationml/2006/ole">
            <p:oleObj spid="_x0000_s8275" name="Формула" r:id="rId6" imgW="1028254" imgH="431613" progId="Equation.3">
              <p:embed/>
            </p:oleObj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3357563" y="3500438"/>
          <a:ext cx="2008187" cy="946150"/>
        </p:xfrm>
        <a:graphic>
          <a:graphicData uri="http://schemas.openxmlformats.org/presentationml/2006/ole">
            <p:oleObj spid="_x0000_s8276" name="Формула" r:id="rId7" imgW="787058" imgH="393529" progId="Equation.3">
              <p:embed/>
            </p:oleObj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6572250" y="1785938"/>
          <a:ext cx="2176463" cy="1000125"/>
        </p:xfrm>
        <a:graphic>
          <a:graphicData uri="http://schemas.openxmlformats.org/presentationml/2006/ole">
            <p:oleObj spid="_x0000_s8277" name="Формула" r:id="rId8" imgW="939392" imgH="431613" progId="Equation.3">
              <p:embed/>
            </p:oleObj>
          </a:graphicData>
        </a:graphic>
      </p:graphicFrame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500063" y="2000250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Решение: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8205" name="Прямоугольник 12"/>
          <p:cNvSpPr>
            <a:spLocks noChangeArrowheads="1"/>
          </p:cNvSpPr>
          <p:nvPr/>
        </p:nvSpPr>
        <p:spPr bwMode="auto">
          <a:xfrm>
            <a:off x="1643063" y="4857750"/>
            <a:ext cx="4572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/>
              <a:t>Ответ: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  <p:bldP spid="3" grpId="0" build="p"/>
      <p:bldP spid="820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</TotalTime>
  <Words>408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Слайд 1</vt:lpstr>
      <vt:lpstr>Свойства логарифмов. (а&gt;0,a1,b&gt;0,c&gt;0, n0 )</vt:lpstr>
      <vt:lpstr>Найдите значение выражений</vt:lpstr>
      <vt:lpstr>Проблема</vt:lpstr>
      <vt:lpstr>Слайд 5</vt:lpstr>
      <vt:lpstr>Переход к другому основанию</vt:lpstr>
      <vt:lpstr>Слайд 7</vt:lpstr>
      <vt:lpstr>2) Найдите значение выражения</vt:lpstr>
      <vt:lpstr>3)Найдите значение выражения  , если  </vt:lpstr>
      <vt:lpstr>Слайд 10</vt:lpstr>
      <vt:lpstr> Происхождение термина натуральный логарифм </vt:lpstr>
      <vt:lpstr>е=2,718281828459045235360….</vt:lpstr>
      <vt:lpstr>Генеалогическое древо семейства Бернулли. </vt:lpstr>
      <vt:lpstr>Слайд 14</vt:lpstr>
      <vt:lpstr>1 группа</vt:lpstr>
      <vt:lpstr>Домашнее задание</vt:lpstr>
      <vt:lpstr>Спасибо за урок.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117</cp:revision>
  <dcterms:created xsi:type="dcterms:W3CDTF">2011-08-06T10:27:06Z</dcterms:created>
  <dcterms:modified xsi:type="dcterms:W3CDTF">2020-03-31T16:16:32Z</dcterms:modified>
</cp:coreProperties>
</file>