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2" r:id="rId1"/>
  </p:sldMasterIdLst>
  <p:notesMasterIdLst>
    <p:notesMasterId r:id="rId18"/>
  </p:notesMasterIdLst>
  <p:sldIdLst>
    <p:sldId id="267" r:id="rId2"/>
    <p:sldId id="256" r:id="rId3"/>
    <p:sldId id="257" r:id="rId4"/>
    <p:sldId id="259" r:id="rId5"/>
    <p:sldId id="272" r:id="rId6"/>
    <p:sldId id="270" r:id="rId7"/>
    <p:sldId id="271" r:id="rId8"/>
    <p:sldId id="260" r:id="rId9"/>
    <p:sldId id="261" r:id="rId10"/>
    <p:sldId id="262" r:id="rId11"/>
    <p:sldId id="263" r:id="rId12"/>
    <p:sldId id="264" r:id="rId13"/>
    <p:sldId id="265" r:id="rId14"/>
    <p:sldId id="269" r:id="rId15"/>
    <p:sldId id="268" r:id="rId16"/>
    <p:sldId id="266" r:id="rId1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rbel" pitchFamily="32" charset="0"/>
        <a:ea typeface="+mn-ea"/>
        <a:cs typeface="Arial Unicode M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rbel" pitchFamily="32" charset="0"/>
        <a:ea typeface="+mn-ea"/>
        <a:cs typeface="Arial Unicode M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rbel" pitchFamily="32" charset="0"/>
        <a:ea typeface="+mn-ea"/>
        <a:cs typeface="Arial Unicode M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rbel" pitchFamily="32" charset="0"/>
        <a:ea typeface="+mn-ea"/>
        <a:cs typeface="Arial Unicode M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orbel" pitchFamily="32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orbel" pitchFamily="32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orbel" pitchFamily="32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orbel" pitchFamily="32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orbel" pitchFamily="32" charset="0"/>
        <a:ea typeface="+mn-ea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79250" cy="124729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2062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5763" cy="40941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196624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54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41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4000" y="-11796713"/>
            <a:ext cx="16638588" cy="1248092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37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4000" y="-11796713"/>
            <a:ext cx="16637000" cy="12479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48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310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4000" y="-11796713"/>
            <a:ext cx="16635413" cy="124777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0525" cy="409892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789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4000" y="-11796713"/>
            <a:ext cx="16638588" cy="1248092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128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4000" y="-11796713"/>
            <a:ext cx="16635413" cy="124777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0525" cy="4098925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60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4000" y="-11796713"/>
            <a:ext cx="16638588" cy="1248092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041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4000" y="-11796713"/>
            <a:ext cx="16638588" cy="1248092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948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4CBEAF9-9E58-4CC8-A6FF-6DD8A58DEEA4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5C6DD01-5439-4799-ABEB-E76C36FC75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5625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3/31/2020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2B67-2EA8-4CC4-93E2-B8481B9E57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348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3/31/2020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2B67-2EA8-4CC4-93E2-B8481B9E57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69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3/31/2020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2B67-2EA8-4CC4-93E2-B8481B9E5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3219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3/31/2020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2B67-2EA8-4CC4-93E2-B8481B9E57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240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3/31/2020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2B67-2EA8-4CC4-93E2-B8481B9E57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01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3/31/2020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2B67-2EA8-4CC4-93E2-B8481B9E57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145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ED564-77DE-4DE3-9509-1F0FA2F33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657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D34F-98C5-4C56-93BD-AE04B1295C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722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-190500"/>
            <a:ext cx="7478713" cy="20558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>
          <a:xfrm>
            <a:off x="8613775" y="6303963"/>
            <a:ext cx="436563" cy="455612"/>
          </a:xfrm>
        </p:spPr>
        <p:txBody>
          <a:bodyPr/>
          <a:lstStyle>
            <a:lvl1pPr>
              <a:defRPr/>
            </a:lvl1pPr>
          </a:lstStyle>
          <a:p>
            <a:fld id="{60CB2730-B77C-496C-9055-270A1A1C35E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711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AC21-D689-439B-BB9B-5F3C08A0E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099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2FCD2-0DE0-40BB-8A63-892734E4B0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438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803E3-40BD-489C-B255-897B3BF92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759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7E7F-67D9-489E-9B03-903786074B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76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BBD4E-EEF9-49B9-8572-235D12590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382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2461-4C6C-4B47-8143-57273B8046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50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67785-BF97-4E89-B18F-1172B6E51E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332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D6D6-2998-499E-87FE-F8CA9761E2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491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3/31/2020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602B67-2EA8-4CC4-93E2-B8481B9E57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39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  <p:sldLayoutId id="2147483750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190500"/>
            <a:ext cx="7654181" cy="5563716"/>
          </a:xfrm>
        </p:spPr>
        <p:txBody>
          <a:bodyPr/>
          <a:lstStyle/>
          <a:p>
            <a:pPr algn="ctr"/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Общение и источники преодоления обид.</a:t>
            </a:r>
            <a:endParaRPr lang="ru-RU" sz="5400" b="1" dirty="0"/>
          </a:p>
        </p:txBody>
      </p:sp>
      <p:pic>
        <p:nvPicPr>
          <p:cNvPr id="27650" name="Picture 2" descr="http://s019.radikal.ru/i605/1204/4c/3a2f25b044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2363663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1435100" y="-190500"/>
            <a:ext cx="7486650" cy="2428875"/>
          </a:xfrm>
          <a:ln/>
        </p:spPr>
        <p:txBody>
          <a:bodyPr/>
          <a:lstStyle/>
          <a:p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1435100" y="1447800"/>
            <a:ext cx="7486650" cy="5159375"/>
          </a:xfrm>
          <a:ln/>
        </p:spPr>
        <p:txBody>
          <a:bodyPr/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539552" y="50757"/>
            <a:ext cx="7483475" cy="5500687"/>
          </a:xfrm>
          <a:ln/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err="1"/>
              <a:t>Обида</a:t>
            </a:r>
            <a:r>
              <a:rPr lang="ru-RU" sz="3200" dirty="0" err="1"/>
              <a:t>-прячется</a:t>
            </a:r>
            <a:r>
              <a:rPr lang="ru-RU" sz="3200" dirty="0"/>
              <a:t> в крепости, а </a:t>
            </a:r>
            <a:r>
              <a:rPr lang="ru-RU" sz="3200" b="1" dirty="0"/>
              <a:t>крепость</a:t>
            </a:r>
            <a:r>
              <a:rPr lang="ru-RU" sz="3200" dirty="0"/>
              <a:t>- это закрытое сооружение.</a:t>
            </a:r>
          </a:p>
          <a:p>
            <a:pPr indent="-33813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/>
              <a:t>Крепость находится внутри нас, пока обида там </a:t>
            </a:r>
            <a:r>
              <a:rPr lang="ru-RU" b="1" i="1" dirty="0" smtClean="0"/>
              <a:t>живёт, </a:t>
            </a:r>
            <a:r>
              <a:rPr lang="ru-RU" b="1" i="1" dirty="0"/>
              <a:t>человек чувствует себя плохо</a:t>
            </a:r>
            <a:r>
              <a:rPr lang="ru-RU" sz="3600" b="1" dirty="0"/>
              <a:t>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/>
              <a:t>Так, давайте же откроем свою крепость и выпустим все обиды, ведь твоя обида вредит только тебе.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545860"/>
            <a:ext cx="3112792" cy="200562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1435100" y="-184150"/>
            <a:ext cx="7486650" cy="205263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6600" b="1"/>
              <a:t>Вывод: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539552" y="1068388"/>
            <a:ext cx="7486650" cy="3440732"/>
          </a:xfrm>
          <a:ln/>
        </p:spPr>
        <p:txBody>
          <a:bodyPr/>
          <a:lstStyle/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/>
              <a:t>Жить с тяжестью на сердце из-за обиды, злости тяжело. Чтобы не было тяжело, надо </a:t>
            </a:r>
            <a:r>
              <a:rPr lang="ru-RU" sz="4000" b="1" dirty="0" smtClean="0"/>
              <a:t>научиться </a:t>
            </a:r>
            <a:r>
              <a:rPr lang="ru-RU" sz="4000" b="1" dirty="0"/>
              <a:t>прощать.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9813" y="3462338"/>
            <a:ext cx="2374900" cy="30178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1435100" y="-184150"/>
            <a:ext cx="7486650" cy="205263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/>
              <a:t>Ответим на вопросы.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1435100" y="1447800"/>
            <a:ext cx="7486650" cy="3781400"/>
          </a:xfrm>
          <a:ln/>
        </p:spPr>
        <p:txBody>
          <a:bodyPr>
            <a:normAutofit fontScale="92500"/>
          </a:bodyPr>
          <a:lstStyle/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/>
              <a:t>1. А ты </a:t>
            </a:r>
            <a:r>
              <a:rPr lang="ru-RU" sz="3200" b="1" dirty="0" smtClean="0"/>
              <a:t>когда- </a:t>
            </a:r>
            <a:r>
              <a:rPr lang="ru-RU" sz="3200" b="1" dirty="0" err="1" smtClean="0"/>
              <a:t>нибудь</a:t>
            </a:r>
            <a:r>
              <a:rPr lang="ru-RU" sz="3200" b="1" dirty="0" smtClean="0"/>
              <a:t> </a:t>
            </a:r>
            <a:r>
              <a:rPr lang="ru-RU" sz="3200" b="1" dirty="0"/>
              <a:t>совершал ошибку?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/>
              <a:t>2. Совершив ошибку,  ты её признал?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/>
              <a:t>3. Просил ли ты, когда </a:t>
            </a:r>
            <a:r>
              <a:rPr lang="ru-RU" sz="3200" b="1" dirty="0" err="1"/>
              <a:t>нибудь</a:t>
            </a:r>
            <a:r>
              <a:rPr lang="ru-RU" sz="3200" b="1" dirty="0"/>
              <a:t> прощения?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/>
              <a:t>4. Стремишься ли ты к тому, чтобы меньше обижать окружающих тебя людей?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65288" y="-190500"/>
            <a:ext cx="7478712" cy="2055813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Правила дружбы: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357313"/>
            <a:ext cx="8229600" cy="5500687"/>
          </a:xfrm>
        </p:spPr>
        <p:txBody>
          <a:bodyPr>
            <a:normAutofit fontScale="85000" lnSpcReduction="10000"/>
          </a:bodyPr>
          <a:lstStyle/>
          <a:p>
            <a:pPr marL="539750" indent="-539750" algn="just" eaLnBrk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Comic Sans MS" pitchFamily="66" charset="0"/>
              </a:rPr>
              <a:t>Чтобы научиться понимать друг друга, надо знать и выполнять определенные правила:</a:t>
            </a:r>
          </a:p>
          <a:p>
            <a:pPr marL="539750" indent="-539750" eaLnBrk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Comic Sans MS" pitchFamily="66" charset="0"/>
              </a:rPr>
              <a:t>1 ученик: Не копить обиды и не дуться,</a:t>
            </a:r>
          </a:p>
          <a:p>
            <a:pPr marL="539750" indent="-539750" eaLnBrk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Comic Sans MS" pitchFamily="66" charset="0"/>
              </a:rPr>
              <a:t>                  Лучше первым улыбнуться!</a:t>
            </a:r>
          </a:p>
          <a:p>
            <a:pPr marL="539750" indent="-539750" eaLnBrk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Comic Sans MS" pitchFamily="66" charset="0"/>
              </a:rPr>
              <a:t>2 ученик: В решающий момент себя сдержать </a:t>
            </a:r>
          </a:p>
          <a:p>
            <a:pPr marL="539750" indent="-539750" eaLnBrk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Comic Sans MS" pitchFamily="66" charset="0"/>
              </a:rPr>
              <a:t>	          И конфликта избежать.</a:t>
            </a:r>
          </a:p>
          <a:p>
            <a:pPr marL="539750" indent="-539750" eaLnBrk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Comic Sans MS" pitchFamily="66" charset="0"/>
              </a:rPr>
              <a:t>3 ученик: Стараться проявить терпение,</a:t>
            </a:r>
          </a:p>
          <a:p>
            <a:pPr marL="539750" indent="-539750" eaLnBrk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Comic Sans MS" pitchFamily="66" charset="0"/>
              </a:rPr>
              <a:t>	          Чтобы услышать и другое мнение.</a:t>
            </a:r>
          </a:p>
          <a:p>
            <a:pPr marL="539750" indent="-539750" eaLnBrk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Comic Sans MS" pitchFamily="66" charset="0"/>
              </a:rPr>
              <a:t>4 ученик:  Не грубить и не буянить,</a:t>
            </a:r>
          </a:p>
          <a:p>
            <a:pPr marL="539750" indent="-539750" eaLnBrk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Comic Sans MS" pitchFamily="66" charset="0"/>
              </a:rPr>
              <a:t>	           Грубость может сильно ранить.</a:t>
            </a:r>
          </a:p>
          <a:p>
            <a:pPr marL="539750" indent="-539750" eaLnBrk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Comic Sans MS" pitchFamily="66" charset="0"/>
              </a:rPr>
              <a:t>5 ученик: Вежливым быть всегда и во всем</a:t>
            </a:r>
          </a:p>
          <a:p>
            <a:pPr marL="539750" indent="-539750" eaLnBrk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2700" b="1" dirty="0" smtClean="0">
                <a:solidFill>
                  <a:schemeClr val="tx1"/>
                </a:solidFill>
                <a:latin typeface="Comic Sans MS" pitchFamily="66" charset="0"/>
              </a:rPr>
              <a:t>	         </a:t>
            </a:r>
            <a:r>
              <a:rPr lang="ru-RU" sz="2700" dirty="0" smtClean="0">
                <a:solidFill>
                  <a:schemeClr val="tx1"/>
                </a:solidFill>
                <a:latin typeface="Comic Sans MS" pitchFamily="66" charset="0"/>
              </a:rPr>
              <a:t>И обязательно сейчас, а не потом.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Вывод.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 smtClean="0"/>
              <a:t>Не держать обиды долго и уметь их отпускать.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4400" dirty="0">
                <a:ea typeface="Calibri"/>
                <a:cs typeface="Times New Roman"/>
              </a:rPr>
              <a:t>Уметь прощать одноклассников и взрослых.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Не копить обиды, чтобы быть здоровым.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072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435100" y="-47625"/>
            <a:ext cx="7497763" cy="21542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584325" y="576263"/>
            <a:ext cx="7497763" cy="47990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61950" indent="-265113" algn="ctr">
              <a:spcBef>
                <a:spcPts val="600"/>
              </a:spcBef>
              <a:buClrTx/>
              <a:buFontTx/>
              <a:buNone/>
              <a:tabLst>
                <a:tab pos="361950" algn="l"/>
                <a:tab pos="809625" algn="l"/>
                <a:tab pos="1258888" algn="l"/>
                <a:tab pos="1708150" algn="l"/>
                <a:tab pos="2157413" algn="l"/>
                <a:tab pos="2606675" algn="l"/>
                <a:tab pos="3055938" algn="l"/>
                <a:tab pos="3505200" algn="l"/>
                <a:tab pos="3954463" algn="l"/>
                <a:tab pos="4403725" algn="l"/>
                <a:tab pos="4852988" algn="l"/>
                <a:tab pos="5302250" algn="l"/>
                <a:tab pos="5751513" algn="l"/>
                <a:tab pos="6200775" algn="l"/>
                <a:tab pos="6650038" algn="l"/>
                <a:tab pos="7099300" algn="l"/>
                <a:tab pos="7548563" algn="l"/>
                <a:tab pos="7997825" algn="l"/>
                <a:tab pos="8447088" algn="l"/>
                <a:tab pos="8896350" algn="l"/>
                <a:tab pos="9345613" algn="l"/>
              </a:tabLst>
            </a:pPr>
            <a:r>
              <a:rPr lang="ru-RU" sz="6000" b="1" dirty="0">
                <a:solidFill>
                  <a:srgbClr val="000000"/>
                </a:solidFill>
              </a:rPr>
              <a:t>Урок окончен</a:t>
            </a:r>
            <a:r>
              <a:rPr lang="ru-RU" sz="6000" b="1" dirty="0" smtClean="0">
                <a:solidFill>
                  <a:srgbClr val="000000"/>
                </a:solidFill>
              </a:rPr>
              <a:t>!</a:t>
            </a:r>
          </a:p>
          <a:p>
            <a:pPr marL="361950" indent="-265113" algn="ctr">
              <a:spcBef>
                <a:spcPts val="600"/>
              </a:spcBef>
              <a:buClrTx/>
              <a:buFontTx/>
              <a:buNone/>
              <a:tabLst>
                <a:tab pos="361950" algn="l"/>
                <a:tab pos="809625" algn="l"/>
                <a:tab pos="1258888" algn="l"/>
                <a:tab pos="1708150" algn="l"/>
                <a:tab pos="2157413" algn="l"/>
                <a:tab pos="2606675" algn="l"/>
                <a:tab pos="3055938" algn="l"/>
                <a:tab pos="3505200" algn="l"/>
                <a:tab pos="3954463" algn="l"/>
                <a:tab pos="4403725" algn="l"/>
                <a:tab pos="4852988" algn="l"/>
                <a:tab pos="5302250" algn="l"/>
                <a:tab pos="5751513" algn="l"/>
                <a:tab pos="6200775" algn="l"/>
                <a:tab pos="6650038" algn="l"/>
                <a:tab pos="7099300" algn="l"/>
                <a:tab pos="7548563" algn="l"/>
                <a:tab pos="7997825" algn="l"/>
                <a:tab pos="8447088" algn="l"/>
                <a:tab pos="8896350" algn="l"/>
                <a:tab pos="9345613" algn="l"/>
              </a:tabLst>
            </a:pPr>
            <a:r>
              <a:rPr lang="ru-RU" sz="6000" b="1" dirty="0" smtClean="0">
                <a:solidFill>
                  <a:srgbClr val="000000"/>
                </a:solidFill>
              </a:rPr>
              <a:t> </a:t>
            </a:r>
            <a:r>
              <a:rPr lang="ru-RU" sz="6000" b="1" dirty="0">
                <a:solidFill>
                  <a:srgbClr val="000000"/>
                </a:solidFill>
              </a:rPr>
              <a:t>До свидания!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47925" y="2447925"/>
            <a:ext cx="4392613" cy="43545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-2988840" y="-1395536"/>
            <a:ext cx="6992938" cy="4797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716016" y="260648"/>
            <a:ext cx="4174282" cy="5472609"/>
          </a:xfrm>
          <a:prstGeom prst="rect">
            <a:avLst/>
          </a:prstGeom>
          <a:noFill/>
          <a:ln/>
        </p:spPr>
        <p:txBody>
          <a:bodyPr lIns="0" tIns="0" rIns="0" bIns="0" anchor="ctr">
            <a:normAutofit lnSpcReduction="10000"/>
          </a:bodyPr>
          <a:lstStyle/>
          <a:p>
            <a:pPr indent="-33655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/>
              <a:t>Учись прощать, когда душа обижена,</a:t>
            </a:r>
          </a:p>
          <a:p>
            <a:pPr indent="-33655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/>
              <a:t>И сердце словно чаща горьких слёз,</a:t>
            </a:r>
          </a:p>
          <a:p>
            <a:pPr indent="-33655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/>
              <a:t>И кажется ,что доброта вся выжжена</a:t>
            </a:r>
          </a:p>
          <a:p>
            <a:pPr indent="-33655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/>
              <a:t>Зло  побеждай – учись прощать</a:t>
            </a:r>
            <a:r>
              <a:rPr lang="ru-RU" sz="3200" b="1" dirty="0"/>
              <a:t>!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4248150" cy="328498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827584" y="332656"/>
            <a:ext cx="7486650" cy="4999038"/>
          </a:xfrm>
          <a:ln/>
        </p:spPr>
        <p:txBody>
          <a:bodyPr/>
          <a:lstStyle/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/>
              <a:t>Прощение-</a:t>
            </a:r>
            <a:r>
              <a:rPr lang="ru-RU" sz="3200" b="1" i="1" dirty="0"/>
              <a:t>это когда мы прощаем наших обидчиков, избавляемся от обид , сидевших внутри нас.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b="1" i="1" dirty="0"/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/>
              <a:t>Обида-</a:t>
            </a:r>
            <a:r>
              <a:rPr lang="ru-RU" sz="3200" b="1" i="1" dirty="0"/>
              <a:t>это состояние души, негативная эмоция, которая доставляет боли больше тому, кто обижается и носит в себе эту обиду.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971600" y="260648"/>
            <a:ext cx="7485063" cy="4786313"/>
          </a:xfrm>
          <a:ln/>
        </p:spPr>
        <p:txBody>
          <a:bodyPr>
            <a:normAutofit fontScale="77500" lnSpcReduction="20000"/>
          </a:bodyPr>
          <a:lstStyle/>
          <a:p>
            <a:pPr indent="-33655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/>
              <a:t>Цели:</a:t>
            </a:r>
          </a:p>
          <a:p>
            <a:pPr marL="742950" indent="-742950">
              <a:buAutoNum type="arabicPeriod"/>
            </a:pPr>
            <a:r>
              <a:rPr lang="ru-RU" sz="4400" b="1" dirty="0" smtClean="0"/>
              <a:t>Выяснить, что такое обида, узнать происхождение и значение  слова «обида».</a:t>
            </a:r>
          </a:p>
          <a:p>
            <a:pPr marL="742950" indent="-742950">
              <a:buAutoNum type="arabicPeriod"/>
            </a:pPr>
            <a:r>
              <a:rPr lang="ru-RU" sz="4400" b="1" dirty="0" smtClean="0"/>
              <a:t> Узнать </a:t>
            </a:r>
            <a:r>
              <a:rPr lang="ru-RU" sz="4400" b="1" dirty="0"/>
              <a:t>какой я , когда обиженный</a:t>
            </a:r>
            <a:r>
              <a:rPr lang="ru-RU" sz="4400" b="1" dirty="0" smtClean="0"/>
              <a:t>.</a:t>
            </a:r>
          </a:p>
          <a:p>
            <a:pPr marL="742950" indent="-742950">
              <a:buAutoNum type="arabicPeriod"/>
            </a:pPr>
            <a:r>
              <a:rPr lang="ru-RU" sz="4400" b="1" dirty="0" smtClean="0"/>
              <a:t> Узнать </a:t>
            </a:r>
            <a:r>
              <a:rPr lang="ru-RU" sz="4400" b="1" dirty="0"/>
              <a:t>к чему приводят обиды</a:t>
            </a:r>
            <a:r>
              <a:rPr lang="ru-RU" sz="4400" b="1" dirty="0" smtClean="0"/>
              <a:t>.</a:t>
            </a:r>
          </a:p>
          <a:p>
            <a:pPr marL="742950" indent="-742950">
              <a:buAutoNum type="arabicPeriod"/>
            </a:pPr>
            <a:r>
              <a:rPr lang="ru-RU" sz="4400" b="1" dirty="0" smtClean="0"/>
              <a:t> Научиться </a:t>
            </a:r>
            <a:r>
              <a:rPr lang="ru-RU" sz="4400" b="1" dirty="0"/>
              <a:t>прощать</a:t>
            </a:r>
            <a:r>
              <a:rPr lang="ru-RU" b="1" dirty="0"/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7725" y="4392613"/>
            <a:ext cx="1871663" cy="24368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85725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Значение слова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7072362" cy="5000660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</a:rPr>
              <a:t>Обида</a:t>
            </a:r>
            <a:r>
              <a:rPr lang="ru-RU" sz="4000" b="1" dirty="0" smtClean="0">
                <a:solidFill>
                  <a:schemeClr val="tx1"/>
                </a:solidFill>
              </a:rPr>
              <a:t> – несправедливо причиненное огорчение, оскорбление.</a:t>
            </a:r>
          </a:p>
          <a:p>
            <a:pPr algn="l"/>
            <a:r>
              <a:rPr lang="ru-RU" sz="4000" b="1" dirty="0" smtClean="0">
                <a:solidFill>
                  <a:srgbClr val="FF0000"/>
                </a:solidFill>
              </a:rPr>
              <a:t>Обида</a:t>
            </a:r>
            <a:r>
              <a:rPr lang="ru-RU" sz="4000" b="1" dirty="0" smtClean="0">
                <a:solidFill>
                  <a:schemeClr val="tx1"/>
                </a:solidFill>
              </a:rPr>
              <a:t> – чувство, вызванное огорчением.</a:t>
            </a:r>
          </a:p>
          <a:p>
            <a:pPr algn="l"/>
            <a:r>
              <a:rPr lang="ru-RU" sz="4000" b="1" dirty="0" smtClean="0">
                <a:solidFill>
                  <a:srgbClr val="FF0000"/>
                </a:solidFill>
              </a:rPr>
              <a:t>Обида</a:t>
            </a:r>
            <a:r>
              <a:rPr lang="ru-RU" sz="4000" b="1" dirty="0" smtClean="0">
                <a:solidFill>
                  <a:schemeClr val="tx1"/>
                </a:solidFill>
              </a:rPr>
              <a:t> – досадный, неприятный случай.</a:t>
            </a:r>
          </a:p>
          <a:p>
            <a:pPr algn="l"/>
            <a:endParaRPr lang="ru-RU" dirty="0"/>
          </a:p>
        </p:txBody>
      </p:sp>
      <p:pic>
        <p:nvPicPr>
          <p:cNvPr id="6148" name="Picture 4" descr="http://books.iqbuy.ru/img/books/9785/48/80/07/27/9785488007277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857232"/>
            <a:ext cx="1668409" cy="2457441"/>
          </a:xfrm>
          <a:prstGeom prst="rect">
            <a:avLst/>
          </a:prstGeom>
          <a:noFill/>
        </p:spPr>
      </p:pic>
      <p:pic>
        <p:nvPicPr>
          <p:cNvPr id="6150" name="Picture 6" descr="http://olganazar1.ucoz.ru/_si/0/034301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930581">
            <a:off x="7153318" y="3135443"/>
            <a:ext cx="1764288" cy="2314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  <a:latin typeface="+mn-lt"/>
              </a:rPr>
              <a:t>Слова синонимы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5972188" cy="3543312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  <a:r>
              <a:rPr lang="ru-RU" sz="5200" b="1" dirty="0" smtClean="0">
                <a:solidFill>
                  <a:srgbClr val="C00000"/>
                </a:solidFill>
              </a:rPr>
              <a:t>ОБИДА </a:t>
            </a:r>
            <a:r>
              <a:rPr lang="ru-RU" sz="5200" b="1" dirty="0" smtClean="0"/>
              <a:t>– огорчение </a:t>
            </a:r>
          </a:p>
          <a:p>
            <a:pPr eaLnBrk="1" hangingPunct="1">
              <a:buFontTx/>
              <a:buNone/>
            </a:pPr>
            <a:r>
              <a:rPr lang="ru-RU" sz="5200" b="1" dirty="0" smtClean="0"/>
              <a:t>– оскорбление</a:t>
            </a:r>
          </a:p>
          <a:p>
            <a:pPr eaLnBrk="1" hangingPunct="1">
              <a:buFontTx/>
              <a:buNone/>
            </a:pPr>
            <a:r>
              <a:rPr lang="ru-RU" sz="5200" b="1" dirty="0" smtClean="0"/>
              <a:t> – досада</a:t>
            </a:r>
          </a:p>
          <a:p>
            <a:pPr eaLnBrk="1" hangingPunct="1">
              <a:buFontTx/>
              <a:buNone/>
            </a:pPr>
            <a:r>
              <a:rPr lang="ru-RU" sz="5200" b="1" dirty="0" smtClean="0"/>
              <a:t> – несправедливость</a:t>
            </a:r>
          </a:p>
          <a:p>
            <a:pPr eaLnBrk="1" hangingPunct="1">
              <a:buFontTx/>
              <a:buNone/>
            </a:pPr>
            <a:r>
              <a:rPr lang="ru-RU" sz="5200" b="1" dirty="0" smtClean="0"/>
              <a:t> – боль                        </a:t>
            </a:r>
          </a:p>
        </p:txBody>
      </p:sp>
      <p:pic>
        <p:nvPicPr>
          <p:cNvPr id="4098" name="Picture 2" descr="http://www.ruslania.com/pictures/big/9785170723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94995">
            <a:off x="6072486" y="3006694"/>
            <a:ext cx="2301531" cy="3341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  <a:latin typeface="Times New Roman" pitchFamily="18" charset="0"/>
              </a:rPr>
              <a:t> 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</a:rPr>
              <a:t>П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</a:rPr>
              <a:t>ортрет 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</a:rPr>
              <a:t>обиды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/>
              <a:t>Обида наваливается, раздувается, мучает, жжет, не отпускает;</a:t>
            </a:r>
          </a:p>
          <a:p>
            <a:r>
              <a:rPr lang="ru-RU" b="1" dirty="0"/>
              <a:t>Обида проходит, растет, глотается, жжет, заглушается, просветляется;</a:t>
            </a:r>
          </a:p>
          <a:p>
            <a:r>
              <a:rPr lang="ru-RU" b="1" dirty="0"/>
              <a:t>Обида просыпается, кипит, остывает, улетучивается.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A66A-4E3E-419A-AE85-69EDB912E808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31925" y="360363"/>
            <a:ext cx="7405688" cy="1471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431925" y="1849438"/>
            <a:ext cx="7405688" cy="17526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143000" y="-622300"/>
            <a:ext cx="7496175" cy="4797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1435100" y="-187325"/>
            <a:ext cx="7486650" cy="2058988"/>
          </a:xfrm>
          <a:ln/>
        </p:spPr>
        <p:txBody>
          <a:bodyPr>
            <a:norm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Умеем ли мы прощать?</a:t>
            </a:r>
            <a:br>
              <a:rPr lang="ru-RU"/>
            </a:br>
            <a:r>
              <a:rPr lang="ru-RU"/>
              <a:t>Всё ли мы можем простить?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296988" y="431800"/>
            <a:ext cx="7847012" cy="5688013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indent="-33655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/>
              <a:t>1. Когда говорят слово прости?</a:t>
            </a:r>
          </a:p>
          <a:p>
            <a:pPr indent="-33655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/>
              <a:t>2.Расскажите, а вы когда нибудь чувствовали в душе обиду?</a:t>
            </a:r>
          </a:p>
          <a:p>
            <a:pPr indent="-33655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/>
              <a:t>3. Легко ли человеку жить с обидой?</a:t>
            </a:r>
          </a:p>
          <a:p>
            <a:pPr indent="-33655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b="1" i="1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0538" y="4608513"/>
            <a:ext cx="2016125" cy="21605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2411759" y="-171399"/>
            <a:ext cx="7806979" cy="2520279"/>
          </a:xfrm>
          <a:ln/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6000" b="1" dirty="0"/>
              <a:t>Я обиженный</a:t>
            </a:r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 flipH="1">
            <a:off x="3019425" y="2160588"/>
            <a:ext cx="369888" cy="1079500"/>
          </a:xfrm>
          <a:prstGeom prst="line">
            <a:avLst/>
          </a:prstGeom>
          <a:noFill/>
          <a:ln w="468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115565" y="1608621"/>
            <a:ext cx="2592388" cy="790575"/>
          </a:xfrm>
          <a:prstGeom prst="rect">
            <a:avLst/>
          </a:prstGeom>
          <a:solidFill>
            <a:srgbClr val="00B8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000000"/>
                </a:solidFill>
              </a:rPr>
              <a:t>Что я чувствую?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048375" y="2160588"/>
            <a:ext cx="719138" cy="1008062"/>
          </a:xfrm>
          <a:prstGeom prst="line">
            <a:avLst/>
          </a:prstGeom>
          <a:noFill/>
          <a:ln w="468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5938848" y="1588409"/>
            <a:ext cx="2915816" cy="792163"/>
          </a:xfrm>
          <a:prstGeom prst="rect">
            <a:avLst/>
          </a:prstGeom>
          <a:solidFill>
            <a:srgbClr val="00B8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000000"/>
                </a:solidFill>
              </a:rPr>
              <a:t>Как я отношусь к другим?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899592" y="3573016"/>
            <a:ext cx="2663825" cy="1584325"/>
          </a:xfrm>
          <a:prstGeom prst="roundRect">
            <a:avLst>
              <a:gd name="adj" fmla="val 97"/>
            </a:avLst>
          </a:prstGeom>
          <a:solidFill>
            <a:srgbClr val="CFE7F5"/>
          </a:solidFill>
          <a:ln w="9360" cap="sq">
            <a:solidFill>
              <a:srgbClr val="808080"/>
            </a:solidFill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000000"/>
                </a:solidFill>
              </a:rPr>
              <a:t>* обиду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000000"/>
                </a:solidFill>
              </a:rPr>
              <a:t>* грусть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000000"/>
                </a:solidFill>
              </a:rPr>
              <a:t>* разочарование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5940152" y="3383877"/>
            <a:ext cx="2592387" cy="1584325"/>
          </a:xfrm>
          <a:prstGeom prst="roundRect">
            <a:avLst>
              <a:gd name="adj" fmla="val 97"/>
            </a:avLst>
          </a:prstGeom>
          <a:solidFill>
            <a:srgbClr val="CFE7F5"/>
          </a:solidFill>
          <a:ln w="9360" cap="sq">
            <a:solidFill>
              <a:srgbClr val="808080"/>
            </a:solidFill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* злюсь на окружающих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* не разговариваю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* обижаюсь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34585</TotalTime>
  <Words>421</Words>
  <Application>Microsoft Office PowerPoint</Application>
  <PresentationFormat>Экран (4:3)</PresentationFormat>
  <Paragraphs>69</Paragraphs>
  <Slides>16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 Unicode MS</vt:lpstr>
      <vt:lpstr>Arial</vt:lpstr>
      <vt:lpstr>Calibri</vt:lpstr>
      <vt:lpstr>Comic Sans MS</vt:lpstr>
      <vt:lpstr>Corbel</vt:lpstr>
      <vt:lpstr>Impact</vt:lpstr>
      <vt:lpstr>Times New Roman</vt:lpstr>
      <vt:lpstr>Wingdings 2</vt:lpstr>
      <vt:lpstr>Главное мероприятие</vt:lpstr>
      <vt:lpstr>   Общение и источники преодоления обид.</vt:lpstr>
      <vt:lpstr>Презентация PowerPoint</vt:lpstr>
      <vt:lpstr>Презентация PowerPoint</vt:lpstr>
      <vt:lpstr>Презентация PowerPoint</vt:lpstr>
      <vt:lpstr>Значение слова</vt:lpstr>
      <vt:lpstr>Слова синонимы</vt:lpstr>
      <vt:lpstr> Портрет обиды</vt:lpstr>
      <vt:lpstr>Умеем ли мы прощать? Всё ли мы можем простить?</vt:lpstr>
      <vt:lpstr>Презентация PowerPoint</vt:lpstr>
      <vt:lpstr>Презентация PowerPoint</vt:lpstr>
      <vt:lpstr>Презентация PowerPoint</vt:lpstr>
      <vt:lpstr>Вывод:</vt:lpstr>
      <vt:lpstr>Ответим на вопросы.</vt:lpstr>
      <vt:lpstr>Правила дружбы:</vt:lpstr>
      <vt:lpstr>Вывод.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Ani Gasparyan</cp:lastModifiedBy>
  <cp:revision>12</cp:revision>
  <cp:lastPrinted>1601-01-01T00:00:00Z</cp:lastPrinted>
  <dcterms:created xsi:type="dcterms:W3CDTF">1601-01-01T00:00:00Z</dcterms:created>
  <dcterms:modified xsi:type="dcterms:W3CDTF">2020-03-31T19:52:57Z</dcterms:modified>
</cp:coreProperties>
</file>