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21"/>
  </p:notesMasterIdLst>
  <p:sldIdLst>
    <p:sldId id="263" r:id="rId2"/>
    <p:sldId id="281" r:id="rId3"/>
    <p:sldId id="284" r:id="rId4"/>
    <p:sldId id="302" r:id="rId5"/>
    <p:sldId id="260" r:id="rId6"/>
    <p:sldId id="304" r:id="rId7"/>
    <p:sldId id="316" r:id="rId8"/>
    <p:sldId id="267" r:id="rId9"/>
    <p:sldId id="272" r:id="rId10"/>
    <p:sldId id="270" r:id="rId11"/>
    <p:sldId id="271" r:id="rId12"/>
    <p:sldId id="273" r:id="rId13"/>
    <p:sldId id="274" r:id="rId14"/>
    <p:sldId id="275" r:id="rId15"/>
    <p:sldId id="276" r:id="rId16"/>
    <p:sldId id="277" r:id="rId17"/>
    <p:sldId id="318" r:id="rId18"/>
    <p:sldId id="319" r:id="rId19"/>
    <p:sldId id="32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22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7C15EAE-DD8C-42B0-9095-C1BCA717866E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96880F2-A387-4482-A1FE-D1A913A89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1529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42D602B-E729-45BF-A1C0-11C03F4F3A6E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AWV00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795713"/>
            <a:ext cx="8915400" cy="2833687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04800"/>
            <a:ext cx="8534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14600"/>
            <a:ext cx="8534400" cy="1371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365A5-3691-46DE-8F5C-D0C6A37B5C4A}" type="datetimeFigureOut">
              <a:rPr lang="ru-RU" smtClean="0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C60DF-5D50-4FEF-9F60-A1EBCE85D9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8CAE9-9B13-4001-8790-31AD5EB25E65}" type="datetimeFigureOut">
              <a:rPr lang="ru-RU" smtClean="0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566A4-FAEC-4265-84FE-E2C424A6B3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D2231-0774-4500-8126-D460CDA6D545}" type="datetimeFigureOut">
              <a:rPr lang="ru-RU" smtClean="0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94423-B96A-45EF-9446-27AAB519DF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24931-3458-4099-816F-01A4A5D50DFA}" type="datetimeFigureOut">
              <a:rPr lang="ru-RU" smtClean="0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72ECF-6CD6-4ADB-B607-C1EC2CCC0C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5A179-C5C5-45C5-B953-FAD056DD239A}" type="datetimeFigureOut">
              <a:rPr lang="ru-RU" smtClean="0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3C343-F250-405A-B47F-4A4FC6989C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C943B-34B3-4013-91E7-488E36BCEAD9}" type="datetimeFigureOut">
              <a:rPr lang="ru-RU" smtClean="0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C5A0D-CEF2-4E73-BD7D-533D00A709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A3FF9-4A6A-441B-86EB-4CC63328E192}" type="datetimeFigureOut">
              <a:rPr lang="ru-RU" smtClean="0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9B903-F79E-4158-9275-8151FE4EE7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2A8B1-B684-4CBB-8E07-1BDF011E2198}" type="datetimeFigureOut">
              <a:rPr lang="ru-RU" smtClean="0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17CEF-6EC8-42D4-984B-E2F7A7666D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4A7E7-2947-416C-9235-6E6445189933}" type="datetimeFigureOut">
              <a:rPr lang="ru-RU" smtClean="0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87BDF-8028-44EE-9132-EC52046CF3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95EE7-4EC5-433F-8B76-D3BD555C5A20}" type="datetimeFigureOut">
              <a:rPr lang="ru-RU" smtClean="0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7AC0C-62E3-4E19-8E1D-6DFEADCCA7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AWV0000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49900" y="5715000"/>
            <a:ext cx="3594100" cy="1143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CD091ED9-5476-40B3-8693-3CB0B0A20AD7}" type="datetimeFigureOut">
              <a:rPr lang="ru-RU" smtClean="0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1FA50E9-0E48-4E62-9E52-71FAA8DFDE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442570" cy="6226175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  <a:latin typeface="Arial Black" panose="020B0A04020102020204" pitchFamily="34" charset="0"/>
                <a:cs typeface="Times New Roman" pitchFamily="18" charset="0"/>
              </a:rPr>
              <a:t>«…умело, умно, мудро, тонко, сердечно прикоснуться к каждой из тысячи граней, найти ту, которая, если её, как алмаз шлифовать, засверкает неповторимым сиянием человеческого таланта, а это сияние принесет человеку личное счастье…»            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  <a:latin typeface="Arial Black" panose="020B0A04020102020204" pitchFamily="34" charset="0"/>
                <a:cs typeface="Times New Roman" pitchFamily="18" charset="0"/>
              </a:rPr>
              <a:t>В.А. Сухомлинский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3074" name="Picture 2" descr="H:\фотографии ПОСЛЕДНЕЕ\Фото08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61840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Прямоугольник 1"/>
          <p:cNvSpPr>
            <a:spLocks noChangeArrowheads="1"/>
          </p:cNvSpPr>
          <p:nvPr/>
        </p:nvSpPr>
        <p:spPr bwMode="auto">
          <a:xfrm>
            <a:off x="395536" y="428625"/>
            <a:ext cx="8462714" cy="529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Куклотерапия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-       Это раздел частной психотерапии (</a:t>
            </a:r>
            <a:r>
              <a:rPr lang="ru-RU" altLang="ru-RU" sz="2000" dirty="0" err="1">
                <a:latin typeface="Times New Roman" pitchFamily="18" charset="0"/>
                <a:cs typeface="Times New Roman" pitchFamily="18" charset="0"/>
              </a:rPr>
              <a:t>арттерапии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), использующий в качестве основного приема </a:t>
            </a:r>
            <a:r>
              <a:rPr lang="ru-RU" altLang="ru-RU" sz="2000" dirty="0" err="1">
                <a:latin typeface="Times New Roman" pitchFamily="18" charset="0"/>
                <a:cs typeface="Times New Roman" pitchFamily="18" charset="0"/>
              </a:rPr>
              <a:t>психокоррекционного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воздействия куклу, как промежуточный объект взаимодействия ребенка и взрослого.</a:t>
            </a:r>
          </a:p>
          <a:p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  Цель: помочь ликвидировать болезненные переживания, укрепить психическое здоровье, улучшить социальную адаптацию, развить самосознание, разрешить конфликты в условиях коллективной творческой деятельности.</a:t>
            </a:r>
            <a:r>
              <a:rPr lang="ru-RU" altLang="ru-RU" sz="2000" dirty="0"/>
              <a:t> </a:t>
            </a:r>
          </a:p>
          <a:p>
            <a:endParaRPr lang="ru-RU" altLang="ru-RU" sz="2000" dirty="0"/>
          </a:p>
          <a:p>
            <a:endParaRPr lang="ru-RU" altLang="ru-RU" sz="2000" dirty="0"/>
          </a:p>
          <a:p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7107" name="Picture 2" descr="C:\Documents and Settings\Порошина\Рабочий стол\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050" y="2714625"/>
            <a:ext cx="4340225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ChangeArrowheads="1"/>
          </p:cNvSpPr>
          <p:nvPr/>
        </p:nvSpPr>
        <p:spPr bwMode="auto">
          <a:xfrm>
            <a:off x="467545" y="500063"/>
            <a:ext cx="8104956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endParaRPr lang="ru-RU" altLang="ru-RU" sz="1200" dirty="0">
              <a:latin typeface="Arial" charset="0"/>
              <a:cs typeface="Times New Roman" pitchFamily="18" charset="0"/>
            </a:endParaRPr>
          </a:p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Песочная терапия</a:t>
            </a:r>
          </a:p>
          <a:p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   Игры с песком и водой широко используются в работе с детьми с ОВЗ для формирования и развития пространственно-количественных представлений, для развития мелкой моторики</a:t>
            </a:r>
            <a:r>
              <a:rPr lang="ru-RU" altLang="ru-RU" sz="2000" dirty="0"/>
              <a:t>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Песок обладает замечательным свойством «заземлять» негативную психическую энергию.</a:t>
            </a:r>
          </a:p>
          <a:p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altLang="ru-RU" dirty="0">
              <a:latin typeface="Arial" charset="0"/>
            </a:endParaRPr>
          </a:p>
        </p:txBody>
      </p:sp>
      <p:pic>
        <p:nvPicPr>
          <p:cNvPr id="48131" name="Picture 4" descr="C:\Documents and Settings\Порошина\Рабочий стол\п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781300"/>
            <a:ext cx="472440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Прямоугольник 2"/>
          <p:cNvSpPr>
            <a:spLocks noChangeArrowheads="1"/>
          </p:cNvSpPr>
          <p:nvPr/>
        </p:nvSpPr>
        <p:spPr bwMode="auto">
          <a:xfrm>
            <a:off x="251520" y="188913"/>
            <a:ext cx="8641655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400" b="1" dirty="0" err="1">
                <a:latin typeface="Arial" charset="0"/>
              </a:rPr>
              <a:t>Сказкотерапия</a:t>
            </a:r>
            <a:r>
              <a:rPr lang="ru-RU" altLang="ru-RU" sz="2400" b="1" dirty="0">
                <a:latin typeface="Arial" charset="0"/>
              </a:rPr>
              <a:t> </a:t>
            </a:r>
          </a:p>
          <a:p>
            <a:r>
              <a:rPr lang="ru-RU" altLang="ru-RU" sz="2400" b="1" dirty="0">
                <a:latin typeface="Arial" charset="0"/>
              </a:rPr>
              <a:t>      Дети – профессиональные режиссеры.</a:t>
            </a:r>
          </a:p>
          <a:p>
            <a:r>
              <a:rPr lang="ru-RU" altLang="ru-RU" sz="2400" b="1" dirty="0">
                <a:latin typeface="Arial" charset="0"/>
              </a:rPr>
              <a:t>       Это психотерапия и </a:t>
            </a:r>
            <a:r>
              <a:rPr lang="ru-RU" altLang="ru-RU" sz="2400" b="1" dirty="0" err="1">
                <a:latin typeface="Arial" charset="0"/>
              </a:rPr>
              <a:t>психокоррекция</a:t>
            </a:r>
            <a:r>
              <a:rPr lang="ru-RU" altLang="ru-RU" sz="2400" b="1" dirty="0">
                <a:latin typeface="Arial" charset="0"/>
              </a:rPr>
              <a:t>, образность и метафоричность языка, психологическая защищенность.</a:t>
            </a: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dirty="0"/>
          </a:p>
        </p:txBody>
      </p:sp>
      <p:pic>
        <p:nvPicPr>
          <p:cNvPr id="49155" name="Picture 2" descr="C:\Documents and Settings\Порошина\Рабочий стол\с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2357438"/>
            <a:ext cx="4357688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466906" cy="5195664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altLang="ru-RU" sz="2600" b="1" dirty="0" smtClean="0">
                <a:latin typeface="Times New Roman" pitchFamily="18" charset="0"/>
                <a:cs typeface="Times New Roman" pitchFamily="18" charset="0"/>
              </a:rPr>
              <a:t>	Личностно – ориентированные</a:t>
            </a:r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600" b="1" dirty="0" smtClean="0"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 обучения и воспитания-  в центре их внимания неповторимая личность, стремящаяся к реализации своих возможностей и способная на ответственный выбор в разнообразных жизненных ситуациях. </a:t>
            </a:r>
          </a:p>
          <a:p>
            <a:r>
              <a:rPr lang="ru-RU" altLang="ru-RU" sz="2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 технологии личностно-ориентированного обучения – максимальное развитие (а не формирование заранее заданных) индивидуальных познавательных способностей ребенка на основе использования имеющегося у него опыта жизнедеятельности.</a:t>
            </a:r>
          </a:p>
          <a:p>
            <a:endParaRPr lang="ru-RU" alt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Содержимое 2"/>
          <p:cNvSpPr>
            <a:spLocks noGrp="1"/>
          </p:cNvSpPr>
          <p:nvPr>
            <p:ph idx="1"/>
          </p:nvPr>
        </p:nvSpPr>
        <p:spPr>
          <a:xfrm>
            <a:off x="323528" y="428625"/>
            <a:ext cx="8610922" cy="58197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altLang="ru-RU" b="1" dirty="0" smtClean="0"/>
              <a:t>	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itchFamily="18" charset="0"/>
              </a:rPr>
              <a:t>Педагогика сотрудничества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ru-RU" altLang="ru-RU" b="1" i="1" dirty="0" smtClean="0"/>
              <a:t> 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предполагает гуманное отношение к детям, которое включает:</a:t>
            </a:r>
          </a:p>
          <a:p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заинтересованность педагога в их судьбе;</a:t>
            </a:r>
          </a:p>
          <a:p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сотрудничество, общение, </a:t>
            </a:r>
          </a:p>
          <a:p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отсутствие принуждения, наказания, оценивания, запретов, угнетающих личность; </a:t>
            </a:r>
          </a:p>
          <a:p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отношение к ребенку как к уникальной личности («в каждом ребенке – чудо»); </a:t>
            </a:r>
          </a:p>
          <a:p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терпимость к детским недостаткам, веру в ребенка и в его силы («все дети талантливы»).</a:t>
            </a:r>
          </a:p>
          <a:p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85750"/>
            <a:ext cx="7499350" cy="5962650"/>
          </a:xfrm>
        </p:spPr>
        <p:txBody>
          <a:bodyPr>
            <a:normAutofit fontScale="925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Игровые технологии</a:t>
            </a:r>
            <a:r>
              <a:rPr lang="ru-RU" dirty="0" smtClean="0"/>
              <a:t>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обладают средствами, активизирующими и интенсифицирующими деятельность учащихся. В их основу положена педагогическая игра как основной вид деятельности, направленный на усвоение общественного опыта.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Педагогическая игра обладает существенным признаком – четко поставленной целью обучения и соответствующим ей педагогическим результатом, которые могут быть обоснованы, выделены в явном виде и характеризуются учебно-познавательной направленностью.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28625"/>
            <a:ext cx="8466906" cy="5819775"/>
          </a:xfrm>
        </p:spPr>
        <p:txBody>
          <a:bodyPr>
            <a:normAutofit fontScale="8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Информационные технологии –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технологии, использующие специальные технические информационные средства (ЭВМ, аудио, кино, видео).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Цели новых информационных технологий: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умений работать с информацией, развитие коммуникативных способностей.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личности «информационного общества».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Предоставление ребенку возможности для усвоения такого объема учебного материала, сколько он может усвоить.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 детей исследовательских умений, умений принимать оптимальные решения.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Arial Black" panose="020B0A04020102020204" pitchFamily="34" charset="0"/>
                <a:cs typeface="Times New Roman" pitchFamily="18" charset="0"/>
              </a:rPr>
              <a:t>Рекомендации педагогу по  проблеме социально-педагогической поддержки развития личности ребенка с ОВЗ</a:t>
            </a:r>
            <a:endParaRPr lang="ru-RU" sz="2800" b="1" dirty="0">
              <a:solidFill>
                <a:schemeClr val="tx2">
                  <a:satMod val="130000"/>
                </a:schemeClr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113"/>
            <a:ext cx="8610922" cy="4332287"/>
          </a:xfrm>
        </p:spPr>
        <p:txBody>
          <a:bodyPr>
            <a:normAutofit fontScale="92500"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1.Относитесь к ребенку спокойно и доброжелательно, так же, как к другим детям.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2.Учитывайте индивидуальные возможности и особенности ребенка при выборе форм, методов, приемов работы на занятии.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3.Сравнивайте ребенка с ним самим, а не с другими детьми.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466906" cy="6239594"/>
          </a:xfrm>
        </p:spPr>
        <p:txBody>
          <a:bodyPr>
            <a:normAutofit fontScale="9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4.Создавайте у ребенка субъективное переживание успеха.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	</a:t>
            </a:r>
            <a:r>
              <a:rPr lang="ru-RU" sz="2600" b="1" dirty="0" smtClean="0"/>
              <a:t>Приемы: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/>
              <a:t>Снятие страха - «Ничего страшного...»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/>
              <a:t>Скрытая инструкция - «Ты же помнишь, что...»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/>
              <a:t>Авансирование - «У тебя получится...», «Ты сможешь...»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/>
              <a:t>Говорите это искренне и уверенно.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/>
              <a:t>Усиление мотива - «Нам это нужно для...»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/>
              <a:t>(«Будешь лучше читать, сможешь найти в книге ответы на свои вопросы»).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/>
              <a:t>Педагогическое внушение - «Приступай же...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/>
              <a:t>Высокая оценка детали - «Вот эта часть у тебя получилась замечательно...»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/>
              <a:t>(«Сегодня ты хорошо рассказал о..., отвечал на вопросы и т.д.»)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57188"/>
            <a:ext cx="8682930" cy="5891212"/>
          </a:xfrm>
        </p:spPr>
        <p:txBody>
          <a:bodyPr>
            <a:normAutofit fontScale="92500"/>
          </a:bodyPr>
          <a:lstStyle/>
          <a:p>
            <a:pPr marL="640080" lvl="1" indent="-237744" fontAlgn="auto">
              <a:spcAft>
                <a:spcPts val="0"/>
              </a:spcAft>
              <a:buFont typeface="Verdana"/>
              <a:buNone/>
              <a:defRPr/>
            </a:pPr>
            <a:r>
              <a:rPr lang="ru-RU" b="1" i="1" dirty="0" smtClean="0"/>
              <a:t>5.Помогайте ребенку почувствовать свою интеллектуальную состоятельность.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/>
              <a:t>    Приемы:	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/>
              <a:t>Отмечайте достижения ребенка, а не неудачи.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/>
              <a:t>Делайте ошибки нормальным и нужным явлением.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/>
              <a:t>Формируйте веру в успех.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/>
              <a:t>Концентрируйте внимание на уже достигнутых в прошлом успехах (на прошлом занятии ты смог сделать..., сможешь и сейчас).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smtClean="0"/>
              <a:t>6. Дайте, ребенку возможность делать выбор, решать самому, высказывать свою точку зрения.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8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8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891462" cy="993775"/>
          </a:xfrm>
        </p:spPr>
        <p:txBody>
          <a:bodyPr>
            <a:noAutofit/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tx1"/>
                </a:solidFill>
                <a:latin typeface="Georgia" pitchFamily="18" charset="0"/>
              </a:rPr>
              <a:t>8 принципов инклюзивного образования: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5539"/>
            <a:ext cx="8964488" cy="4751734"/>
          </a:xfrm>
        </p:spPr>
        <p:txBody>
          <a:bodyPr>
            <a:noAutofit/>
          </a:bodyPr>
          <a:lstStyle/>
          <a:p>
            <a:pPr marL="596646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sz="1800" b="1" dirty="0">
                <a:latin typeface="Arial Black" panose="020B0A04020102020204" pitchFamily="34" charset="0"/>
              </a:rPr>
              <a:t>Ценность человека не зависит от его способностей и достижений;</a:t>
            </a:r>
          </a:p>
          <a:p>
            <a:pPr marL="596646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sz="1800" b="1" dirty="0">
                <a:latin typeface="Arial Black" panose="020B0A04020102020204" pitchFamily="34" charset="0"/>
              </a:rPr>
              <a:t>Каждый человек способен чувствовать и думать;</a:t>
            </a:r>
          </a:p>
          <a:p>
            <a:pPr marL="596646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sz="1800" b="1" dirty="0">
                <a:latin typeface="Arial Black" panose="020B0A04020102020204" pitchFamily="34" charset="0"/>
              </a:rPr>
              <a:t>Каждый человек имеет право на общение и на то, чтобы быть услышанным;</a:t>
            </a:r>
          </a:p>
          <a:p>
            <a:pPr marL="596646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sz="1800" b="1" dirty="0">
                <a:latin typeface="Arial Black" panose="020B0A04020102020204" pitchFamily="34" charset="0"/>
              </a:rPr>
              <a:t>Все люди нуждаются друг в друге;</a:t>
            </a:r>
          </a:p>
          <a:p>
            <a:pPr marL="596646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sz="1800" b="1" dirty="0">
                <a:latin typeface="Arial Black" panose="020B0A04020102020204" pitchFamily="34" charset="0"/>
              </a:rPr>
              <a:t>Подлинное образование может осуществляться только в контексте реальных взаимоотношений;</a:t>
            </a:r>
          </a:p>
          <a:p>
            <a:pPr marL="596646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sz="1800" b="1" dirty="0">
                <a:latin typeface="Arial Black" panose="020B0A04020102020204" pitchFamily="34" charset="0"/>
              </a:rPr>
              <a:t>Все люди нуждаются в поддержке и дружбе ровесников;</a:t>
            </a:r>
          </a:p>
          <a:p>
            <a:pPr marL="596646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sz="1800" b="1" dirty="0">
                <a:latin typeface="Arial Black" panose="020B0A04020102020204" pitchFamily="34" charset="0"/>
              </a:rPr>
              <a:t>Для всех обучающихся достижение прогресса скорее может быть в том, что они могут делать, чем в том, что не могут;</a:t>
            </a:r>
          </a:p>
          <a:p>
            <a:pPr marL="596646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altLang="ru-RU" sz="1800" b="1" dirty="0">
                <a:latin typeface="Arial Black" panose="020B0A04020102020204" pitchFamily="34" charset="0"/>
              </a:rPr>
              <a:t>Разнообразие усиливает все стороны жизни человека.</a:t>
            </a:r>
            <a:endParaRPr lang="ru-RU" sz="18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971550" y="620713"/>
            <a:ext cx="8172450" cy="6121400"/>
          </a:xfrm>
        </p:spPr>
        <p:txBody>
          <a:bodyPr/>
          <a:lstStyle/>
          <a:p>
            <a:pPr marL="80963" indent="0">
              <a:lnSpc>
                <a:spcPct val="120000"/>
              </a:lnSpc>
              <a:buFont typeface="Wingdings 2" pitchFamily="18" charset="2"/>
              <a:buNone/>
            </a:pPr>
            <a:r>
              <a:rPr lang="ru-RU" altLang="ru-RU" b="1" i="1" smtClean="0">
                <a:latin typeface="Georgia" pitchFamily="18" charset="0"/>
              </a:rPr>
              <a:t>Дети с ограниченными возможностями здоровья (ОВЗ) – дети, состояние здоровья которых препятствует освоению образовательных программ вне специальных условий обучения и воспитания.</a:t>
            </a:r>
            <a:endParaRPr lang="ru-RU" altLang="ru-RU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381000"/>
            <a:ext cx="8015287" cy="6019800"/>
          </a:xfrm>
        </p:spPr>
        <p:txBody>
          <a:bodyPr>
            <a:normAutofit lnSpcReduction="10000"/>
          </a:bodyPr>
          <a:lstStyle/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500" b="1" dirty="0" smtClean="0">
                <a:latin typeface="Arial Black" panose="020B0A04020102020204" pitchFamily="34" charset="0"/>
              </a:rPr>
              <a:t>Цель работы с детьми с ОВЗ:</a:t>
            </a:r>
            <a:endParaRPr lang="ru-RU" sz="3500" dirty="0">
              <a:latin typeface="Arial Black" panose="020B0A04020102020204" pitchFamily="34" charset="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создание оптимальных психолого- педагогических условий для усвоения детьми </a:t>
            </a:r>
            <a:r>
              <a:rPr lang="ru-RU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соответствующих образовательных программ, </a:t>
            </a:r>
            <a:r>
              <a:rPr lang="ru-RU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социальной </a:t>
            </a:r>
            <a:r>
              <a:rPr lang="ru-RU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адаптации обучающихся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323528" y="428625"/>
            <a:ext cx="8712968" cy="572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algn="ctr"/>
            <a:r>
              <a:rPr lang="ru-RU" altLang="ru-RU" sz="2400" b="1" dirty="0">
                <a:latin typeface="Arial Black" pitchFamily="34" charset="0"/>
                <a:cs typeface="Times New Roman" pitchFamily="18" charset="0"/>
              </a:rPr>
              <a:t>Особое внимание направляется на:</a:t>
            </a: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Arial Black" pitchFamily="34" charset="0"/>
                <a:cs typeface="Times New Roman" pitchFamily="18" charset="0"/>
              </a:rPr>
              <a:t>интеграцию детей с ограниченными возможностями здоровья в среду здоровых сверстников;</a:t>
            </a:r>
          </a:p>
          <a:p>
            <a:endParaRPr lang="ru-RU" altLang="ru-RU" dirty="0">
              <a:latin typeface="Arial Black" pitchFamily="34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altLang="ru-RU" dirty="0"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altLang="ru-RU" dirty="0" err="1">
                <a:latin typeface="Arial Black" pitchFamily="34" charset="0"/>
                <a:cs typeface="Times New Roman" pitchFamily="18" charset="0"/>
              </a:rPr>
              <a:t>допрофессиональную</a:t>
            </a:r>
            <a:r>
              <a:rPr lang="ru-RU" altLang="ru-RU" dirty="0">
                <a:latin typeface="Arial Black" pitchFamily="34" charset="0"/>
                <a:cs typeface="Times New Roman" pitchFamily="18" charset="0"/>
              </a:rPr>
              <a:t> подготовку детей с ОВЗ в целях обеспечения их социальной защищенности;</a:t>
            </a:r>
          </a:p>
          <a:p>
            <a:endParaRPr lang="ru-RU" altLang="ru-RU" dirty="0">
              <a:latin typeface="Arial Black" pitchFamily="34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altLang="ru-RU" dirty="0">
                <a:latin typeface="Arial Black" pitchFamily="34" charset="0"/>
                <a:cs typeface="Times New Roman" pitchFamily="18" charset="0"/>
              </a:rPr>
              <a:t> разработку системы мер по активизации работы с детьми с ОВЗ в образовательных учреждениях;</a:t>
            </a:r>
          </a:p>
          <a:p>
            <a:endParaRPr lang="ru-RU" altLang="ru-RU" dirty="0">
              <a:latin typeface="Arial Black" pitchFamily="34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altLang="ru-RU" dirty="0">
                <a:latin typeface="Arial Black" pitchFamily="34" charset="0"/>
                <a:cs typeface="Times New Roman" pitchFamily="18" charset="0"/>
              </a:rPr>
              <a:t> усиление взаимодействия образовательных учреждений с семьями детей с ОВЗ;</a:t>
            </a:r>
          </a:p>
          <a:p>
            <a:pPr>
              <a:buFont typeface="Arial" charset="0"/>
              <a:buChar char="•"/>
            </a:pPr>
            <a:endParaRPr lang="ru-RU" altLang="ru-RU" dirty="0">
              <a:latin typeface="Arial Black" pitchFamily="34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altLang="ru-RU" dirty="0">
                <a:latin typeface="Arial Black" pitchFamily="34" charset="0"/>
                <a:cs typeface="Times New Roman" pitchFamily="18" charset="0"/>
              </a:rPr>
              <a:t> активное вовлечение детей с ОВЗ в подготовку и проведение массовых мероприятий с учащимися, участие в конкурсах, смотрах, фестивалях, соревнованиях, олимпиадах и других формах дополнительного образования на муниципальном, федеральном и международном уровнях.</a:t>
            </a:r>
          </a:p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6324600"/>
          </a:xfrm>
        </p:spPr>
        <p:txBody>
          <a:bodyPr>
            <a:normAutofit fontScale="25000" lnSpcReduction="20000"/>
          </a:bodyPr>
          <a:lstStyle/>
          <a:p>
            <a:pPr marL="0" indent="0" algn="ctr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11200" b="1" dirty="0" smtClean="0">
                <a:latin typeface="Bookman Old Style" panose="02050604050505020204" pitchFamily="18" charset="0"/>
              </a:rPr>
              <a:t>Алгоритм сбора данных о ребенке с ОВЗ:</a:t>
            </a: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Беседа </a:t>
            </a:r>
            <a:r>
              <a:rPr lang="ru-RU" sz="9600" b="1" dirty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родителями, педагогами;</a:t>
            </a:r>
            <a:endParaRPr lang="ru-RU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9600" b="1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зучение </a:t>
            </a:r>
            <a:r>
              <a:rPr lang="ru-RU" sz="9600" b="1" dirty="0">
                <a:latin typeface="Arial" panose="020B0604020202020204" pitchFamily="34" charset="0"/>
                <a:cs typeface="Arial" panose="020B0604020202020204" pitchFamily="34" charset="0"/>
              </a:rPr>
              <a:t>медицинской карты ребенка;</a:t>
            </a: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9600" b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бследование </a:t>
            </a:r>
            <a:r>
              <a:rPr lang="ru-RU" sz="9600" b="1" dirty="0">
                <a:latin typeface="Arial" panose="020B0604020202020204" pitchFamily="34" charset="0"/>
                <a:cs typeface="Arial" panose="020B0604020202020204" pitchFamily="34" charset="0"/>
              </a:rPr>
              <a:t>физического развития;</a:t>
            </a: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Психологическое и логопедическое обследование: </a:t>
            </a:r>
            <a:r>
              <a:rPr lang="ru-RU" sz="9600" b="1" dirty="0">
                <a:latin typeface="Arial" panose="020B0604020202020204" pitchFamily="34" charset="0"/>
                <a:cs typeface="Arial" panose="020B0604020202020204" pitchFamily="34" charset="0"/>
              </a:rPr>
              <a:t>характеристика </a:t>
            </a: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познавательных </a:t>
            </a:r>
            <a:r>
              <a:rPr lang="ru-RU" sz="9600" b="1" dirty="0">
                <a:latin typeface="Arial" panose="020B0604020202020204" pitchFamily="34" charset="0"/>
                <a:cs typeface="Arial" panose="020B0604020202020204" pitchFamily="34" charset="0"/>
              </a:rPr>
              <a:t>психических процессов, </a:t>
            </a: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 речи, эмоционально-волевой сферы, мотивации, особенностей общения, принятия помощи, темпа деятельности.</a:t>
            </a:r>
            <a:endParaRPr lang="ru-RU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Разработка индивидуальной </a:t>
            </a:r>
            <a:r>
              <a:rPr lang="ru-RU" sz="9600" b="1" dirty="0">
                <a:latin typeface="Arial" panose="020B0604020202020204" pitchFamily="34" charset="0"/>
                <a:cs typeface="Arial" panose="020B0604020202020204" pitchFamily="34" charset="0"/>
              </a:rPr>
              <a:t>карты развития определенного содержания.</a:t>
            </a: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88" y="228600"/>
            <a:ext cx="8316912" cy="6324600"/>
          </a:xfrm>
        </p:spPr>
        <p:txBody>
          <a:bodyPr>
            <a:normAutofit fontScale="40000" lnSpcReduction="20000"/>
          </a:bodyPr>
          <a:lstStyle/>
          <a:p>
            <a:pPr marL="0" indent="0" algn="ctr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11200" b="1" dirty="0" smtClean="0">
                <a:latin typeface="Bookman Old Style" panose="02050604050505020204" pitchFamily="18" charset="0"/>
              </a:rPr>
              <a:t>Методики</a:t>
            </a: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Рисунок человека;</a:t>
            </a:r>
            <a:endParaRPr lang="ru-RU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Рисунок семьи;</a:t>
            </a:r>
            <a:endParaRPr lang="ru-RU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Несуществующее животное;</a:t>
            </a:r>
            <a:endParaRPr lang="ru-RU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Рисуночный вариант теста </a:t>
            </a:r>
            <a:r>
              <a:rPr lang="ru-RU" sz="9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Лускановой</a:t>
            </a:r>
            <a:r>
              <a:rPr lang="ru-RU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Н. Г.</a:t>
            </a:r>
            <a:endParaRPr lang="ru-RU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12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10922" cy="193022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  <a:t>Нетрадиционные методы в коррекционной работе с детьми с ОВЗ</a:t>
            </a:r>
            <a:b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  <a:t>АРТ-ТЕРАПИЯ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20888"/>
            <a:ext cx="8820472" cy="4437112"/>
          </a:xfrm>
        </p:spPr>
        <p:txBody>
          <a:bodyPr>
            <a:normAutofit fontScale="32500" lnSpcReduction="20000"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      </a:t>
            </a:r>
            <a:r>
              <a:rPr lang="ru-RU" sz="7400" b="1" dirty="0" err="1" smtClean="0">
                <a:latin typeface="Arial Black" panose="020B0A04020102020204" pitchFamily="34" charset="0"/>
                <a:cs typeface="Times New Roman" pitchFamily="18" charset="0"/>
              </a:rPr>
              <a:t>Изотерапия</a:t>
            </a: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,  работа с пластическими  материалами                                            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 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     </a:t>
            </a:r>
            <a:r>
              <a:rPr lang="ru-RU" sz="7400" b="1" dirty="0" err="1" smtClean="0">
                <a:latin typeface="Arial Black" panose="020B0A04020102020204" pitchFamily="34" charset="0"/>
                <a:cs typeface="Times New Roman" pitchFamily="18" charset="0"/>
              </a:rPr>
              <a:t>Ароматерапия</a:t>
            </a:r>
            <a:endParaRPr lang="ru-RU" sz="7400" b="1" dirty="0" smtClean="0">
              <a:latin typeface="Arial Black" panose="020B0A04020102020204" pitchFamily="34" charset="0"/>
              <a:cs typeface="Times New Roman" pitchFamily="18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 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      Музыкотерапия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 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    </a:t>
            </a:r>
            <a:r>
              <a:rPr lang="ru-RU" sz="7400" b="1" dirty="0" err="1" smtClean="0">
                <a:latin typeface="Arial Black" panose="020B0A04020102020204" pitchFamily="34" charset="0"/>
                <a:cs typeface="Times New Roman" pitchFamily="18" charset="0"/>
              </a:rPr>
              <a:t>Хромотерапия</a:t>
            </a: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 или </a:t>
            </a:r>
            <a:r>
              <a:rPr lang="ru-RU" sz="7400" b="1" dirty="0" err="1" smtClean="0">
                <a:latin typeface="Arial Black" panose="020B0A04020102020204" pitchFamily="34" charset="0"/>
                <a:cs typeface="Times New Roman" pitchFamily="18" charset="0"/>
              </a:rPr>
              <a:t>Цветотерапия</a:t>
            </a:r>
            <a:endParaRPr lang="ru-RU" sz="7400" b="1" dirty="0" smtClean="0">
              <a:latin typeface="Arial Black" panose="020B0A04020102020204" pitchFamily="34" charset="0"/>
              <a:cs typeface="Times New Roman" pitchFamily="18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       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      </a:t>
            </a:r>
            <a:r>
              <a:rPr lang="ru-RU" sz="7400" b="1" dirty="0" err="1" smtClean="0">
                <a:latin typeface="Arial Black" panose="020B0A04020102020204" pitchFamily="34" charset="0"/>
                <a:cs typeface="Times New Roman" pitchFamily="18" charset="0"/>
              </a:rPr>
              <a:t>Куклотерапия</a:t>
            </a: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 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     </a:t>
            </a:r>
            <a:r>
              <a:rPr lang="ru-RU" sz="7400" b="1" dirty="0" err="1" smtClean="0">
                <a:latin typeface="Arial Black" panose="020B0A04020102020204" pitchFamily="34" charset="0"/>
                <a:cs typeface="Times New Roman" pitchFamily="18" charset="0"/>
              </a:rPr>
              <a:t>Сказкотерапия</a:t>
            </a:r>
            <a:endParaRPr lang="ru-RU" sz="7400" b="1" dirty="0" smtClean="0">
              <a:latin typeface="Arial Black" panose="020B0A04020102020204" pitchFamily="34" charset="0"/>
              <a:cs typeface="Times New Roman" pitchFamily="18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7400" b="1" dirty="0" smtClean="0">
              <a:latin typeface="Arial Black" panose="020B0A04020102020204" pitchFamily="34" charset="0"/>
              <a:cs typeface="Times New Roman" pitchFamily="18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7400" b="1" dirty="0" smtClean="0">
                <a:latin typeface="Arial Black" panose="020B0A04020102020204" pitchFamily="34" charset="0"/>
                <a:cs typeface="Times New Roman" pitchFamily="18" charset="0"/>
              </a:rPr>
              <a:t>    Песочная терапия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Прямоугольник 1"/>
          <p:cNvSpPr>
            <a:spLocks noChangeArrowheads="1"/>
          </p:cNvSpPr>
          <p:nvPr/>
        </p:nvSpPr>
        <p:spPr bwMode="auto">
          <a:xfrm>
            <a:off x="323528" y="285750"/>
            <a:ext cx="8463285" cy="1006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Музыкотерапия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-  Это лекарство, которое слушают.  Самый большой эффект от музыки – это профилактика и лечение нервно-психических заболеваний.</a:t>
            </a: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b="1" dirty="0" err="1">
                <a:latin typeface="Times New Roman" pitchFamily="18" charset="0"/>
                <a:cs typeface="Times New Roman" pitchFamily="18" charset="0"/>
              </a:rPr>
              <a:t>Цветотерапия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 Лечение цветом. Ученые доказали, что, изменяя световой и цветовой режимы, можно воздействовать на функции вегетативной нервной системы, эндокринных желез и другие жизненно важные органы и процессы в организме.</a:t>
            </a: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3" name="Picture 3" descr="C:\Documents and Settings\Порошина\Рабочий стол\ц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714625"/>
            <a:ext cx="5446713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27">
  <a:themeElements>
    <a:clrScheme name="Presentatio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0002b260-11c824b8</Template>
  <TotalTime>993</TotalTime>
  <Words>566</Words>
  <Application>Microsoft Office PowerPoint</Application>
  <PresentationFormat>Экран (4:3)</PresentationFormat>
  <Paragraphs>149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Презентация27</vt:lpstr>
      <vt:lpstr>«…умело, умно, мудро, тонко, сердечно прикоснуться к каждой из тысячи граней, найти ту, которая, если её, как алмаз шлифовать, засверкает неповторимым сиянием человеческого таланта, а это сияние принесет человеку личное счастье…»             В.А. Сухомлинский  </vt:lpstr>
      <vt:lpstr>8 принципов инклюзивного образования: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Нетрадиционные методы в коррекционной работе с детьми с ОВЗ АРТ-ТЕРАПИЯ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 педагогу по  проблеме социально-педагогической поддержки развития личности ребенка с ОВЗ</vt:lpstr>
      <vt:lpstr>Презентация PowerPoint</vt:lpstr>
      <vt:lpstr>Презентация PowerPoint</vt:lpstr>
    </vt:vector>
  </TitlesOfParts>
  <Company>Ровесник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работы  с детьми ОВЗ</dc:title>
  <dc:creator>Татьяна</dc:creator>
  <cp:lastModifiedBy>Ира</cp:lastModifiedBy>
  <cp:revision>61</cp:revision>
  <dcterms:created xsi:type="dcterms:W3CDTF">2011-03-25T03:17:16Z</dcterms:created>
  <dcterms:modified xsi:type="dcterms:W3CDTF">2020-03-31T07:52:53Z</dcterms:modified>
</cp:coreProperties>
</file>