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2" r:id="rId1"/>
  </p:sldMasterIdLst>
  <p:sldIdLst>
    <p:sldId id="273" r:id="rId2"/>
    <p:sldId id="281" r:id="rId3"/>
    <p:sldId id="275" r:id="rId4"/>
    <p:sldId id="261" r:id="rId5"/>
    <p:sldId id="260" r:id="rId6"/>
    <p:sldId id="264" r:id="rId7"/>
    <p:sldId id="266" r:id="rId8"/>
    <p:sldId id="267" r:id="rId9"/>
    <p:sldId id="282" r:id="rId10"/>
    <p:sldId id="277" r:id="rId11"/>
    <p:sldId id="278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595" autoAdjust="0"/>
    <p:restoredTop sz="94660"/>
  </p:normalViewPr>
  <p:slideViewPr>
    <p:cSldViewPr>
      <p:cViewPr varScale="1">
        <p:scale>
          <a:sx n="66" d="100"/>
          <a:sy n="66" d="100"/>
        </p:scale>
        <p:origin x="1584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C2DD24-83EA-4EE9-9A7E-9F980F0935A7}" type="datetimeFigureOut">
              <a:rPr lang="ru-RU" smtClean="0"/>
              <a:pPr/>
              <a:t>31.03.2020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36F509-35B5-4B89-AAC5-21C41A78F62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87511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C2DD24-83EA-4EE9-9A7E-9F980F0935A7}" type="datetimeFigureOut">
              <a:rPr lang="ru-RU" smtClean="0"/>
              <a:pPr/>
              <a:t>31.03.2020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36F509-35B5-4B89-AAC5-21C41A78F62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49679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C2DD24-83EA-4EE9-9A7E-9F980F0935A7}" type="datetimeFigureOut">
              <a:rPr lang="ru-RU" smtClean="0"/>
              <a:pPr/>
              <a:t>31.03.2020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36F509-35B5-4B89-AAC5-21C41A78F62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18015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C2DD24-83EA-4EE9-9A7E-9F980F0935A7}" type="datetimeFigureOut">
              <a:rPr lang="ru-RU" smtClean="0"/>
              <a:pPr/>
              <a:t>31.03.2020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36F509-35B5-4B89-AAC5-21C41A78F62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04098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C2DD24-83EA-4EE9-9A7E-9F980F0935A7}" type="datetimeFigureOut">
              <a:rPr lang="ru-RU" smtClean="0"/>
              <a:pPr/>
              <a:t>31.03.2020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36F509-35B5-4B89-AAC5-21C41A78F62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75151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C2DD24-83EA-4EE9-9A7E-9F980F0935A7}" type="datetimeFigureOut">
              <a:rPr lang="ru-RU" smtClean="0"/>
              <a:pPr/>
              <a:t>31.03.2020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36F509-35B5-4B89-AAC5-21C41A78F62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82170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C2DD24-83EA-4EE9-9A7E-9F980F0935A7}" type="datetimeFigureOut">
              <a:rPr lang="ru-RU" smtClean="0"/>
              <a:pPr/>
              <a:t>31.03.2020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36F509-35B5-4B89-AAC5-21C41A78F62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03110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C2DD24-83EA-4EE9-9A7E-9F980F0935A7}" type="datetimeFigureOut">
              <a:rPr lang="ru-RU" smtClean="0"/>
              <a:pPr/>
              <a:t>31.03.2020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36F509-35B5-4B89-AAC5-21C41A78F62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19067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C2DD24-83EA-4EE9-9A7E-9F980F0935A7}" type="datetimeFigureOut">
              <a:rPr lang="ru-RU" smtClean="0"/>
              <a:pPr/>
              <a:t>31.03.2020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36F509-35B5-4B89-AAC5-21C41A78F62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5647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C2DD24-83EA-4EE9-9A7E-9F980F0935A7}" type="datetimeFigureOut">
              <a:rPr lang="ru-RU" smtClean="0"/>
              <a:pPr/>
              <a:t>31.03.2020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36F509-35B5-4B89-AAC5-21C41A78F62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6772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C2DD24-83EA-4EE9-9A7E-9F980F0935A7}" type="datetimeFigureOut">
              <a:rPr lang="ru-RU" smtClean="0"/>
              <a:pPr/>
              <a:t>31.03.2020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36F509-35B5-4B89-AAC5-21C41A78F62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84016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C2DD24-83EA-4EE9-9A7E-9F980F0935A7}" type="datetimeFigureOut">
              <a:rPr lang="ru-RU" smtClean="0"/>
              <a:pPr/>
              <a:t>31.03.2020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36F509-35B5-4B89-AAC5-21C41A78F62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2977961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03" r:id="rId1"/>
    <p:sldLayoutId id="2147483704" r:id="rId2"/>
    <p:sldLayoutId id="2147483705" r:id="rId3"/>
    <p:sldLayoutId id="2147483706" r:id="rId4"/>
    <p:sldLayoutId id="2147483707" r:id="rId5"/>
    <p:sldLayoutId id="2147483708" r:id="rId6"/>
    <p:sldLayoutId id="2147483709" r:id="rId7"/>
    <p:sldLayoutId id="2147483710" r:id="rId8"/>
    <p:sldLayoutId id="2147483711" r:id="rId9"/>
    <p:sldLayoutId id="2147483712" r:id="rId10"/>
    <p:sldLayoutId id="214748371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H:\&#1059;&#1088;&#1086;&#1082;%20&#1041;&#1077;&#1090;&#1093;&#1086;&#1074;&#1077;&#1085;\46cd6c8372e9%20(Trimmed).wav" TargetMode="Externa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H:\&#1059;&#1088;&#1086;&#1082;%20&#1041;&#1077;&#1090;&#1093;&#1086;&#1074;&#1077;&#1085;\01-Eroica%20Symphonie%20Nr.%203,%20Es-Dur%20-%20Allegro%20con%20brio%20(Trimmed).wav" TargetMode="Externa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Layout" Target="../slideLayouts/slideLayout7.xml"/><Relationship Id="rId1" Type="http://schemas.openxmlformats.org/officeDocument/2006/relationships/video" Target="file:///H:\&#1059;&#1088;&#1086;&#1082;%20&#1041;&#1077;&#1090;&#1093;&#1086;&#1074;&#1077;&#1085;\&#1091;&#1088;&#1086;&#1082;%20&#1090;&#1080;&#1090;&#1072;&#1085;&#1080;&#1082;.wmv" TargetMode="External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H:\&#1059;&#1088;&#1086;&#1082;%20&#1041;&#1077;&#1090;&#1093;&#1086;&#1074;&#1077;&#1085;\&#1096;&#1090;&#1086;&#1088;&#1084;.wav" TargetMode="External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H:\&#1059;&#1088;&#1086;&#1082;%20&#1041;&#1077;&#1090;&#1093;&#1086;&#1074;&#1077;&#1085;\03-Eroica%20Symphonie%20Nr.%203,%20Es-Dur%20-%20Allegro%20con%20brio%20(Trimmed).wav" TargetMode="External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57224" y="214290"/>
            <a:ext cx="7500990" cy="276998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000" b="1" i="1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Тема урока: «Героическая»  - призыв к мужеству в трудной жизненной ситуации</a:t>
            </a:r>
          </a:p>
          <a:p>
            <a:pPr algn="ctr"/>
            <a:r>
              <a:rPr lang="ru-RU" sz="5400" b="1" i="1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endParaRPr lang="ru-RU" sz="5400" b="1" i="1" dirty="0">
              <a:ln w="11430"/>
              <a:solidFill>
                <a:srgbClr val="FFFF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85852" y="2786058"/>
            <a:ext cx="6643734" cy="3911231"/>
          </a:xfrm>
          <a:prstGeom prst="rect">
            <a:avLst/>
          </a:prstGeom>
          <a:ln w="38100" cap="sq">
            <a:solidFill>
              <a:schemeClr val="bg1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user\Desktop\nastol.com.ua-701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2071678"/>
            <a:ext cx="7677034" cy="421484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bg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" name="TextBox 2"/>
          <p:cNvSpPr txBox="1"/>
          <p:nvPr/>
        </p:nvSpPr>
        <p:spPr>
          <a:xfrm>
            <a:off x="928662" y="857232"/>
            <a:ext cx="678661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Спасибо за урок!</a:t>
            </a:r>
            <a:endParaRPr lang="ru-RU" sz="4800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5984" y="571480"/>
            <a:ext cx="4572000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ctr"/>
            <a:r>
              <a:rPr lang="ru-RU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Список используемой литературы:</a:t>
            </a:r>
          </a:p>
          <a:p>
            <a:pPr marL="342900" indent="-342900" algn="ctr"/>
            <a:endParaRPr lang="ru-RU" b="1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/>
            <a: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1.Большая энциклопедия Кирилла и </a:t>
            </a:r>
            <a:r>
              <a:rPr lang="ru-RU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Мефодия</a:t>
            </a:r>
            <a: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2001, 5-е издание с изменениями и дополнениями</a:t>
            </a:r>
          </a:p>
          <a:p>
            <a:pPr marL="342900" indent="-342900"/>
            <a: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2.Д.Б. </a:t>
            </a:r>
            <a:r>
              <a:rPr lang="ru-RU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Кабалевский</a:t>
            </a:r>
            <a: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. Как рассказывать детям о музыке? – 2-е изд. – М.: Светский композитор, 1982. – 214 с.</a:t>
            </a:r>
          </a:p>
          <a:p>
            <a:pPr marL="342900" indent="-342900"/>
            <a: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3. Могилевская С.А. У лиры семь струн: Научно –художественная литература- М.: Дет. лит., 1981.-79с.</a:t>
            </a:r>
          </a:p>
          <a:p>
            <a:endParaRPr lang="ru-RU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4.  Интернет ресурсы- </a:t>
            </a:r>
          </a:p>
          <a:p>
            <a:r>
              <a:rPr lang="en-US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http</a:t>
            </a:r>
            <a: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://</a:t>
            </a:r>
            <a:r>
              <a:rPr lang="en-US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images</a:t>
            </a:r>
            <a: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yandex</a:t>
            </a:r>
            <a: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ru</a:t>
            </a:r>
            <a: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/</a:t>
            </a:r>
            <a:r>
              <a:rPr lang="en-US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yandsearch</a:t>
            </a:r>
            <a: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r>
              <a:rPr lang="en-US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text</a:t>
            </a:r>
            <a: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=%</a:t>
            </a:r>
            <a:r>
              <a:rPr lang="en-US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D</a:t>
            </a:r>
            <a: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0%</a:t>
            </a:r>
            <a:r>
              <a:rPr lang="en-US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BA</a:t>
            </a:r>
            <a: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%</a:t>
            </a:r>
            <a:r>
              <a:rPr lang="en-US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D</a:t>
            </a:r>
            <a: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1%80%</a:t>
            </a:r>
            <a:r>
              <a:rPr lang="en-US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D</a:t>
            </a:r>
            <a: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0%</a:t>
            </a:r>
            <a:r>
              <a:rPr lang="en-US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B</a:t>
            </a:r>
            <a: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8%</a:t>
            </a:r>
            <a:r>
              <a:rPr lang="en-US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D</a:t>
            </a:r>
            <a: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1%81%</a:t>
            </a:r>
            <a:r>
              <a:rPr lang="en-US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D</a:t>
            </a:r>
            <a: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1%82%</a:t>
            </a:r>
            <a:r>
              <a:rPr lang="en-US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D</a:t>
            </a:r>
            <a: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0%</a:t>
            </a:r>
            <a:r>
              <a:rPr lang="en-US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B</a:t>
            </a:r>
            <a: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0%</a:t>
            </a:r>
            <a:r>
              <a:rPr lang="en-US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D</a:t>
            </a:r>
            <a: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0%</a:t>
            </a:r>
            <a:r>
              <a:rPr lang="en-US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BB</a:t>
            </a:r>
            <a: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%</a:t>
            </a:r>
            <a:r>
              <a:rPr lang="en-US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D</a:t>
            </a:r>
            <a: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1%8</a:t>
            </a:r>
            <a:r>
              <a:rPr lang="en-US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B</a:t>
            </a:r>
            <a: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+%</a:t>
            </a:r>
            <a:r>
              <a:rPr lang="en-US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D</a:t>
            </a:r>
            <a: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0%</a:t>
            </a:r>
            <a:r>
              <a:rPr lang="en-US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B</a:t>
            </a:r>
            <a: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8+%</a:t>
            </a:r>
            <a:r>
              <a:rPr lang="en-US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D</a:t>
            </a:r>
            <a: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0%</a:t>
            </a:r>
            <a:r>
              <a:rPr lang="en-US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BC</a:t>
            </a:r>
            <a: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%</a:t>
            </a:r>
            <a:r>
              <a:rPr lang="en-US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D</a:t>
            </a:r>
            <a: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1%83%</a:t>
            </a:r>
            <a:r>
              <a:rPr lang="en-US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D</a:t>
            </a:r>
            <a: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0%</a:t>
            </a:r>
            <a:r>
              <a:rPr lang="en-US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B</a:t>
            </a:r>
            <a: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7%</a:t>
            </a:r>
            <a:r>
              <a:rPr lang="en-US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D</a:t>
            </a:r>
            <a: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1%8</a:t>
            </a:r>
            <a:r>
              <a:rPr lang="en-US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B</a:t>
            </a:r>
            <a: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%</a:t>
            </a:r>
            <a:r>
              <a:rPr lang="en-US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D</a:t>
            </a:r>
            <a: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0%</a:t>
            </a:r>
            <a:r>
              <a:rPr lang="en-US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BA</a:t>
            </a:r>
            <a: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%</a:t>
            </a:r>
            <a:r>
              <a:rPr lang="en-US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D</a:t>
            </a:r>
            <a: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0%</a:t>
            </a:r>
            <a:r>
              <a:rPr lang="en-US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B</a:t>
            </a:r>
            <a: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0&amp;</a:t>
            </a:r>
            <a:r>
              <a:rPr lang="en-US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rpt</a:t>
            </a:r>
            <a: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=</a:t>
            </a:r>
            <a:r>
              <a:rPr lang="en-US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image</a:t>
            </a:r>
            <a: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&amp;</a:t>
            </a:r>
            <a:r>
              <a:rPr lang="en-US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img</a:t>
            </a:r>
            <a: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_</a:t>
            </a:r>
            <a:r>
              <a:rPr lang="en-US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url</a:t>
            </a:r>
            <a: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=</a:t>
            </a:r>
            <a:r>
              <a:rPr lang="en-US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club</a:t>
            </a:r>
            <a: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foto</a:t>
            </a:r>
            <a: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ru</a:t>
            </a:r>
            <a: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%2</a:t>
            </a:r>
            <a:r>
              <a:rPr lang="en-US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Fgallery</a:t>
            </a:r>
            <a: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%2</a:t>
            </a:r>
            <a:r>
              <a:rPr lang="en-US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Fimages</a:t>
            </a:r>
            <a: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%2</a:t>
            </a:r>
            <a:r>
              <a:rPr lang="en-US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Fphoto</a:t>
            </a:r>
            <a: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%2</a:t>
            </a:r>
            <a:r>
              <a:rPr lang="en-US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F</a:t>
            </a:r>
            <a: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2006%2</a:t>
            </a:r>
            <a:r>
              <a:rPr lang="en-US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F</a:t>
            </a:r>
            <a: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02%2</a:t>
            </a:r>
            <a:r>
              <a:rPr lang="en-US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F</a:t>
            </a:r>
            <a: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14%2</a:t>
            </a:r>
            <a:r>
              <a:rPr lang="en-US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F</a:t>
            </a:r>
            <a: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568916.</a:t>
            </a:r>
            <a:r>
              <a:rPr lang="en-US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jpg </a:t>
            </a:r>
            <a:endParaRPr lang="ru-RU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http://www.zaycev.net/</a:t>
            </a:r>
          </a:p>
          <a:p>
            <a:pPr marL="342900" indent="-342900">
              <a:buFontTx/>
              <a:buAutoNum type="arabicPeriod"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428604"/>
            <a:ext cx="4929222" cy="6155796"/>
          </a:xfrm>
          <a:prstGeom prst="rect">
            <a:avLst/>
          </a:prstGeom>
          <a:ln w="38100" cap="sq">
            <a:solidFill>
              <a:schemeClr val="bg1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4" name="TextBox 3"/>
          <p:cNvSpPr txBox="1"/>
          <p:nvPr/>
        </p:nvSpPr>
        <p:spPr>
          <a:xfrm>
            <a:off x="5786446" y="2428868"/>
            <a:ext cx="3143272" cy="175432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3600" b="1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Людвиг </a:t>
            </a:r>
            <a:r>
              <a:rPr lang="ru-RU" sz="3600" b="1" dirty="0" err="1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ван</a:t>
            </a:r>
            <a:r>
              <a:rPr lang="ru-RU" sz="3600" b="1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Бетховен (1770- 1827) </a:t>
            </a:r>
            <a:endParaRPr lang="ru-RU" sz="3600" b="1" dirty="0">
              <a:ln w="11430"/>
              <a:solidFill>
                <a:srgbClr val="FFFF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7158" y="142852"/>
            <a:ext cx="8572560" cy="175432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i="1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Симфония – гармония звуков, созвучие или согласие звуков, многогласное звучание </a:t>
            </a:r>
            <a:endParaRPr lang="ru-RU" sz="3600" b="1" i="1" dirty="0">
              <a:ln w="11430"/>
              <a:solidFill>
                <a:srgbClr val="FFFF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C:\Users\user\Desktop\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1928802"/>
            <a:ext cx="8215369" cy="469107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user\Desktop\урок по Бетховену\b03.jpg"/>
          <p:cNvPicPr>
            <a:picLocks noChangeAspect="1" noChangeArrowheads="1"/>
          </p:cNvPicPr>
          <p:nvPr/>
        </p:nvPicPr>
        <p:blipFill>
          <a:blip r:embed="rId3"/>
          <a:srcRect t="18750" b="13541"/>
          <a:stretch>
            <a:fillRect/>
          </a:stretch>
        </p:blipFill>
        <p:spPr bwMode="auto">
          <a:xfrm>
            <a:off x="357158" y="1142984"/>
            <a:ext cx="8440615" cy="4572032"/>
          </a:xfrm>
          <a:prstGeom prst="rect">
            <a:avLst/>
          </a:prstGeom>
          <a:ln w="38100" cap="sq">
            <a:solidFill>
              <a:schemeClr val="bg1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" name="46cd6c8372e9 (Trimmed)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6643702" y="557214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lum contrast="10000"/>
          </a:blip>
          <a:srcRect/>
          <a:stretch>
            <a:fillRect/>
          </a:stretch>
        </p:blipFill>
        <p:spPr bwMode="auto">
          <a:xfrm>
            <a:off x="2357422" y="428604"/>
            <a:ext cx="4410834" cy="5932293"/>
          </a:xfrm>
          <a:prstGeom prst="rect">
            <a:avLst/>
          </a:prstGeom>
          <a:ln w="38100" cap="sq">
            <a:solidFill>
              <a:schemeClr val="bg1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" name="01-Eroica Symphonie Nr. 3, Es-Dur - Allegro con brio (Trimmed)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6786578" y="4286256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4402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урок титаник.wmv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714348" y="342877"/>
            <a:ext cx="7643866" cy="6115093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14348" y="714356"/>
            <a:ext cx="7667044" cy="5357850"/>
          </a:xfrm>
          <a:prstGeom prst="rect">
            <a:avLst/>
          </a:prstGeom>
          <a:ln w="38100" cap="sq">
            <a:solidFill>
              <a:schemeClr val="bg1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5733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75733"/>
                            </p:stCondLst>
                            <p:childTnLst>
                              <p:par>
                                <p:cTn id="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showWhenStopped="0"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vide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642918"/>
            <a:ext cx="4750627" cy="5357850"/>
          </a:xfrm>
          <a:prstGeom prst="rect">
            <a:avLst/>
          </a:prstGeom>
          <a:ln w="38100" cap="sq">
            <a:solidFill>
              <a:schemeClr val="bg1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TextBox 2"/>
          <p:cNvSpPr txBox="1"/>
          <p:nvPr/>
        </p:nvSpPr>
        <p:spPr>
          <a:xfrm>
            <a:off x="5429224" y="2000240"/>
            <a:ext cx="3714776" cy="2308324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vi-VN" sz="3600" b="1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lt"/>
              </a:rPr>
              <a:t>Иван Константинович Айвазовский</a:t>
            </a:r>
            <a:endParaRPr lang="en-US" sz="3600" b="1" dirty="0" smtClean="0">
              <a:ln w="11430"/>
              <a:solidFill>
                <a:srgbClr val="FFFF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+mj-lt"/>
            </a:endParaRPr>
          </a:p>
          <a:p>
            <a:r>
              <a:rPr lang="ru-RU" sz="3600" b="1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lt"/>
                <a:cs typeface="Times New Roman" pitchFamily="18" charset="0"/>
              </a:rPr>
              <a:t>(</a:t>
            </a:r>
            <a:r>
              <a:rPr lang="en-US" sz="3600" b="1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lt"/>
                <a:cs typeface="Times New Roman" pitchFamily="18" charset="0"/>
              </a:rPr>
              <a:t>1817</a:t>
            </a:r>
            <a:r>
              <a:rPr lang="ru-RU" sz="3600" b="1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lt"/>
                <a:cs typeface="Times New Roman" pitchFamily="18" charset="0"/>
              </a:rPr>
              <a:t>- </a:t>
            </a:r>
            <a:r>
              <a:rPr lang="en-US" sz="3600" b="1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lt"/>
                <a:cs typeface="Times New Roman" pitchFamily="18" charset="0"/>
              </a:rPr>
              <a:t>1900</a:t>
            </a:r>
            <a:r>
              <a:rPr lang="ru-RU" sz="3600" b="1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lt"/>
                <a:cs typeface="Times New Roman" pitchFamily="18" charset="0"/>
              </a:rPr>
              <a:t>) </a:t>
            </a:r>
            <a:endParaRPr lang="ru-RU" sz="3600" b="1" dirty="0">
              <a:ln w="11430"/>
              <a:solidFill>
                <a:srgbClr val="FFFF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+mj-lt"/>
              <a:cs typeface="Times New Roman" pitchFamily="18" charset="0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user\Desktop\урок по Бетховену\84598360_Burya_na_Severnom_more.jpg"/>
          <p:cNvPicPr>
            <a:picLocks noChangeAspect="1" noChangeArrowheads="1"/>
          </p:cNvPicPr>
          <p:nvPr/>
        </p:nvPicPr>
        <p:blipFill>
          <a:blip r:embed="rId3">
            <a:lum contrast="10000"/>
          </a:blip>
          <a:srcRect/>
          <a:stretch>
            <a:fillRect/>
          </a:stretch>
        </p:blipFill>
        <p:spPr bwMode="auto">
          <a:xfrm>
            <a:off x="428596" y="285728"/>
            <a:ext cx="4887236" cy="6319858"/>
          </a:xfrm>
          <a:prstGeom prst="rect">
            <a:avLst/>
          </a:prstGeom>
          <a:ln w="38100" cap="sq">
            <a:solidFill>
              <a:schemeClr val="bg1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TextBox 2"/>
          <p:cNvSpPr txBox="1"/>
          <p:nvPr/>
        </p:nvSpPr>
        <p:spPr>
          <a:xfrm>
            <a:off x="5429224" y="2000240"/>
            <a:ext cx="3714776" cy="120032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3600" b="1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Буря на Северном море</a:t>
            </a:r>
            <a:endParaRPr lang="ru-RU" sz="3600" b="1" dirty="0">
              <a:ln w="11430"/>
              <a:solidFill>
                <a:srgbClr val="FFFF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шторм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6000760" y="3643314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2403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user\Desktop\урок по Бетховену\84598360_Burya_na_Severnom_more.jpg"/>
          <p:cNvPicPr>
            <a:picLocks noChangeAspect="1" noChangeArrowheads="1"/>
          </p:cNvPicPr>
          <p:nvPr/>
        </p:nvPicPr>
        <p:blipFill>
          <a:blip r:embed="rId3">
            <a:lum contrast="10000"/>
          </a:blip>
          <a:srcRect/>
          <a:stretch>
            <a:fillRect/>
          </a:stretch>
        </p:blipFill>
        <p:spPr bwMode="auto">
          <a:xfrm>
            <a:off x="428596" y="285728"/>
            <a:ext cx="4887236" cy="6319858"/>
          </a:xfrm>
          <a:prstGeom prst="rect">
            <a:avLst/>
          </a:prstGeom>
          <a:ln w="38100" cap="sq">
            <a:solidFill>
              <a:schemeClr val="bg1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TextBox 2"/>
          <p:cNvSpPr txBox="1"/>
          <p:nvPr/>
        </p:nvSpPr>
        <p:spPr>
          <a:xfrm>
            <a:off x="5429224" y="2000240"/>
            <a:ext cx="3714776" cy="120032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3600" b="1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Буря на Северном море</a:t>
            </a:r>
            <a:endParaRPr lang="ru-RU" sz="3600" b="1" dirty="0">
              <a:ln w="11430"/>
              <a:solidFill>
                <a:srgbClr val="FFFF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03-Eroica Symphonie Nr. 3, Es-Dur - Allegro con brio (Trimmed)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5506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29AF8C"/>
      </a:accent1>
      <a:accent2>
        <a:srgbClr val="97BE49"/>
      </a:accent2>
      <a:accent3>
        <a:srgbClr val="3D9CCC"/>
      </a:accent3>
      <a:accent4>
        <a:srgbClr val="7C60C6"/>
      </a:accent4>
      <a:accent5>
        <a:srgbClr val="C9492C"/>
      </a:accent5>
      <a:accent6>
        <a:srgbClr val="D58C2E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3E4F19A7-A959-40BB-972C-4880BAF8EB09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1215</TotalTime>
  <Words>223</Words>
  <Application>Microsoft Office PowerPoint</Application>
  <PresentationFormat>Экран (4:3)</PresentationFormat>
  <Paragraphs>18</Paragraphs>
  <Slides>11</Slides>
  <Notes>0</Notes>
  <HiddenSlides>0</HiddenSlides>
  <MMClips>5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Times New Roman</vt:lpstr>
      <vt:lpstr>Office Theme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Ani Gasparyan</cp:lastModifiedBy>
  <cp:revision>72</cp:revision>
  <dcterms:created xsi:type="dcterms:W3CDTF">2012-03-27T06:33:19Z</dcterms:created>
  <dcterms:modified xsi:type="dcterms:W3CDTF">2020-03-31T19:00:32Z</dcterms:modified>
</cp:coreProperties>
</file>