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84" r:id="rId20"/>
    <p:sldId id="285" r:id="rId21"/>
    <p:sldId id="277" r:id="rId22"/>
    <p:sldId id="278" r:id="rId23"/>
    <p:sldId id="279" r:id="rId24"/>
    <p:sldId id="280" r:id="rId25"/>
    <p:sldId id="281" r:id="rId26"/>
    <p:sldId id="282" r:id="rId27"/>
    <p:sldId id="283" r:id="rId28"/>
    <p:sldId id="286"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4" d="100"/>
          <a:sy n="64" d="100"/>
        </p:scale>
        <p:origin x="-696"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C796313B-C23A-4850-A678-01BCBD74E427}" type="datetimeFigureOut">
              <a:rPr lang="ru-RU" smtClean="0"/>
              <a:pPr/>
              <a:t>31.03.2020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9B523A75-F259-4011-B68B-FED3EDF77E9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796313B-C23A-4850-A678-01BCBD74E427}"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523A75-F259-4011-B68B-FED3EDF77E9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796313B-C23A-4850-A678-01BCBD74E427}"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523A75-F259-4011-B68B-FED3EDF77E9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C796313B-C23A-4850-A678-01BCBD74E427}" type="datetimeFigureOut">
              <a:rPr lang="ru-RU" smtClean="0"/>
              <a:pPr/>
              <a:t>31.03.2020</a:t>
            </a:fld>
            <a:endParaRPr lang="ru-RU"/>
          </a:p>
        </p:txBody>
      </p:sp>
      <p:sp>
        <p:nvSpPr>
          <p:cNvPr id="9" name="Номер слайда 8"/>
          <p:cNvSpPr>
            <a:spLocks noGrp="1"/>
          </p:cNvSpPr>
          <p:nvPr>
            <p:ph type="sldNum" sz="quarter" idx="15"/>
          </p:nvPr>
        </p:nvSpPr>
        <p:spPr/>
        <p:txBody>
          <a:bodyPr rtlCol="0"/>
          <a:lstStyle/>
          <a:p>
            <a:fld id="{9B523A75-F259-4011-B68B-FED3EDF77E9A}"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C796313B-C23A-4850-A678-01BCBD74E427}" type="datetimeFigureOut">
              <a:rPr lang="ru-RU" smtClean="0"/>
              <a:pPr/>
              <a:t>31.03.2020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9B523A75-F259-4011-B68B-FED3EDF77E9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796313B-C23A-4850-A678-01BCBD74E427}" type="datetimeFigureOut">
              <a:rPr lang="ru-RU" smtClean="0"/>
              <a:pPr/>
              <a:t>31.03.2020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523A75-F259-4011-B68B-FED3EDF77E9A}"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C796313B-C23A-4850-A678-01BCBD74E427}" type="datetimeFigureOut">
              <a:rPr lang="ru-RU" smtClean="0"/>
              <a:pPr/>
              <a:t>31.03.2020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B523A75-F259-4011-B68B-FED3EDF77E9A}"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C796313B-C23A-4850-A678-01BCBD74E427}" type="datetimeFigureOut">
              <a:rPr lang="ru-RU" smtClean="0"/>
              <a:pPr/>
              <a:t>31.03.2020</a:t>
            </a:fld>
            <a:endParaRPr lang="ru-RU"/>
          </a:p>
        </p:txBody>
      </p:sp>
      <p:sp>
        <p:nvSpPr>
          <p:cNvPr id="7" name="Номер слайда 6"/>
          <p:cNvSpPr>
            <a:spLocks noGrp="1"/>
          </p:cNvSpPr>
          <p:nvPr>
            <p:ph type="sldNum" sz="quarter" idx="11"/>
          </p:nvPr>
        </p:nvSpPr>
        <p:spPr/>
        <p:txBody>
          <a:bodyPr rtlCol="0"/>
          <a:lstStyle/>
          <a:p>
            <a:fld id="{9B523A75-F259-4011-B68B-FED3EDF77E9A}"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796313B-C23A-4850-A678-01BCBD74E427}" type="datetimeFigureOut">
              <a:rPr lang="ru-RU" smtClean="0"/>
              <a:pPr/>
              <a:t>31.03.2020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B523A75-F259-4011-B68B-FED3EDF77E9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C796313B-C23A-4850-A678-01BCBD74E427}" type="datetimeFigureOut">
              <a:rPr lang="ru-RU" smtClean="0"/>
              <a:pPr/>
              <a:t>31.03.2020</a:t>
            </a:fld>
            <a:endParaRPr lang="ru-RU"/>
          </a:p>
        </p:txBody>
      </p:sp>
      <p:sp>
        <p:nvSpPr>
          <p:cNvPr id="22" name="Номер слайда 21"/>
          <p:cNvSpPr>
            <a:spLocks noGrp="1"/>
          </p:cNvSpPr>
          <p:nvPr>
            <p:ph type="sldNum" sz="quarter" idx="15"/>
          </p:nvPr>
        </p:nvSpPr>
        <p:spPr/>
        <p:txBody>
          <a:bodyPr rtlCol="0"/>
          <a:lstStyle/>
          <a:p>
            <a:fld id="{9B523A75-F259-4011-B68B-FED3EDF77E9A}"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C796313B-C23A-4850-A678-01BCBD74E427}" type="datetimeFigureOut">
              <a:rPr lang="ru-RU" smtClean="0"/>
              <a:pPr/>
              <a:t>31.03.2020</a:t>
            </a:fld>
            <a:endParaRPr lang="ru-RU"/>
          </a:p>
        </p:txBody>
      </p:sp>
      <p:sp>
        <p:nvSpPr>
          <p:cNvPr id="18" name="Номер слайда 17"/>
          <p:cNvSpPr>
            <a:spLocks noGrp="1"/>
          </p:cNvSpPr>
          <p:nvPr>
            <p:ph type="sldNum" sz="quarter" idx="11"/>
          </p:nvPr>
        </p:nvSpPr>
        <p:spPr/>
        <p:txBody>
          <a:bodyPr rtlCol="0"/>
          <a:lstStyle/>
          <a:p>
            <a:fld id="{9B523A75-F259-4011-B68B-FED3EDF77E9A}"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796313B-C23A-4850-A678-01BCBD74E427}" type="datetimeFigureOut">
              <a:rPr lang="ru-RU" smtClean="0"/>
              <a:pPr/>
              <a:t>31.03.2020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B523A75-F259-4011-B68B-FED3EDF77E9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00298" y="714356"/>
            <a:ext cx="4572032" cy="785818"/>
          </a:xfrm>
        </p:spPr>
        <p:txBody>
          <a:bodyPr>
            <a:normAutofit fontScale="90000"/>
          </a:bodyPr>
          <a:lstStyle/>
          <a:p>
            <a:pPr algn="ctr"/>
            <a:r>
              <a:rPr lang="ru-RU" sz="1100" dirty="0" smtClean="0"/>
              <a:t>Государственное бюджетное дошкольное образовательное учреждение детский сад №19 комбинированного вида </a:t>
            </a:r>
            <a:br>
              <a:rPr lang="ru-RU" sz="1100" dirty="0" smtClean="0"/>
            </a:br>
            <a:r>
              <a:rPr lang="ru-RU" sz="1100" dirty="0" smtClean="0"/>
              <a:t>Красносельского района </a:t>
            </a:r>
            <a:br>
              <a:rPr lang="ru-RU" sz="1100" dirty="0" smtClean="0"/>
            </a:br>
            <a:r>
              <a:rPr lang="ru-RU" sz="1100" dirty="0" smtClean="0"/>
              <a:t>Санкт- Петербурга</a:t>
            </a:r>
            <a:br>
              <a:rPr lang="ru-RU" sz="1100" dirty="0" smtClean="0"/>
            </a:br>
            <a:endParaRPr lang="ru-RU" sz="1100" dirty="0"/>
          </a:p>
        </p:txBody>
      </p:sp>
      <p:sp>
        <p:nvSpPr>
          <p:cNvPr id="3" name="Подзаголовок 2"/>
          <p:cNvSpPr>
            <a:spLocks noGrp="1"/>
          </p:cNvSpPr>
          <p:nvPr>
            <p:ph type="subTitle" idx="1"/>
          </p:nvPr>
        </p:nvSpPr>
        <p:spPr>
          <a:xfrm>
            <a:off x="1371600" y="2000240"/>
            <a:ext cx="6400800" cy="3638560"/>
          </a:xfrm>
        </p:spPr>
        <p:txBody>
          <a:bodyPr>
            <a:normAutofit fontScale="25000" lnSpcReduction="20000"/>
          </a:bodyPr>
          <a:lstStyle/>
          <a:p>
            <a:pPr algn="ctr"/>
            <a:r>
              <a:rPr lang="ru-RU" sz="4800" b="1" dirty="0"/>
              <a:t>Краткосрочный проект в старшей группе №3</a:t>
            </a:r>
            <a:endParaRPr lang="ru-RU" sz="4800" dirty="0"/>
          </a:p>
          <a:p>
            <a:r>
              <a:rPr lang="ru-RU" sz="5600" b="1" dirty="0"/>
              <a:t> </a:t>
            </a:r>
            <a:endParaRPr lang="ru-RU" sz="5600" dirty="0"/>
          </a:p>
          <a:p>
            <a:pPr algn="ctr"/>
            <a:r>
              <a:rPr lang="ru-RU" sz="5600" b="1" i="1" dirty="0"/>
              <a:t>Тема: «Музыкальный ветерок»</a:t>
            </a:r>
            <a:endParaRPr lang="ru-RU" sz="5600" dirty="0"/>
          </a:p>
          <a:p>
            <a:r>
              <a:rPr lang="ru-RU" sz="5600" b="1" i="1" dirty="0"/>
              <a:t> </a:t>
            </a:r>
            <a:endParaRPr lang="ru-RU" sz="5600" dirty="0"/>
          </a:p>
          <a:p>
            <a:r>
              <a:rPr lang="ru-RU" b="1" i="1" dirty="0"/>
              <a:t> </a:t>
            </a:r>
            <a:endParaRPr lang="ru-RU" dirty="0"/>
          </a:p>
          <a:p>
            <a:r>
              <a:rPr lang="ru-RU" b="1" i="1" dirty="0"/>
              <a:t> </a:t>
            </a:r>
            <a:endParaRPr lang="ru-RU" dirty="0"/>
          </a:p>
          <a:p>
            <a:r>
              <a:rPr lang="ru-RU" b="1" i="1" dirty="0"/>
              <a:t> </a:t>
            </a:r>
            <a:endParaRPr lang="ru-RU" dirty="0"/>
          </a:p>
          <a:p>
            <a:r>
              <a:rPr lang="ru-RU" b="1" dirty="0"/>
              <a:t>                                                                            </a:t>
            </a:r>
            <a:endParaRPr lang="ru-RU" b="1" dirty="0" smtClean="0"/>
          </a:p>
          <a:p>
            <a:endParaRPr lang="ru-RU" b="1" dirty="0"/>
          </a:p>
          <a:p>
            <a:endParaRPr lang="ru-RU" b="1" dirty="0" smtClean="0"/>
          </a:p>
          <a:p>
            <a:endParaRPr lang="ru-RU" b="1" dirty="0"/>
          </a:p>
          <a:p>
            <a:endParaRPr lang="ru-RU" b="1" dirty="0" smtClean="0"/>
          </a:p>
          <a:p>
            <a:endParaRPr lang="ru-RU" b="1" dirty="0"/>
          </a:p>
          <a:p>
            <a:endParaRPr lang="ru-RU" b="1" dirty="0" smtClean="0"/>
          </a:p>
          <a:p>
            <a:endParaRPr lang="ru-RU" b="1" dirty="0"/>
          </a:p>
          <a:p>
            <a:endParaRPr lang="ru-RU" b="1" dirty="0" smtClean="0"/>
          </a:p>
          <a:p>
            <a:pPr algn="r"/>
            <a:endParaRPr lang="ru-RU" b="1" dirty="0" smtClean="0"/>
          </a:p>
          <a:p>
            <a:pPr algn="r"/>
            <a:r>
              <a:rPr lang="ru-RU" b="1" dirty="0" smtClean="0"/>
              <a:t>Автор</a:t>
            </a:r>
            <a:r>
              <a:rPr lang="ru-RU" b="1" dirty="0"/>
              <a:t>:  </a:t>
            </a:r>
            <a:r>
              <a:rPr lang="ru-RU" dirty="0"/>
              <a:t>Руденко Ирина Юрьевна  </a:t>
            </a:r>
          </a:p>
          <a:p>
            <a:pPr algn="r"/>
            <a:r>
              <a:rPr lang="ru-RU" b="1" dirty="0"/>
              <a:t>        </a:t>
            </a:r>
            <a:r>
              <a:rPr lang="ru-RU" dirty="0"/>
              <a:t>музыкальный руководитель</a:t>
            </a:r>
          </a:p>
          <a:p>
            <a:r>
              <a:rPr lang="ru-RU" dirty="0"/>
              <a:t> </a:t>
            </a:r>
          </a:p>
          <a:p>
            <a:r>
              <a:rPr lang="ru-RU" dirty="0"/>
              <a:t> </a:t>
            </a:r>
          </a:p>
          <a:p>
            <a:r>
              <a:rPr lang="ru-RU" dirty="0"/>
              <a:t>	</a:t>
            </a:r>
          </a:p>
          <a:p>
            <a:r>
              <a:rPr lang="ru-RU" dirty="0"/>
              <a:t> </a:t>
            </a:r>
          </a:p>
          <a:p>
            <a:r>
              <a:rPr lang="ru-RU" dirty="0"/>
              <a:t> </a:t>
            </a:r>
          </a:p>
          <a:p>
            <a:r>
              <a:rPr lang="ru-RU" dirty="0"/>
              <a:t> </a:t>
            </a:r>
          </a:p>
          <a:p>
            <a:r>
              <a:rPr lang="ru-RU" dirty="0"/>
              <a:t> </a:t>
            </a:r>
          </a:p>
          <a:p>
            <a:r>
              <a:rPr lang="ru-RU" dirty="0"/>
              <a:t> </a:t>
            </a:r>
          </a:p>
          <a:p>
            <a:r>
              <a:rPr lang="ru-RU" b="1" dirty="0"/>
              <a:t> </a:t>
            </a:r>
            <a:endParaRPr lang="ru-RU" dirty="0"/>
          </a:p>
          <a:p>
            <a:pPr algn="ctr"/>
            <a:r>
              <a:rPr lang="ru-RU" b="1" dirty="0"/>
              <a:t>Санкт-Петербург</a:t>
            </a:r>
            <a:endParaRPr lang="ru-RU" dirty="0"/>
          </a:p>
          <a:p>
            <a:pPr algn="ctr"/>
            <a:r>
              <a:rPr lang="ru-RU" b="1" dirty="0"/>
              <a:t>2020г.</a:t>
            </a:r>
            <a:endParaRPr lang="ru-RU" dirty="0"/>
          </a:p>
        </p:txBody>
      </p:sp>
      <p:pic>
        <p:nvPicPr>
          <p:cNvPr id="4" name="Рисунок 3" descr="C:\Users\Юрий\Desktop\800px_COLOURBOX1592353.jpg"/>
          <p:cNvPicPr/>
          <p:nvPr/>
        </p:nvPicPr>
        <p:blipFill>
          <a:blip r:embed="rId2" cstate="print"/>
          <a:srcRect/>
          <a:stretch>
            <a:fillRect/>
          </a:stretch>
        </p:blipFill>
        <p:spPr bwMode="auto">
          <a:xfrm>
            <a:off x="4143371" y="3143248"/>
            <a:ext cx="1428761" cy="928694"/>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74638"/>
            <a:ext cx="7210452" cy="2154230"/>
          </a:xfrm>
        </p:spPr>
        <p:txBody>
          <a:bodyPr>
            <a:normAutofit/>
          </a:bodyPr>
          <a:lstStyle/>
          <a:p>
            <a:r>
              <a:rPr lang="ru-RU" sz="1200" b="1" u="sng" dirty="0" smtClean="0">
                <a:latin typeface="Times New Roman" pitchFamily="18" charset="0"/>
                <a:cs typeface="Times New Roman" pitchFamily="18" charset="0"/>
              </a:rPr>
              <a:t>Список литературы:</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 Давыдова М.А.«Музыкальное воспитание в детском саду». Изд.«</a:t>
            </a:r>
            <a:r>
              <a:rPr lang="ru-RU" sz="1200" dirty="0" err="1" smtClean="0">
                <a:latin typeface="Times New Roman" pitchFamily="18" charset="0"/>
                <a:cs typeface="Times New Roman" pitchFamily="18" charset="0"/>
              </a:rPr>
              <a:t>Вако</a:t>
            </a:r>
            <a:r>
              <a:rPr lang="ru-RU" sz="1200" dirty="0" smtClean="0">
                <a:latin typeface="Times New Roman" pitchFamily="18" charset="0"/>
                <a:cs typeface="Times New Roman" pitchFamily="18" charset="0"/>
              </a:rPr>
              <a:t>». Москва, 2006.</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2. </a:t>
            </a:r>
            <a:r>
              <a:rPr lang="ru-RU" sz="1200" dirty="0" err="1" smtClean="0">
                <a:latin typeface="Times New Roman" pitchFamily="18" charset="0"/>
                <a:cs typeface="Times New Roman" pitchFamily="18" charset="0"/>
              </a:rPr>
              <a:t>Каплунова</a:t>
            </a:r>
            <a:r>
              <a:rPr lang="ru-RU" sz="1200" dirty="0" smtClean="0">
                <a:latin typeface="Times New Roman" pitchFamily="18" charset="0"/>
                <a:cs typeface="Times New Roman" pitchFamily="18" charset="0"/>
              </a:rPr>
              <a:t> И.М., </a:t>
            </a:r>
            <a:r>
              <a:rPr lang="ru-RU" sz="1200" dirty="0" err="1" smtClean="0">
                <a:latin typeface="Times New Roman" pitchFamily="18" charset="0"/>
                <a:cs typeface="Times New Roman" pitchFamily="18" charset="0"/>
              </a:rPr>
              <a:t>Новоскольцева</a:t>
            </a:r>
            <a:r>
              <a:rPr lang="ru-RU" sz="1200" dirty="0" smtClean="0">
                <a:latin typeface="Times New Roman" pitchFamily="18" charset="0"/>
                <a:cs typeface="Times New Roman" pitchFamily="18" charset="0"/>
              </a:rPr>
              <a:t> И.А. «Праздник каждый день». Конспекты музыкальных занятий с </a:t>
            </a:r>
            <a:r>
              <a:rPr lang="ru-RU" sz="1200" dirty="0" err="1" smtClean="0">
                <a:latin typeface="Times New Roman" pitchFamily="18" charset="0"/>
                <a:cs typeface="Times New Roman" pitchFamily="18" charset="0"/>
              </a:rPr>
              <a:t>аудиоприложением</a:t>
            </a:r>
            <a:r>
              <a:rPr lang="ru-RU" sz="1200" dirty="0" smtClean="0">
                <a:latin typeface="Times New Roman" pitchFamily="18" charset="0"/>
                <a:cs typeface="Times New Roman" pitchFamily="18" charset="0"/>
              </a:rPr>
              <a:t>. Изд.«Композитор» Санкт-Петербург, 2008.                                          3. Использование интернет ресурсов.</a:t>
            </a:r>
            <a:br>
              <a:rPr lang="ru-RU" sz="1200" dirty="0" smtClean="0">
                <a:latin typeface="Times New Roman" pitchFamily="18" charset="0"/>
                <a:cs typeface="Times New Roman" pitchFamily="18" charset="0"/>
              </a:rPr>
            </a:br>
            <a:endParaRPr lang="ru-RU" sz="1200" dirty="0">
              <a:latin typeface="Times New Roman" pitchFamily="18" charset="0"/>
              <a:cs typeface="Times New Roman" pitchFamily="18" charset="0"/>
            </a:endParaRPr>
          </a:p>
        </p:txBody>
      </p:sp>
      <p:pic>
        <p:nvPicPr>
          <p:cNvPr id="4" name="Содержимое 3" descr="C:\Users\Юрий\Desktop\1266505208_26.jpg"/>
          <p:cNvPicPr>
            <a:picLocks noGrp="1"/>
          </p:cNvPicPr>
          <p:nvPr>
            <p:ph sz="quarter" idx="1"/>
          </p:nvPr>
        </p:nvPicPr>
        <p:blipFill>
          <a:blip r:embed="rId2" cstate="print"/>
          <a:srcRect/>
          <a:stretch>
            <a:fillRect/>
          </a:stretch>
        </p:blipFill>
        <p:spPr bwMode="auto">
          <a:xfrm>
            <a:off x="4000496" y="2928934"/>
            <a:ext cx="1500198" cy="142875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14290"/>
            <a:ext cx="7467600" cy="6429420"/>
          </a:xfrm>
        </p:spPr>
        <p:txBody>
          <a:bodyPr>
            <a:normAutofit/>
          </a:bodyPr>
          <a:lstStyle/>
          <a:p>
            <a:r>
              <a:rPr lang="ru-RU" sz="1200" b="1" dirty="0" smtClean="0">
                <a:latin typeface="Times New Roman" pitchFamily="18" charset="0"/>
                <a:cs typeface="Times New Roman" pitchFamily="18" charset="0"/>
              </a:rPr>
              <a:t>ПРИЛОЖЕНИЕ №1</a:t>
            </a:r>
            <a:endParaRPr lang="ru-RU" sz="1200" dirty="0" smtClean="0">
              <a:latin typeface="Times New Roman" pitchFamily="18" charset="0"/>
              <a:cs typeface="Times New Roman" pitchFamily="18" charset="0"/>
            </a:endParaRPr>
          </a:p>
          <a:p>
            <a:r>
              <a:rPr lang="ru-RU" sz="1200" b="1" i="1" dirty="0" smtClean="0">
                <a:latin typeface="Times New Roman" pitchFamily="18" charset="0"/>
                <a:cs typeface="Times New Roman" pitchFamily="18" charset="0"/>
              </a:rPr>
              <a:t> </a:t>
            </a:r>
            <a:endParaRPr lang="ru-RU" sz="1200" dirty="0" smtClean="0">
              <a:latin typeface="Times New Roman" pitchFamily="18" charset="0"/>
              <a:cs typeface="Times New Roman" pitchFamily="18" charset="0"/>
            </a:endParaRPr>
          </a:p>
          <a:p>
            <a:r>
              <a:rPr lang="ru-RU" sz="1200" b="1" i="1" dirty="0" smtClean="0">
                <a:latin typeface="Times New Roman" pitchFamily="18" charset="0"/>
                <a:cs typeface="Times New Roman" pitchFamily="18" charset="0"/>
              </a:rPr>
              <a:t>Беседа с детьми на тему: «Что такое – МУЗЫКА?»</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Вслушайтесь! Весь мир поёт - шорох, свист и щебет.</a:t>
            </a:r>
          </a:p>
          <a:p>
            <a:r>
              <a:rPr lang="ru-RU" sz="1200" dirty="0" smtClean="0">
                <a:latin typeface="Times New Roman" pitchFamily="18" charset="0"/>
                <a:cs typeface="Times New Roman" pitchFamily="18" charset="0"/>
              </a:rPr>
              <a:t>                      Музыка во всём живёт, ведь она - волшебник!</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А действительно! Когда-нибудь кто-то из вас прислушивался к звукам, окружающим нас? Давайте послушаем вместе! Вспомним, как шумят деревья на ветру и шепчутся между собой своими листиками, как звенит прохладный ручей, как гремит гром, как льёт дождь. А уж как поёт соловей! Как щебечут птички - это уже настоящая музыка, это птичьи песенки.</a:t>
            </a:r>
          </a:p>
          <a:p>
            <a:r>
              <a:rPr lang="ru-RU" sz="1200" dirty="0" smtClean="0">
                <a:latin typeface="Times New Roman" pitchFamily="18" charset="0"/>
                <a:cs typeface="Times New Roman" pitchFamily="18" charset="0"/>
              </a:rPr>
              <a:t>Вокруг нас в нашем большом городе, районе, на нашей улице и наконец - в доме, где мы с вами живём, всё наполнено разными звуками. Только как различить какие из них музыка, а какие просто шум?</a:t>
            </a:r>
          </a:p>
          <a:p>
            <a:r>
              <a:rPr lang="ru-RU" sz="1200" dirty="0" smtClean="0">
                <a:latin typeface="Times New Roman" pitchFamily="18" charset="0"/>
                <a:cs typeface="Times New Roman" pitchFamily="18" charset="0"/>
              </a:rPr>
              <a:t>Это очень просто. Попробуй пропеть эти звуки. Если мы можем их повторить голосом - значит они музыкальные, а если нет - то эти звуки шумовые.</a:t>
            </a:r>
          </a:p>
          <a:p>
            <a:r>
              <a:rPr lang="ru-RU" sz="1200" dirty="0" smtClean="0">
                <a:latin typeface="Times New Roman" pitchFamily="18" charset="0"/>
                <a:cs typeface="Times New Roman" pitchFamily="18" charset="0"/>
              </a:rPr>
              <a:t>Музыкальные звуки очень чуткие. Они откликаются на наши с вами чувства –  счастье, горе, радость, веселье, печаль, озорство, игривость, задумчивость и робость, неуверенность и другие.</a:t>
            </a:r>
          </a:p>
          <a:p>
            <a:r>
              <a:rPr lang="ru-RU" sz="1200" dirty="0" smtClean="0">
                <a:latin typeface="Times New Roman" pitchFamily="18" charset="0"/>
                <a:cs typeface="Times New Roman" pitchFamily="18" charset="0"/>
              </a:rPr>
              <a:t>Они, как краски, могут нарисовать музыкальную картинку, они могут навеять на нас грусть или какие-то воспоминания.</a:t>
            </a:r>
          </a:p>
          <a:p>
            <a:r>
              <a:rPr lang="ru-RU" sz="1200" dirty="0" smtClean="0">
                <a:latin typeface="Times New Roman" pitchFamily="18" charset="0"/>
                <a:cs typeface="Times New Roman" pitchFamily="18" charset="0"/>
              </a:rPr>
              <a:t>Давайте послушаем маленькую пьеску </a:t>
            </a:r>
            <a:r>
              <a:rPr lang="ru-RU" sz="1200" dirty="0" err="1" smtClean="0">
                <a:latin typeface="Times New Roman" pitchFamily="18" charset="0"/>
                <a:cs typeface="Times New Roman" pitchFamily="18" charset="0"/>
              </a:rPr>
              <a:t>Руббаха</a:t>
            </a:r>
            <a:r>
              <a:rPr lang="ru-RU" sz="1200" dirty="0" smtClean="0">
                <a:latin typeface="Times New Roman" pitchFamily="18" charset="0"/>
                <a:cs typeface="Times New Roman" pitchFamily="18" charset="0"/>
              </a:rPr>
              <a:t> " Воробей". Закройте глаза и вы увидите, как прыгает маленький воробышек, как он клюёт крошки и вдруг он замечает кошку! Скорей, скорей! Он отпрыгивает подальше и взлетает на ветку. Успел! И радостно чирикнул.</a:t>
            </a:r>
          </a:p>
          <a:p>
            <a:r>
              <a:rPr lang="ru-RU" sz="1200" dirty="0" smtClean="0">
                <a:latin typeface="Times New Roman" pitchFamily="18" charset="0"/>
                <a:cs typeface="Times New Roman" pitchFamily="18" charset="0"/>
              </a:rPr>
              <a:t>А теперь ещё одно музыкальное произведение, которое рисует нам картинку. Это "Клоуны"- пьеса композитора Дмитрия </a:t>
            </a:r>
            <a:r>
              <a:rPr lang="ru-RU" sz="1200" dirty="0" err="1" smtClean="0">
                <a:latin typeface="Times New Roman" pitchFamily="18" charset="0"/>
                <a:cs typeface="Times New Roman" pitchFamily="18" charset="0"/>
              </a:rPr>
              <a:t>Кабалевского</a:t>
            </a:r>
            <a:r>
              <a:rPr lang="ru-RU" sz="1200" dirty="0" smtClean="0">
                <a:latin typeface="Times New Roman" pitchFamily="18" charset="0"/>
                <a:cs typeface="Times New Roman" pitchFamily="18" charset="0"/>
              </a:rPr>
              <a:t>. Вот на арену выбегает клоун. Он худенький и шустрый, в больших башмаках он весело подпрыгивает, но, споткнувшись, падает один раз, другой, третий... Но вот на арене появляется второй клоун - это рыжий толстяк с огромными резиновыми гирями. Он вперевалку идет в центр круга. Вот он начинает поднимать свою ношу. Раз...! Ничего не получается. Два... опять неудача! Три... И гиря медленно поползла вверх, но тут она падает и, подпрыгивая, как мячик укатывается с арены, а клоуны вприпрыжку бегут за ней. Занавес закрывается...</a:t>
            </a:r>
          </a:p>
          <a:p>
            <a:endParaRPr lang="ru-RU" sz="12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7467600" cy="5572164"/>
          </a:xfrm>
        </p:spPr>
        <p:txBody>
          <a:bodyPr>
            <a:noAutofit/>
          </a:bodyPr>
          <a:lstStyle/>
          <a:p>
            <a:r>
              <a:rPr lang="ru-RU" sz="1200" dirty="0" smtClean="0">
                <a:latin typeface="Times New Roman" pitchFamily="18" charset="0"/>
                <a:cs typeface="Times New Roman" pitchFamily="18" charset="0"/>
              </a:rPr>
              <a:t>Музыкальные звуки, как живые. Они могут дружить с нами, а могут и поссориться. Например: один человек говорит: « Мне эта музыка очень нравится», а другой отвечает: «А я её терпеть не могу!» </a:t>
            </a:r>
          </a:p>
          <a:p>
            <a:r>
              <a:rPr lang="ru-RU" sz="1200" dirty="0" smtClean="0">
                <a:latin typeface="Times New Roman" pitchFamily="18" charset="0"/>
                <a:cs typeface="Times New Roman" pitchFamily="18" charset="0"/>
              </a:rPr>
              <a:t>Это значит, что первый подружился с этой музыкой, понял её, а другой с ней «поссорился» и не хочет или не может понять о чём она рассказывает. Так давайте будем учиться понимать музыку и тогда она станет для всех нас лучшим другом.</a:t>
            </a:r>
          </a:p>
          <a:p>
            <a:r>
              <a:rPr lang="ru-RU" sz="1200" dirty="0" smtClean="0">
                <a:latin typeface="Times New Roman" pitchFamily="18" charset="0"/>
                <a:cs typeface="Times New Roman" pitchFamily="18" charset="0"/>
              </a:rPr>
              <a:t>У любой музыки есть свой характер. Она бывает веселая и грустная, энергичная и задумчивая, озорная и спокойная. Давайте послушаем весёлую польку, грустную песню, бодрый марш, спокойную колыбельную. У каждой из этих пьес свои особенности, свои средства музыкальной выразительности, которые мы будем изучать на наших занятиях.</a:t>
            </a:r>
          </a:p>
          <a:p>
            <a:r>
              <a:rPr lang="ru-RU" sz="1200" dirty="0" smtClean="0">
                <a:latin typeface="Times New Roman" pitchFamily="18" charset="0"/>
                <a:cs typeface="Times New Roman" pitchFamily="18" charset="0"/>
              </a:rPr>
              <a:t>Есть музыка, которая отражает жизнь настоящую или сказочную. Вот, например, какую картину нарисовал русский композитор - Модест Петрович Мусоргский, увидев рисунок своего друга художника. Нарисованы были старинные часы с кукушкой в виде деревянной избушки, а композитор представил, что в этой избушке живёт Баба Яга. Вот она садится в свою ступу, разгоняется и летит над полями и лесами, а вот и избушка на курьих ножках. Стоит она в дремучем лесу. </a:t>
            </a:r>
            <a:r>
              <a:rPr lang="ru-RU" sz="1200" dirty="0" err="1" smtClean="0">
                <a:latin typeface="Times New Roman" pitchFamily="18" charset="0"/>
                <a:cs typeface="Times New Roman" pitchFamily="18" charset="0"/>
              </a:rPr>
              <a:t>Стрр-ашно</a:t>
            </a:r>
            <a:r>
              <a:rPr lang="ru-RU"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Кажется, что из-под каждого куста выглядывает нечистая сила... А Баба Яга опять садится в свою ступу и улетает, растворяясь вдалеке...</a:t>
            </a:r>
          </a:p>
          <a:p>
            <a:r>
              <a:rPr lang="ru-RU" sz="1200" dirty="0" smtClean="0">
                <a:latin typeface="Times New Roman" pitchFamily="18" charset="0"/>
                <a:cs typeface="Times New Roman" pitchFamily="18" charset="0"/>
              </a:rPr>
              <a:t>А вот еще одно произведение, которое рисует нам картину пробуждающейся природы. Это пьеса Эдварда Грига «Утро». Здесь мы видим первые нежные лучики солнца, пробуждаются бабочки, птички, распускаются цветы, а солнце все выше и выше поднимается над землёй, всё теплей становятся его лучи. Вот они уже заливают своим теплом всю землю... Где-то вдали звучит пастуший рожок - просыпается деревня, начинается погожий день... </a:t>
            </a:r>
          </a:p>
          <a:p>
            <a:r>
              <a:rPr lang="ru-RU" sz="1200" dirty="0" smtClean="0">
                <a:latin typeface="Times New Roman" pitchFamily="18" charset="0"/>
                <a:cs typeface="Times New Roman" pitchFamily="18" charset="0"/>
              </a:rPr>
              <a:t>Так композиторы передают в музыке не только чувства и переживания человека, но и картины, окружающей нас жизни.</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endParaRPr lang="ru-RU" sz="12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34" y="285728"/>
            <a:ext cx="7424766" cy="6143668"/>
          </a:xfrm>
        </p:spPr>
        <p:txBody>
          <a:bodyPr>
            <a:normAutofit fontScale="85000" lnSpcReduction="20000"/>
          </a:bodyPr>
          <a:lstStyle/>
          <a:p>
            <a:endParaRPr lang="ru-RU" sz="1200" b="1" dirty="0" smtClean="0"/>
          </a:p>
          <a:p>
            <a:r>
              <a:rPr lang="ru-RU" sz="1300" b="1" dirty="0" smtClean="0">
                <a:latin typeface="Times New Roman" pitchFamily="18" charset="0"/>
                <a:cs typeface="Times New Roman" pitchFamily="18" charset="0"/>
              </a:rPr>
              <a:t>ПРИЛОЖЕНИЕ №2</a:t>
            </a:r>
            <a:endParaRPr lang="ru-RU" sz="1300" dirty="0" smtClean="0">
              <a:latin typeface="Times New Roman" pitchFamily="18" charset="0"/>
              <a:cs typeface="Times New Roman" pitchFamily="18" charset="0"/>
            </a:endParaRPr>
          </a:p>
          <a:p>
            <a:r>
              <a:rPr lang="ru-RU" sz="1300" b="1" i="1" dirty="0" smtClean="0">
                <a:latin typeface="Times New Roman" pitchFamily="18" charset="0"/>
                <a:cs typeface="Times New Roman" pitchFamily="18" charset="0"/>
              </a:rPr>
              <a:t>Беседа с детьми на тему «Шумовые и музыкальные звуки»</a:t>
            </a:r>
            <a:endParaRPr lang="ru-RU" sz="1300" dirty="0" smtClean="0">
              <a:latin typeface="Times New Roman" pitchFamily="18" charset="0"/>
              <a:cs typeface="Times New Roman" pitchFamily="18" charset="0"/>
            </a:endParaRPr>
          </a:p>
          <a:p>
            <a:r>
              <a:rPr lang="ru-RU" sz="1300" dirty="0" smtClean="0">
                <a:latin typeface="Times New Roman" pitchFamily="18" charset="0"/>
                <a:cs typeface="Times New Roman" pitchFamily="18" charset="0"/>
              </a:rPr>
              <a:t>Все звуки делятся на шумовые и музыкальные.                                                                                                                  Чем же отличается шумовой звук от музыкального? … сейчас узнаем…</a:t>
            </a:r>
          </a:p>
          <a:p>
            <a:r>
              <a:rPr lang="ru-RU" sz="1300" dirty="0" smtClean="0">
                <a:latin typeface="Times New Roman" pitchFamily="18" charset="0"/>
                <a:cs typeface="Times New Roman" pitchFamily="18" charset="0"/>
              </a:rPr>
              <a:t>У шумовых звуков нет точной высоты – на слух звуковую высоту шума мы точно определить не сможем. Шум - он и есть шум. Воспроизвести в точности, как шумит дерево на ветру, ни голосом, ни с помощью музыкального инструмента невозможно. В музыке, естественно, основное значение имеют музыкальные звуки, хотя нередко используются и шумовые – их создают многие ударные инструменты.</a:t>
            </a:r>
          </a:p>
          <a:p>
            <a:r>
              <a:rPr lang="ru-RU" sz="1300" dirty="0" smtClean="0">
                <a:latin typeface="Times New Roman" pitchFamily="18" charset="0"/>
                <a:cs typeface="Times New Roman" pitchFamily="18" charset="0"/>
              </a:rPr>
              <a:t>У музыкального звука имеется своя высота, она – то и позволяет отличить один звук от другого, повторить услышанный звук голосом или на музыкальном инструменте – допустим, нажав на клавишу или тронув струну.</a:t>
            </a:r>
          </a:p>
          <a:p>
            <a:r>
              <a:rPr lang="ru-RU" sz="1300" dirty="0" smtClean="0">
                <a:latin typeface="Times New Roman" pitchFamily="18" charset="0"/>
                <a:cs typeface="Times New Roman" pitchFamily="18" charset="0"/>
              </a:rPr>
              <a:t>Дети, вы никогда не задумывались, как получились звуки? Почему их так много - целое море? Откуда берутся звуки?</a:t>
            </a:r>
          </a:p>
          <a:p>
            <a:r>
              <a:rPr lang="ru-RU" sz="1300" dirty="0" smtClean="0">
                <a:latin typeface="Times New Roman" pitchFamily="18" charset="0"/>
                <a:cs typeface="Times New Roman" pitchFamily="18" charset="0"/>
              </a:rPr>
              <a:t>Дети:</a:t>
            </a:r>
            <a:r>
              <a:rPr lang="ru-RU" sz="1300" i="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высказывают свое мнение.</a:t>
            </a:r>
          </a:p>
          <a:p>
            <a:r>
              <a:rPr lang="ru-RU" sz="1300" dirty="0" smtClean="0">
                <a:latin typeface="Times New Roman" pitchFamily="18" charset="0"/>
                <a:cs typeface="Times New Roman" pitchFamily="18" charset="0"/>
              </a:rPr>
              <a:t>А вам бы хотелось узнать, откуда берутся звуки? Какие звуки нас окружают?</a:t>
            </a:r>
          </a:p>
          <a:p>
            <a:r>
              <a:rPr lang="ru-RU" sz="1300" b="1" i="1" dirty="0" smtClean="0">
                <a:latin typeface="Times New Roman" pitchFamily="18" charset="0"/>
                <a:cs typeface="Times New Roman" pitchFamily="18" charset="0"/>
              </a:rPr>
              <a:t>Дети:</a:t>
            </a:r>
            <a:r>
              <a:rPr lang="ru-RU" sz="1300" dirty="0" smtClean="0">
                <a:latin typeface="Times New Roman" pitchFamily="18" charset="0"/>
                <a:cs typeface="Times New Roman" pitchFamily="18" charset="0"/>
              </a:rPr>
              <a:t> Да.</a:t>
            </a:r>
          </a:p>
          <a:p>
            <a:r>
              <a:rPr lang="ru-RU" sz="1300" b="1" i="1" dirty="0" smtClean="0">
                <a:latin typeface="Times New Roman" pitchFamily="18" charset="0"/>
                <a:cs typeface="Times New Roman" pitchFamily="18" charset="0"/>
              </a:rPr>
              <a:t>Музыкальный руководитель:</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Дорогие ребята!</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Сегодня мы с вами совершим путешествие в волшебный мир звуков. Начнем с веселой зарядки.</a:t>
            </a:r>
          </a:p>
          <a:p>
            <a:r>
              <a:rPr lang="ru-RU" sz="1300" dirty="0" smtClean="0">
                <a:latin typeface="Times New Roman" pitchFamily="18" charset="0"/>
                <a:cs typeface="Times New Roman" pitchFamily="18" charset="0"/>
              </a:rPr>
              <a:t>Мы, ребятки, дружно, вместе</a:t>
            </a:r>
          </a:p>
          <a:p>
            <a:r>
              <a:rPr lang="ru-RU" sz="1300" dirty="0" smtClean="0">
                <a:latin typeface="Times New Roman" pitchFamily="18" charset="0"/>
                <a:cs typeface="Times New Roman" pitchFamily="18" charset="0"/>
              </a:rPr>
              <a:t>Совершаем бег на месте.</a:t>
            </a:r>
          </a:p>
          <a:p>
            <a:r>
              <a:rPr lang="ru-RU" sz="1300" dirty="0" smtClean="0">
                <a:latin typeface="Times New Roman" pitchFamily="18" charset="0"/>
                <a:cs typeface="Times New Roman" pitchFamily="18" charset="0"/>
              </a:rPr>
              <a:t>Если в сердце не покой,</a:t>
            </a:r>
          </a:p>
          <a:p>
            <a:r>
              <a:rPr lang="ru-RU" sz="1300" dirty="0" smtClean="0">
                <a:latin typeface="Times New Roman" pitchFamily="18" charset="0"/>
                <a:cs typeface="Times New Roman" pitchFamily="18" charset="0"/>
              </a:rPr>
              <a:t>Громко топнули ногой. И другой!</a:t>
            </a:r>
          </a:p>
          <a:p>
            <a:r>
              <a:rPr lang="ru-RU" sz="1300" dirty="0" smtClean="0">
                <a:latin typeface="Times New Roman" pitchFamily="18" charset="0"/>
                <a:cs typeface="Times New Roman" pitchFamily="18" charset="0"/>
              </a:rPr>
              <a:t>А теперь, мои хорошие,</a:t>
            </a:r>
          </a:p>
          <a:p>
            <a:r>
              <a:rPr lang="ru-RU" sz="1300" dirty="0" smtClean="0">
                <a:latin typeface="Times New Roman" pitchFamily="18" charset="0"/>
                <a:cs typeface="Times New Roman" pitchFamily="18" charset="0"/>
              </a:rPr>
              <a:t>Громко хлопайте в ладоши!</a:t>
            </a:r>
          </a:p>
          <a:p>
            <a:r>
              <a:rPr lang="ru-RU" sz="1300" dirty="0" smtClean="0">
                <a:latin typeface="Times New Roman" pitchFamily="18" charset="0"/>
                <a:cs typeface="Times New Roman" pitchFamily="18" charset="0"/>
              </a:rPr>
              <a:t>Вы улыбками со всеми поделитесь и садитесь!</a:t>
            </a:r>
          </a:p>
          <a:p>
            <a:r>
              <a:rPr lang="ru-RU" sz="1300" i="1" dirty="0" smtClean="0">
                <a:latin typeface="Times New Roman" pitchFamily="18" charset="0"/>
                <a:cs typeface="Times New Roman" pitchFamily="18" charset="0"/>
              </a:rPr>
              <a:t>(Дети выполняют действия по тексту).</a:t>
            </a:r>
            <a:endParaRPr lang="ru-RU" sz="1300" dirty="0" smtClean="0">
              <a:latin typeface="Times New Roman" pitchFamily="18" charset="0"/>
              <a:cs typeface="Times New Roman" pitchFamily="18" charset="0"/>
            </a:endParaRPr>
          </a:p>
          <a:p>
            <a:r>
              <a:rPr lang="ru-RU" sz="1300" b="1" i="1" dirty="0" smtClean="0">
                <a:latin typeface="Times New Roman" pitchFamily="18" charset="0"/>
                <a:cs typeface="Times New Roman" pitchFamily="18" charset="0"/>
              </a:rPr>
              <a:t>Музыкальный руководитель:</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Что мы сейчас делали?</a:t>
            </a:r>
          </a:p>
          <a:p>
            <a:r>
              <a:rPr lang="ru-RU" sz="1300" b="1" i="1" dirty="0" smtClean="0">
                <a:latin typeface="Times New Roman" pitchFamily="18" charset="0"/>
                <a:cs typeface="Times New Roman" pitchFamily="18" charset="0"/>
              </a:rPr>
              <a:t>Дети:</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Топали, хлопали, шумели.</a:t>
            </a:r>
          </a:p>
          <a:p>
            <a:r>
              <a:rPr lang="ru-RU" sz="1300" b="1" i="1" dirty="0" smtClean="0">
                <a:latin typeface="Times New Roman" pitchFamily="18" charset="0"/>
                <a:cs typeface="Times New Roman" pitchFamily="18" charset="0"/>
              </a:rPr>
              <a:t>Музыкальный руководитель:</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Как можно назвать такие звуки? (топот, хлопки, стук)</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Они называются – шумы.</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Давайте минуту помолчим и прислушаемся к миру вокруг нас. Как вы думаете, этот мир молчаливый или нет?</a:t>
            </a:r>
            <a:r>
              <a:rPr lang="ru-RU" sz="1300" b="1" dirty="0" smtClean="0">
                <a:latin typeface="Times New Roman" pitchFamily="18" charset="0"/>
                <a:cs typeface="Times New Roman" pitchFamily="18" charset="0"/>
              </a:rPr>
              <a:t> </a:t>
            </a:r>
            <a:r>
              <a:rPr lang="ru-RU" sz="1300" i="1" dirty="0" smtClean="0">
                <a:latin typeface="Times New Roman" pitchFamily="18" charset="0"/>
                <a:cs typeface="Times New Roman" pitchFamily="18" charset="0"/>
              </a:rPr>
              <a:t>(Дети минуту слушают).</a:t>
            </a:r>
            <a:r>
              <a:rPr lang="ru-RU" sz="1300" b="1"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Итак, что вы услышали?</a:t>
            </a:r>
          </a:p>
          <a:p>
            <a:endParaRPr lang="ru-RU" sz="13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14290"/>
            <a:ext cx="7467600" cy="6259662"/>
          </a:xfrm>
        </p:spPr>
        <p:txBody>
          <a:bodyPr>
            <a:noAutofit/>
          </a:bodyPr>
          <a:lstStyle/>
          <a:p>
            <a:pPr marL="0" indent="0">
              <a:spcBef>
                <a:spcPts val="0"/>
              </a:spcBef>
            </a:pPr>
            <a:r>
              <a:rPr lang="ru-RU" sz="1100" b="1" i="1" dirty="0" smtClean="0">
                <a:latin typeface="Times New Roman" pitchFamily="18" charset="0"/>
                <a:cs typeface="Times New Roman" pitchFamily="18" charset="0"/>
              </a:rPr>
              <a:t>Дети:</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Шаги и речь людей за спиной, звонок телефона, топот детей в группе, шум на кухне.</a:t>
            </a:r>
          </a:p>
          <a:p>
            <a:pPr marL="0" indent="0">
              <a:spcBef>
                <a:spcPts val="0"/>
              </a:spcBef>
            </a:pPr>
            <a:r>
              <a:rPr lang="ru-RU" sz="1100" b="1" i="1" dirty="0" smtClean="0">
                <a:latin typeface="Times New Roman" pitchFamily="18" charset="0"/>
                <a:cs typeface="Times New Roman" pitchFamily="18" charset="0"/>
              </a:rPr>
              <a:t>Музыкальный руководитель:</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Мы все время что – то слышим, наши уши постоянно в работе, и мир вокруг нас – звучащий.</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Дети, вы попали в Страну чудес, где живут необычные жители – звуки.</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Перед вами на столе разложены: деревянные палочки, стеклянные стаканы, ложка, карандаш, пластмассовая коробочка, связка ключей.</a:t>
            </a:r>
          </a:p>
          <a:p>
            <a:pPr marL="0" indent="0">
              <a:spcBef>
                <a:spcPts val="0"/>
              </a:spcBef>
            </a:pPr>
            <a:r>
              <a:rPr lang="ru-RU" sz="1100" dirty="0" smtClean="0">
                <a:latin typeface="Times New Roman" pitchFamily="18" charset="0"/>
                <a:cs typeface="Times New Roman" pitchFamily="18" charset="0"/>
              </a:rPr>
              <a:t>Выберите среди лежащих на столе предметов:</a:t>
            </a:r>
          </a:p>
          <a:p>
            <a:pPr marL="0" indent="0">
              <a:spcBef>
                <a:spcPts val="0"/>
              </a:spcBef>
            </a:pPr>
            <a:r>
              <a:rPr lang="ru-RU" sz="1100" dirty="0" smtClean="0">
                <a:latin typeface="Times New Roman" pitchFamily="18" charset="0"/>
                <a:cs typeface="Times New Roman" pitchFamily="18" charset="0"/>
              </a:rPr>
              <a:t>- деревянные: палочки, кубики,</a:t>
            </a:r>
          </a:p>
          <a:p>
            <a:pPr marL="0" indent="0">
              <a:spcBef>
                <a:spcPts val="0"/>
              </a:spcBef>
            </a:pPr>
            <a:r>
              <a:rPr lang="ru-RU" sz="1100" dirty="0" smtClean="0">
                <a:latin typeface="Times New Roman" pitchFamily="18" charset="0"/>
                <a:cs typeface="Times New Roman" pitchFamily="18" charset="0"/>
              </a:rPr>
              <a:t>- постучите ими,</a:t>
            </a:r>
          </a:p>
          <a:p>
            <a:pPr marL="0" indent="0">
              <a:spcBef>
                <a:spcPts val="0"/>
              </a:spcBef>
            </a:pPr>
            <a:r>
              <a:rPr lang="ru-RU" sz="1100" dirty="0" smtClean="0">
                <a:latin typeface="Times New Roman" pitchFamily="18" charset="0"/>
                <a:cs typeface="Times New Roman" pitchFamily="18" charset="0"/>
              </a:rPr>
              <a:t>- определите свойства звука (сухой, теплый),</a:t>
            </a:r>
          </a:p>
          <a:p>
            <a:pPr marL="0" indent="0">
              <a:spcBef>
                <a:spcPts val="0"/>
              </a:spcBef>
            </a:pPr>
            <a:r>
              <a:rPr lang="ru-RU" sz="1100" dirty="0" smtClean="0">
                <a:latin typeface="Times New Roman" pitchFamily="18" charset="0"/>
                <a:cs typeface="Times New Roman" pitchFamily="18" charset="0"/>
              </a:rPr>
              <a:t>- найдите в зале, или в группе  предметы, мебель, которые могут издавать</a:t>
            </a:r>
          </a:p>
          <a:p>
            <a:pPr marL="0" indent="0">
              <a:spcBef>
                <a:spcPts val="0"/>
              </a:spcBef>
            </a:pPr>
            <a:r>
              <a:rPr lang="ru-RU" sz="1100" dirty="0" smtClean="0">
                <a:latin typeface="Times New Roman" pitchFamily="18" charset="0"/>
                <a:cs typeface="Times New Roman" pitchFamily="18" charset="0"/>
              </a:rPr>
              <a:t>деревянные звуки.</a:t>
            </a:r>
          </a:p>
          <a:p>
            <a:pPr marL="0" indent="0">
              <a:spcBef>
                <a:spcPts val="0"/>
              </a:spcBef>
            </a:pPr>
            <a:r>
              <a:rPr lang="ru-RU" sz="1100" dirty="0" smtClean="0">
                <a:latin typeface="Times New Roman" pitchFamily="18" charset="0"/>
                <a:cs typeface="Times New Roman" pitchFamily="18" charset="0"/>
              </a:rPr>
              <a:t>- стеклянные: - стеклянные стаканы,</a:t>
            </a:r>
          </a:p>
          <a:p>
            <a:pPr marL="0" indent="0">
              <a:spcBef>
                <a:spcPts val="0"/>
              </a:spcBef>
            </a:pPr>
            <a:r>
              <a:rPr lang="ru-RU" sz="1100" dirty="0" smtClean="0">
                <a:latin typeface="Times New Roman" pitchFamily="18" charset="0"/>
                <a:cs typeface="Times New Roman" pitchFamily="18" charset="0"/>
              </a:rPr>
              <a:t>- постучите ими друг о друга,</a:t>
            </a:r>
          </a:p>
          <a:p>
            <a:pPr marL="0" indent="0">
              <a:spcBef>
                <a:spcPts val="0"/>
              </a:spcBef>
            </a:pPr>
            <a:r>
              <a:rPr lang="ru-RU" sz="1100" dirty="0" smtClean="0">
                <a:latin typeface="Times New Roman" pitchFamily="18" charset="0"/>
                <a:cs typeface="Times New Roman" pitchFamily="18" charset="0"/>
              </a:rPr>
              <a:t>- постучите по ним ложкой,</a:t>
            </a:r>
          </a:p>
          <a:p>
            <a:pPr marL="0" indent="0">
              <a:spcBef>
                <a:spcPts val="0"/>
              </a:spcBef>
            </a:pPr>
            <a:r>
              <a:rPr lang="ru-RU" sz="1100" dirty="0" smtClean="0">
                <a:latin typeface="Times New Roman" pitchFamily="18" charset="0"/>
                <a:cs typeface="Times New Roman" pitchFamily="18" charset="0"/>
              </a:rPr>
              <a:t>- определите свойства звука (нежный, прозрачный, чистый,</a:t>
            </a:r>
          </a:p>
          <a:p>
            <a:pPr marL="0" indent="0">
              <a:spcBef>
                <a:spcPts val="0"/>
              </a:spcBef>
            </a:pPr>
            <a:r>
              <a:rPr lang="ru-RU" sz="1100" dirty="0" smtClean="0">
                <a:latin typeface="Times New Roman" pitchFamily="18" charset="0"/>
                <a:cs typeface="Times New Roman" pitchFamily="18" charset="0"/>
              </a:rPr>
              <a:t>тонкий),</a:t>
            </a:r>
          </a:p>
          <a:p>
            <a:pPr marL="0" indent="0">
              <a:spcBef>
                <a:spcPts val="0"/>
              </a:spcBef>
            </a:pPr>
            <a:r>
              <a:rPr lang="ru-RU" sz="1100" dirty="0" smtClean="0">
                <a:latin typeface="Times New Roman" pitchFamily="18" charset="0"/>
                <a:cs typeface="Times New Roman" pitchFamily="18" charset="0"/>
              </a:rPr>
              <a:t>- найдите в зале предметы, мебель, которые могут издавать</a:t>
            </a:r>
          </a:p>
          <a:p>
            <a:pPr marL="0" indent="0">
              <a:spcBef>
                <a:spcPts val="0"/>
              </a:spcBef>
            </a:pPr>
            <a:r>
              <a:rPr lang="ru-RU" sz="1100" dirty="0" smtClean="0">
                <a:latin typeface="Times New Roman" pitchFamily="18" charset="0"/>
                <a:cs typeface="Times New Roman" pitchFamily="18" charset="0"/>
              </a:rPr>
              <a:t>стеклянные звуки (окно, зеркало).</a:t>
            </a:r>
          </a:p>
          <a:p>
            <a:pPr marL="0" indent="0">
              <a:spcBef>
                <a:spcPts val="0"/>
              </a:spcBef>
            </a:pPr>
            <a:r>
              <a:rPr lang="ru-RU" sz="1100" dirty="0" smtClean="0">
                <a:latin typeface="Times New Roman" pitchFamily="18" charset="0"/>
                <a:cs typeface="Times New Roman" pitchFamily="18" charset="0"/>
              </a:rPr>
              <a:t>- металлические: связка ключей,</a:t>
            </a:r>
          </a:p>
          <a:p>
            <a:pPr marL="0" indent="0">
              <a:spcBef>
                <a:spcPts val="0"/>
              </a:spcBef>
            </a:pPr>
            <a:r>
              <a:rPr lang="ru-RU" sz="1100" dirty="0" smtClean="0">
                <a:latin typeface="Times New Roman" pitchFamily="18" charset="0"/>
                <a:cs typeface="Times New Roman" pitchFamily="18" charset="0"/>
              </a:rPr>
              <a:t>- позвените ими,</a:t>
            </a:r>
          </a:p>
          <a:p>
            <a:pPr marL="0" indent="0">
              <a:spcBef>
                <a:spcPts val="0"/>
              </a:spcBef>
            </a:pPr>
            <a:r>
              <a:rPr lang="ru-RU" sz="1100" dirty="0" smtClean="0">
                <a:latin typeface="Times New Roman" pitchFamily="18" charset="0"/>
                <a:cs typeface="Times New Roman" pitchFamily="18" charset="0"/>
              </a:rPr>
              <a:t>- определите свойства звука (яркий, призывный),</a:t>
            </a:r>
          </a:p>
          <a:p>
            <a:pPr marL="0" indent="0">
              <a:spcBef>
                <a:spcPts val="0"/>
              </a:spcBef>
            </a:pPr>
            <a:r>
              <a:rPr lang="ru-RU" sz="1100" dirty="0" smtClean="0">
                <a:latin typeface="Times New Roman" pitchFamily="18" charset="0"/>
                <a:cs typeface="Times New Roman" pitchFamily="18" charset="0"/>
              </a:rPr>
              <a:t>- найдите в зале предметы, мебель, которые могут издавать</a:t>
            </a:r>
          </a:p>
          <a:p>
            <a:pPr marL="0" indent="0">
              <a:spcBef>
                <a:spcPts val="0"/>
              </a:spcBef>
            </a:pPr>
            <a:r>
              <a:rPr lang="ru-RU" sz="1100" dirty="0" smtClean="0">
                <a:latin typeface="Times New Roman" pitchFamily="18" charset="0"/>
                <a:cs typeface="Times New Roman" pitchFamily="18" charset="0"/>
              </a:rPr>
              <a:t>металлические звуки.</a:t>
            </a:r>
          </a:p>
          <a:p>
            <a:pPr marL="0" indent="0">
              <a:spcBef>
                <a:spcPts val="0"/>
              </a:spcBef>
            </a:pPr>
            <a:r>
              <a:rPr lang="ru-RU" sz="1100" dirty="0" smtClean="0">
                <a:latin typeface="Times New Roman" pitchFamily="18" charset="0"/>
                <a:cs typeface="Times New Roman" pitchFamily="18" charset="0"/>
              </a:rPr>
              <a:t>- шуршащие: лист бумаги,</a:t>
            </a:r>
          </a:p>
          <a:p>
            <a:pPr marL="0" indent="0">
              <a:spcBef>
                <a:spcPts val="0"/>
              </a:spcBef>
            </a:pPr>
            <a:r>
              <a:rPr lang="ru-RU" sz="1100" dirty="0" smtClean="0">
                <a:latin typeface="Times New Roman" pitchFamily="18" charset="0"/>
                <a:cs typeface="Times New Roman" pitchFamily="18" charset="0"/>
              </a:rPr>
              <a:t>- смять ее,</a:t>
            </a:r>
          </a:p>
          <a:p>
            <a:pPr marL="0" indent="0">
              <a:spcBef>
                <a:spcPts val="0"/>
              </a:spcBef>
            </a:pPr>
            <a:r>
              <a:rPr lang="ru-RU" sz="1100" dirty="0" smtClean="0">
                <a:latin typeface="Times New Roman" pitchFamily="18" charset="0"/>
                <a:cs typeface="Times New Roman" pitchFamily="18" charset="0"/>
              </a:rPr>
              <a:t>- порвать ее,</a:t>
            </a:r>
          </a:p>
          <a:p>
            <a:pPr marL="0" indent="0">
              <a:spcBef>
                <a:spcPts val="0"/>
              </a:spcBef>
            </a:pPr>
            <a:r>
              <a:rPr lang="ru-RU" sz="1100" dirty="0" smtClean="0">
                <a:latin typeface="Times New Roman" pitchFamily="18" charset="0"/>
                <a:cs typeface="Times New Roman" pitchFamily="18" charset="0"/>
              </a:rPr>
              <a:t>- найти в зале предметы, мебель, которые могут издавать</a:t>
            </a:r>
          </a:p>
          <a:p>
            <a:pPr marL="0" indent="0">
              <a:spcBef>
                <a:spcPts val="0"/>
              </a:spcBef>
            </a:pPr>
            <a:r>
              <a:rPr lang="ru-RU" sz="1100" dirty="0" smtClean="0">
                <a:latin typeface="Times New Roman" pitchFamily="18" charset="0"/>
                <a:cs typeface="Times New Roman" pitchFamily="18" charset="0"/>
              </a:rPr>
              <a:t>шуршащие звуки (шторы, одежда, когда ее чистят щеткой),</a:t>
            </a:r>
          </a:p>
          <a:p>
            <a:pPr marL="0" indent="0">
              <a:spcBef>
                <a:spcPts val="0"/>
              </a:spcBef>
            </a:pPr>
            <a:r>
              <a:rPr lang="ru-RU" sz="1100" dirty="0" smtClean="0">
                <a:latin typeface="Times New Roman" pitchFamily="18" charset="0"/>
                <a:cs typeface="Times New Roman" pitchFamily="18" charset="0"/>
              </a:rPr>
              <a:t>- определите свойства звука (тихие, незаметные).</a:t>
            </a:r>
          </a:p>
          <a:p>
            <a:pPr marL="0" indent="0">
              <a:spcBef>
                <a:spcPts val="0"/>
              </a:spcBef>
            </a:pPr>
            <a:r>
              <a:rPr lang="ru-RU" sz="1100" dirty="0" smtClean="0">
                <a:latin typeface="Times New Roman" pitchFamily="18" charset="0"/>
                <a:cs typeface="Times New Roman" pitchFamily="18" charset="0"/>
              </a:rPr>
              <a:t> </a:t>
            </a:r>
          </a:p>
          <a:p>
            <a:pPr marL="0" indent="0">
              <a:spcBef>
                <a:spcPts val="0"/>
              </a:spcBef>
            </a:pPr>
            <a:r>
              <a:rPr lang="ru-RU" sz="1100" b="1" i="1" dirty="0" smtClean="0">
                <a:latin typeface="Times New Roman" pitchFamily="18" charset="0"/>
                <a:cs typeface="Times New Roman" pitchFamily="18" charset="0"/>
              </a:rPr>
              <a:t>Дидактическая игра «Музыка или шум?»</a:t>
            </a:r>
            <a:endParaRPr lang="ru-RU" sz="1100" dirty="0" smtClean="0">
              <a:latin typeface="Times New Roman" pitchFamily="18" charset="0"/>
              <a:cs typeface="Times New Roman" pitchFamily="18" charset="0"/>
            </a:endParaRPr>
          </a:p>
          <a:p>
            <a:pPr marL="0" indent="0">
              <a:spcBef>
                <a:spcPts val="0"/>
              </a:spcBef>
            </a:pPr>
            <a:r>
              <a:rPr lang="ru-RU" sz="1100" i="1" dirty="0" smtClean="0">
                <a:latin typeface="Times New Roman" pitchFamily="18" charset="0"/>
                <a:cs typeface="Times New Roman" pitchFamily="18" charset="0"/>
              </a:rPr>
              <a:t>Цель:</a:t>
            </a:r>
            <a:r>
              <a:rPr lang="ru-RU" sz="1100" dirty="0" smtClean="0">
                <a:latin typeface="Times New Roman" pitchFamily="18" charset="0"/>
                <a:cs typeface="Times New Roman" pitchFamily="18" charset="0"/>
              </a:rPr>
              <a:t> определение происхождения звука, различение музыкальных и немузыкальных звуков.</a:t>
            </a:r>
          </a:p>
          <a:p>
            <a:pPr marL="0" indent="0">
              <a:spcBef>
                <a:spcPts val="0"/>
              </a:spcBef>
            </a:pPr>
            <a:r>
              <a:rPr lang="ru-RU" sz="1100" i="1" dirty="0" smtClean="0">
                <a:latin typeface="Times New Roman" pitchFamily="18" charset="0"/>
                <a:cs typeface="Times New Roman" pitchFamily="18" charset="0"/>
              </a:rPr>
              <a:t>Ход игры:</a:t>
            </a:r>
            <a:endParaRPr lang="ru-RU" sz="1100" dirty="0" smtClean="0">
              <a:latin typeface="Times New Roman" pitchFamily="18" charset="0"/>
              <a:cs typeface="Times New Roman" pitchFamily="18" charset="0"/>
            </a:endParaRPr>
          </a:p>
          <a:p>
            <a:pPr marL="0" indent="0">
              <a:spcBef>
                <a:spcPts val="0"/>
              </a:spcBef>
            </a:pPr>
            <a:r>
              <a:rPr lang="ru-RU" sz="1100" dirty="0" smtClean="0">
                <a:latin typeface="Times New Roman" pitchFamily="18" charset="0"/>
                <a:cs typeface="Times New Roman" pitchFamily="18" charset="0"/>
              </a:rPr>
              <a:t>Музыкальный руководитель вместе с детьми рассматривает предметы (музыкальные и шумовые), выясняет, какие из них могут издавать музыку. Дети называют предметы, извлекают 2-3 звука, вслушиваясь в них. Взрослый проигрывает на одном из инструментов несложную мелодию и спрашивает, что это за песенка? Затем выясняет, получится ли песенка, если постучать по трубочке (нет); как назвать то, что получится? – (шум). </a:t>
            </a:r>
            <a:endParaRPr lang="ru-RU" sz="11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357982"/>
          </a:xfrm>
        </p:spPr>
        <p:txBody>
          <a:bodyPr>
            <a:normAutofit fontScale="25000" lnSpcReduction="20000"/>
          </a:bodyPr>
          <a:lstStyle/>
          <a:p>
            <a:endParaRPr lang="ru-RU" sz="1700" dirty="0" smtClean="0">
              <a:latin typeface="Times New Roman" pitchFamily="18" charset="0"/>
              <a:cs typeface="Times New Roman" pitchFamily="18" charset="0"/>
            </a:endParaRPr>
          </a:p>
          <a:p>
            <a:endParaRPr lang="ru-RU" sz="3000" dirty="0" smtClean="0">
              <a:latin typeface="Times New Roman" pitchFamily="18" charset="0"/>
              <a:cs typeface="Times New Roman" pitchFamily="18" charset="0"/>
            </a:endParaRPr>
          </a:p>
          <a:p>
            <a:r>
              <a:rPr lang="ru-RU" sz="4400" dirty="0" smtClean="0">
                <a:latin typeface="Times New Roman" pitchFamily="18" charset="0"/>
                <a:cs typeface="Times New Roman" pitchFamily="18" charset="0"/>
              </a:rPr>
              <a:t>Дети рассматривают коробочки «со звуками», заглядывая в них, определяют одинаковые ли будут звуки и почему (нет, т. к. разные предметы «шумят» по – разному). Затем извлекают звук из каждой коробочки, стараясь запомнить шум разных коробочек.</a:t>
            </a:r>
          </a:p>
          <a:p>
            <a:r>
              <a:rPr lang="ru-RU" sz="4400" b="1" u="sng" dirty="0" smtClean="0">
                <a:latin typeface="Times New Roman" pitchFamily="18" charset="0"/>
                <a:cs typeface="Times New Roman" pitchFamily="18" charset="0"/>
              </a:rPr>
              <a:t>Вывод:</a:t>
            </a:r>
            <a:r>
              <a:rPr lang="ru-RU" sz="4400" dirty="0" smtClean="0">
                <a:latin typeface="Times New Roman" pitchFamily="18" charset="0"/>
                <a:cs typeface="Times New Roman" pitchFamily="18" charset="0"/>
              </a:rPr>
              <a:t> музыкальные инструменты издают музыкальные звуки, а «коробочки - </a:t>
            </a:r>
            <a:r>
              <a:rPr lang="ru-RU" sz="4400" dirty="0" err="1" smtClean="0">
                <a:latin typeface="Times New Roman" pitchFamily="18" charset="0"/>
                <a:cs typeface="Times New Roman" pitchFamily="18" charset="0"/>
              </a:rPr>
              <a:t>шумелки</a:t>
            </a:r>
            <a:r>
              <a:rPr lang="ru-RU" sz="4400" dirty="0" smtClean="0">
                <a:latin typeface="Times New Roman" pitchFamily="18" charset="0"/>
                <a:cs typeface="Times New Roman" pitchFamily="18" charset="0"/>
              </a:rPr>
              <a:t>» - шум (немузыкальные звуки).</a:t>
            </a:r>
          </a:p>
          <a:p>
            <a:r>
              <a:rPr lang="ru-RU" sz="4400" b="1" i="1" dirty="0" smtClean="0">
                <a:latin typeface="Times New Roman" pitchFamily="18" charset="0"/>
                <a:cs typeface="Times New Roman" pitchFamily="18" charset="0"/>
              </a:rPr>
              <a:t>Викторина «Музыкальные и не музыкальные звуки».</a:t>
            </a:r>
            <a:endParaRPr lang="ru-RU" sz="4400" dirty="0" smtClean="0">
              <a:latin typeface="Times New Roman" pitchFamily="18" charset="0"/>
              <a:cs typeface="Times New Roman" pitchFamily="18" charset="0"/>
            </a:endParaRPr>
          </a:p>
          <a:p>
            <a:r>
              <a:rPr lang="ru-RU" sz="4400" i="1" dirty="0" smtClean="0">
                <a:latin typeface="Times New Roman" pitchFamily="18" charset="0"/>
                <a:cs typeface="Times New Roman" pitchFamily="18" charset="0"/>
              </a:rPr>
              <a:t>Цель:</a:t>
            </a:r>
            <a:r>
              <a:rPr lang="ru-RU" sz="4400" dirty="0" smtClean="0">
                <a:latin typeface="Times New Roman" pitchFamily="18" charset="0"/>
                <a:cs typeface="Times New Roman" pitchFamily="18" charset="0"/>
              </a:rPr>
              <a:t> закрепление понятия музыкальных и не музыкальных звуков.</a:t>
            </a:r>
          </a:p>
          <a:p>
            <a:r>
              <a:rPr lang="ru-RU" sz="4400" b="1" i="1" dirty="0" smtClean="0">
                <a:latin typeface="Times New Roman" pitchFamily="18" charset="0"/>
                <a:cs typeface="Times New Roman" pitchFamily="18" charset="0"/>
              </a:rPr>
              <a:t>Музыкальный руководитель:</a:t>
            </a:r>
            <a:r>
              <a:rPr lang="ru-RU" sz="4400" b="1" dirty="0" smtClean="0">
                <a:latin typeface="Times New Roman" pitchFamily="18" charset="0"/>
                <a:cs typeface="Times New Roman" pitchFamily="18" charset="0"/>
              </a:rPr>
              <a:t> </a:t>
            </a:r>
            <a:r>
              <a:rPr lang="ru-RU" sz="4400" dirty="0" smtClean="0">
                <a:latin typeface="Times New Roman" pitchFamily="18" charset="0"/>
                <a:cs typeface="Times New Roman" pitchFamily="18" charset="0"/>
              </a:rPr>
              <a:t>Сейчас проведем небольшую викторину. Я буду называть звуки, а вы их относить к музыкальным или к не музыкальным.</a:t>
            </a:r>
          </a:p>
          <a:p>
            <a:r>
              <a:rPr lang="ru-RU" sz="4400" dirty="0" smtClean="0">
                <a:latin typeface="Times New Roman" pitchFamily="18" charset="0"/>
                <a:cs typeface="Times New Roman" pitchFamily="18" charset="0"/>
              </a:rPr>
              <a:t>«Музыкальные» - поднимаете синие карточки,</a:t>
            </a:r>
          </a:p>
          <a:p>
            <a:r>
              <a:rPr lang="ru-RU" sz="4400" dirty="0" smtClean="0">
                <a:latin typeface="Times New Roman" pitchFamily="18" charset="0"/>
                <a:cs typeface="Times New Roman" pitchFamily="18" charset="0"/>
              </a:rPr>
              <a:t>«Не музыкальные» - поднимаете зеленые карточки.</a:t>
            </a:r>
          </a:p>
          <a:p>
            <a:r>
              <a:rPr lang="ru-RU" sz="4400" dirty="0" smtClean="0">
                <a:latin typeface="Times New Roman" pitchFamily="18" charset="0"/>
                <a:cs typeface="Times New Roman" pitchFamily="18" charset="0"/>
              </a:rPr>
              <a:t>Пение мальчика (муз.)</a:t>
            </a:r>
          </a:p>
          <a:p>
            <a:r>
              <a:rPr lang="ru-RU" sz="4400" dirty="0" smtClean="0">
                <a:latin typeface="Times New Roman" pitchFamily="18" charset="0"/>
                <a:cs typeface="Times New Roman" pitchFamily="18" charset="0"/>
              </a:rPr>
              <a:t>Скрип двери (не муз.)</a:t>
            </a:r>
          </a:p>
          <a:p>
            <a:r>
              <a:rPr lang="ru-RU" sz="4400" dirty="0" smtClean="0">
                <a:latin typeface="Times New Roman" pitchFamily="18" charset="0"/>
                <a:cs typeface="Times New Roman" pitchFamily="18" charset="0"/>
              </a:rPr>
              <a:t>Звучание женского хора (муз.)</a:t>
            </a:r>
          </a:p>
          <a:p>
            <a:r>
              <a:rPr lang="ru-RU" sz="4400" dirty="0" smtClean="0">
                <a:latin typeface="Times New Roman" pitchFamily="18" charset="0"/>
                <a:cs typeface="Times New Roman" pitchFamily="18" charset="0"/>
              </a:rPr>
              <a:t>Шум моря (не муз.)</a:t>
            </a:r>
          </a:p>
          <a:p>
            <a:r>
              <a:rPr lang="ru-RU" sz="4400" dirty="0" smtClean="0">
                <a:latin typeface="Times New Roman" pitchFamily="18" charset="0"/>
                <a:cs typeface="Times New Roman" pitchFamily="18" charset="0"/>
              </a:rPr>
              <a:t>Подметание пола щеткой (не муз.)</a:t>
            </a:r>
          </a:p>
          <a:p>
            <a:r>
              <a:rPr lang="ru-RU" sz="4400" dirty="0" smtClean="0">
                <a:latin typeface="Times New Roman" pitchFamily="18" charset="0"/>
                <a:cs typeface="Times New Roman" pitchFamily="18" charset="0"/>
              </a:rPr>
              <a:t>Стук мяча (не муз.)</a:t>
            </a:r>
          </a:p>
          <a:p>
            <a:r>
              <a:rPr lang="ru-RU" sz="4400" dirty="0" smtClean="0">
                <a:latin typeface="Times New Roman" pitchFamily="18" charset="0"/>
                <a:cs typeface="Times New Roman" pitchFamily="18" charset="0"/>
              </a:rPr>
              <a:t>Игра на скрипке (муз.)</a:t>
            </a:r>
          </a:p>
          <a:p>
            <a:r>
              <a:rPr lang="ru-RU" sz="4400" dirty="0" smtClean="0">
                <a:latin typeface="Times New Roman" pitchFamily="18" charset="0"/>
                <a:cs typeface="Times New Roman" pitchFamily="18" charset="0"/>
              </a:rPr>
              <a:t>Игра на фортепиано (муз.)</a:t>
            </a:r>
          </a:p>
          <a:p>
            <a:r>
              <a:rPr lang="ru-RU" sz="4400" dirty="0" smtClean="0">
                <a:latin typeface="Times New Roman" pitchFamily="18" charset="0"/>
                <a:cs typeface="Times New Roman" pitchFamily="18" charset="0"/>
              </a:rPr>
              <a:t>Шум трактора (не муз.)</a:t>
            </a:r>
          </a:p>
          <a:p>
            <a:r>
              <a:rPr lang="ru-RU" sz="4400" dirty="0" smtClean="0">
                <a:latin typeface="Times New Roman" pitchFamily="18" charset="0"/>
                <a:cs typeface="Times New Roman" pitchFamily="18" charset="0"/>
              </a:rPr>
              <a:t>Звучание симфонического оркестра (муз.)</a:t>
            </a:r>
          </a:p>
          <a:p>
            <a:r>
              <a:rPr lang="ru-RU" sz="4400" dirty="0" smtClean="0">
                <a:latin typeface="Times New Roman" pitchFamily="18" charset="0"/>
                <a:cs typeface="Times New Roman" pitchFamily="18" charset="0"/>
              </a:rPr>
              <a:t>«Свойства шумов»</a:t>
            </a:r>
          </a:p>
          <a:p>
            <a:r>
              <a:rPr lang="ru-RU" sz="4400" i="1" dirty="0" smtClean="0">
                <a:latin typeface="Times New Roman" pitchFamily="18" charset="0"/>
                <a:cs typeface="Times New Roman" pitchFamily="18" charset="0"/>
              </a:rPr>
              <a:t> </a:t>
            </a:r>
            <a:endParaRPr lang="ru-RU" sz="4400" dirty="0" smtClean="0">
              <a:latin typeface="Times New Roman" pitchFamily="18" charset="0"/>
              <a:cs typeface="Times New Roman" pitchFamily="18" charset="0"/>
            </a:endParaRPr>
          </a:p>
          <a:p>
            <a:r>
              <a:rPr lang="ru-RU" sz="4400" b="1" i="1" dirty="0" smtClean="0">
                <a:latin typeface="Times New Roman" pitchFamily="18" charset="0"/>
                <a:cs typeface="Times New Roman" pitchFamily="18" charset="0"/>
              </a:rPr>
              <a:t>Музыкальный руководитель:</a:t>
            </a:r>
            <a:r>
              <a:rPr lang="ru-RU" sz="4400" b="1" dirty="0" smtClean="0">
                <a:latin typeface="Times New Roman" pitchFamily="18" charset="0"/>
                <a:cs typeface="Times New Roman" pitchFamily="18" charset="0"/>
              </a:rPr>
              <a:t> </a:t>
            </a:r>
            <a:r>
              <a:rPr lang="ru-RU" sz="4400" dirty="0" smtClean="0">
                <a:latin typeface="Times New Roman" pitchFamily="18" charset="0"/>
                <a:cs typeface="Times New Roman" pitchFamily="18" charset="0"/>
              </a:rPr>
              <a:t>Шумами называют звуки, которые нас окружают. Иногда они бывают тихие, иногда громкие, иногда очень громкие. Многие шумы существуют сами по себе и никак не зависят от человека. Обычно это звуки природы, например, шум ветра, грохот водопада, крики животных и птиц или раскаты грома. Но есть и шумы, которые производит человек. Сейчас я предлагаю вам выполнить задания.</a:t>
            </a:r>
          </a:p>
          <a:p>
            <a:r>
              <a:rPr lang="ru-RU" sz="4400" i="1" dirty="0" smtClean="0">
                <a:latin typeface="Times New Roman" pitchFamily="18" charset="0"/>
                <a:cs typeface="Times New Roman" pitchFamily="18" charset="0"/>
              </a:rPr>
              <a:t> </a:t>
            </a:r>
            <a:endParaRPr lang="ru-RU" sz="4400" dirty="0" smtClean="0">
              <a:latin typeface="Times New Roman" pitchFamily="18" charset="0"/>
              <a:cs typeface="Times New Roman" pitchFamily="18" charset="0"/>
            </a:endParaRPr>
          </a:p>
          <a:p>
            <a:r>
              <a:rPr lang="ru-RU" sz="1700" i="1" dirty="0" smtClean="0">
                <a:latin typeface="Times New Roman" pitchFamily="18" charset="0"/>
                <a:cs typeface="Times New Roman" pitchFamily="18" charset="0"/>
              </a:rPr>
              <a:t> </a:t>
            </a:r>
            <a:endParaRPr lang="ru-RU" sz="1700" dirty="0" smtClean="0">
              <a:latin typeface="Times New Roman" pitchFamily="18" charset="0"/>
              <a:cs typeface="Times New Roman" pitchFamily="18" charset="0"/>
            </a:endParaRPr>
          </a:p>
          <a:p>
            <a:r>
              <a:rPr lang="ru-RU" sz="1200" i="1" dirty="0" smtClean="0"/>
              <a:t> </a:t>
            </a:r>
            <a:endParaRPr lang="ru-RU" sz="1200" dirty="0" smtClean="0"/>
          </a:p>
          <a:p>
            <a:r>
              <a:rPr lang="ru-RU" sz="1200" i="1" dirty="0" smtClean="0"/>
              <a:t> </a:t>
            </a:r>
            <a:endParaRPr lang="ru-RU" sz="1200" dirty="0" smtClean="0"/>
          </a:p>
          <a:p>
            <a:r>
              <a:rPr lang="ru-RU" sz="1200" i="1" dirty="0" smtClean="0"/>
              <a:t> </a:t>
            </a:r>
            <a:endParaRPr lang="ru-RU" sz="1200" dirty="0" smtClean="0"/>
          </a:p>
          <a:p>
            <a:r>
              <a:rPr lang="ru-RU" sz="1200" b="1" i="1" dirty="0" smtClean="0"/>
              <a:t> </a:t>
            </a:r>
            <a:endParaRPr lang="ru-RU" sz="1200" dirty="0" smtClean="0"/>
          </a:p>
          <a:p>
            <a:endParaRPr lang="ru-RU" sz="12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noAutofit/>
          </a:bodyPr>
          <a:lstStyle/>
          <a:p>
            <a:r>
              <a:rPr lang="ru-RU" sz="1100" b="1" i="1" u="sng" dirty="0" smtClean="0">
                <a:latin typeface="Times New Roman" pitchFamily="18" charset="0"/>
                <a:cs typeface="Times New Roman" pitchFamily="18" charset="0"/>
              </a:rPr>
              <a:t>Задание 1 .</a:t>
            </a:r>
            <a:endParaRPr lang="ru-RU" sz="1100" dirty="0" smtClean="0">
              <a:latin typeface="Times New Roman" pitchFamily="18" charset="0"/>
              <a:cs typeface="Times New Roman" pitchFamily="18" charset="0"/>
            </a:endParaRPr>
          </a:p>
          <a:p>
            <a:r>
              <a:rPr lang="ru-RU" sz="1100" dirty="0" smtClean="0">
                <a:latin typeface="Times New Roman" pitchFamily="18" charset="0"/>
                <a:cs typeface="Times New Roman" pitchFamily="18" charset="0"/>
              </a:rPr>
              <a:t>Из предложенного набора картинок выбрать шумы природы, и шумы, которые производит человек.</a:t>
            </a:r>
          </a:p>
          <a:p>
            <a:r>
              <a:rPr lang="ru-RU" sz="1100" b="1" i="1" u="sng" dirty="0" smtClean="0">
                <a:latin typeface="Times New Roman" pitchFamily="18" charset="0"/>
                <a:cs typeface="Times New Roman" pitchFamily="18" charset="0"/>
              </a:rPr>
              <a:t>Задание 2.</a:t>
            </a:r>
            <a:endParaRPr lang="ru-RU" sz="1100" dirty="0" smtClean="0">
              <a:latin typeface="Times New Roman" pitchFamily="18" charset="0"/>
              <a:cs typeface="Times New Roman" pitchFamily="18" charset="0"/>
            </a:endParaRPr>
          </a:p>
          <a:p>
            <a:r>
              <a:rPr lang="ru-RU" sz="1100" dirty="0" smtClean="0">
                <a:latin typeface="Times New Roman" pitchFamily="18" charset="0"/>
                <a:cs typeface="Times New Roman" pitchFamily="18" charset="0"/>
              </a:rPr>
              <a:t>Подобрать названия предметов, которые способны издавать указанные шумы и расположите их в правильном порядке.</a:t>
            </a:r>
          </a:p>
          <a:p>
            <a:pPr marL="0" indent="0">
              <a:spcBef>
                <a:spcPts val="0"/>
              </a:spcBef>
            </a:pPr>
            <a:r>
              <a:rPr lang="ru-RU" sz="1100" dirty="0" smtClean="0">
                <a:latin typeface="Times New Roman" pitchFamily="18" charset="0"/>
                <a:cs typeface="Times New Roman" pitchFamily="18" charset="0"/>
              </a:rPr>
              <a:t>      Деревянные связка ключей</a:t>
            </a:r>
          </a:p>
          <a:p>
            <a:pPr marL="0" indent="0">
              <a:spcBef>
                <a:spcPts val="0"/>
              </a:spcBef>
            </a:pPr>
            <a:r>
              <a:rPr lang="ru-RU" sz="1100" dirty="0" smtClean="0">
                <a:latin typeface="Times New Roman" pitchFamily="18" charset="0"/>
                <a:cs typeface="Times New Roman" pitchFamily="18" charset="0"/>
              </a:rPr>
              <a:t>      Стеклянные дом</a:t>
            </a:r>
          </a:p>
          <a:p>
            <a:pPr marL="0" indent="0">
              <a:spcBef>
                <a:spcPts val="0"/>
              </a:spcBef>
            </a:pPr>
            <a:r>
              <a:rPr lang="ru-RU" sz="1100" dirty="0" smtClean="0">
                <a:latin typeface="Times New Roman" pitchFamily="18" charset="0"/>
                <a:cs typeface="Times New Roman" pitchFamily="18" charset="0"/>
              </a:rPr>
              <a:t>      Пластмассовые посуда</a:t>
            </a:r>
          </a:p>
          <a:p>
            <a:pPr marL="0" indent="0">
              <a:spcBef>
                <a:spcPts val="0"/>
              </a:spcBef>
            </a:pPr>
            <a:r>
              <a:rPr lang="ru-RU" sz="1100" dirty="0" smtClean="0">
                <a:latin typeface="Times New Roman" pitchFamily="18" charset="0"/>
                <a:cs typeface="Times New Roman" pitchFamily="18" charset="0"/>
              </a:rPr>
              <a:t>      Металлические стакан</a:t>
            </a:r>
          </a:p>
          <a:p>
            <a:r>
              <a:rPr lang="ru-RU" sz="1100" b="1" i="1" u="sng" dirty="0" smtClean="0">
                <a:latin typeface="Times New Roman" pitchFamily="18" charset="0"/>
                <a:cs typeface="Times New Roman" pitchFamily="18" charset="0"/>
              </a:rPr>
              <a:t>Задание 3.</a:t>
            </a:r>
            <a:endParaRPr lang="ru-RU" sz="1100" dirty="0" smtClean="0">
              <a:latin typeface="Times New Roman" pitchFamily="18" charset="0"/>
              <a:cs typeface="Times New Roman" pitchFamily="18" charset="0"/>
            </a:endParaRPr>
          </a:p>
          <a:p>
            <a:pPr marL="0" indent="0">
              <a:spcBef>
                <a:spcPts val="0"/>
              </a:spcBef>
            </a:pPr>
            <a:r>
              <a:rPr lang="ru-RU" sz="1100" dirty="0" smtClean="0">
                <a:latin typeface="Times New Roman" pitchFamily="18" charset="0"/>
                <a:cs typeface="Times New Roman" pitchFamily="18" charset="0"/>
              </a:rPr>
              <a:t>      Найдите наиболее точные определения шумов.</a:t>
            </a:r>
          </a:p>
          <a:p>
            <a:pPr marL="0" indent="0">
              <a:spcBef>
                <a:spcPts val="0"/>
              </a:spcBef>
            </a:pPr>
            <a:r>
              <a:rPr lang="ru-RU" sz="1100" dirty="0" smtClean="0">
                <a:latin typeface="Times New Roman" pitchFamily="18" charset="0"/>
                <a:cs typeface="Times New Roman" pitchFamily="18" charset="0"/>
              </a:rPr>
              <a:t>      Набор карточек – шумов: деревянные, пластмассовые, металлические, стеклянные.</a:t>
            </a:r>
          </a:p>
          <a:p>
            <a:pPr marL="0" indent="0">
              <a:spcBef>
                <a:spcPts val="0"/>
              </a:spcBef>
            </a:pPr>
            <a:r>
              <a:rPr lang="ru-RU" sz="1100" dirty="0" smtClean="0">
                <a:latin typeface="Times New Roman" pitchFamily="18" charset="0"/>
                <a:cs typeface="Times New Roman" pitchFamily="18" charset="0"/>
              </a:rPr>
              <a:t>      Набор карточек: скрип, звон, шелест, скрежет.</a:t>
            </a:r>
          </a:p>
          <a:p>
            <a:pPr marL="0" indent="0">
              <a:spcBef>
                <a:spcPts val="0"/>
              </a:spcBef>
            </a:pPr>
            <a:r>
              <a:rPr lang="ru-RU" sz="1100" dirty="0" smtClean="0">
                <a:latin typeface="Times New Roman" pitchFamily="18" charset="0"/>
                <a:cs typeface="Times New Roman" pitchFamily="18" charset="0"/>
              </a:rPr>
              <a:t>      Картинки: лестница, колокол, ноготь, пирамидка.</a:t>
            </a:r>
          </a:p>
          <a:p>
            <a:pPr marL="0" indent="0">
              <a:spcBef>
                <a:spcPts val="0"/>
              </a:spcBef>
            </a:pPr>
            <a:r>
              <a:rPr lang="ru-RU" sz="1100" dirty="0" smtClean="0">
                <a:latin typeface="Times New Roman" pitchFamily="18" charset="0"/>
                <a:cs typeface="Times New Roman" pitchFamily="18" charset="0"/>
              </a:rPr>
              <a:t>      Общение «Что такое звуки?»</a:t>
            </a:r>
          </a:p>
          <a:p>
            <a:r>
              <a:rPr lang="ru-RU" sz="1100" b="1" i="1" dirty="0" smtClean="0">
                <a:latin typeface="Times New Roman" pitchFamily="18" charset="0"/>
                <a:cs typeface="Times New Roman" pitchFamily="18" charset="0"/>
              </a:rPr>
              <a:t>Музыкальный руководитель: </a:t>
            </a:r>
            <a:r>
              <a:rPr lang="ru-RU" sz="1100" dirty="0" smtClean="0">
                <a:latin typeface="Times New Roman" pitchFamily="18" charset="0"/>
                <a:cs typeface="Times New Roman" pitchFamily="18" charset="0"/>
              </a:rPr>
              <a:t>Дети, что такое звуки? Как они получились? Почему их целое море?...</a:t>
            </a:r>
            <a:r>
              <a:rPr lang="ru-RU" sz="1100" b="1" i="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Скажите, пожалуйста, вам приходилось когда – </a:t>
            </a:r>
            <a:r>
              <a:rPr lang="ru-RU" sz="1100" dirty="0" err="1" smtClean="0">
                <a:latin typeface="Times New Roman" pitchFamily="18" charset="0"/>
                <a:cs typeface="Times New Roman" pitchFamily="18" charset="0"/>
              </a:rPr>
              <a:t>нибудь</a:t>
            </a:r>
            <a:r>
              <a:rPr lang="ru-RU" sz="1100" dirty="0" smtClean="0">
                <a:latin typeface="Times New Roman" pitchFamily="18" charset="0"/>
                <a:cs typeface="Times New Roman" pitchFamily="18" charset="0"/>
              </a:rPr>
              <a:t> бросать камешки в воду?</a:t>
            </a:r>
          </a:p>
          <a:p>
            <a:r>
              <a:rPr lang="ru-RU" sz="1100" i="1" dirty="0" smtClean="0">
                <a:latin typeface="Times New Roman" pitchFamily="18" charset="0"/>
                <a:cs typeface="Times New Roman" pitchFamily="18" charset="0"/>
              </a:rPr>
              <a:t>Дети делятся воспоминаниями.</a:t>
            </a:r>
            <a:endParaRPr lang="ru-RU" sz="1100" dirty="0" smtClean="0">
              <a:latin typeface="Times New Roman" pitchFamily="18" charset="0"/>
              <a:cs typeface="Times New Roman" pitchFamily="18" charset="0"/>
            </a:endParaRPr>
          </a:p>
          <a:p>
            <a:r>
              <a:rPr lang="ru-RU" sz="1100" b="1" i="1" dirty="0" smtClean="0">
                <a:latin typeface="Times New Roman" pitchFamily="18" charset="0"/>
                <a:cs typeface="Times New Roman" pitchFamily="18" charset="0"/>
              </a:rPr>
              <a:t>Музыкальный руководитель:</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Значит, вам легко представить, что звуки – это такие же волны, только воздушные. К сожалению, их не видят наши глаза, зато их прекрасно слышат наши уши.</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А теперь давайте тихонько коснемся стакана чайной ложечкой. Что сразу слышим?</a:t>
            </a:r>
          </a:p>
          <a:p>
            <a:r>
              <a:rPr lang="ru-RU" sz="1100" b="1" i="1" dirty="0" smtClean="0">
                <a:latin typeface="Times New Roman" pitchFamily="18" charset="0"/>
                <a:cs typeface="Times New Roman" pitchFamily="18" charset="0"/>
              </a:rPr>
              <a:t>Дети:</a:t>
            </a:r>
            <a:r>
              <a:rPr lang="ru-RU" sz="1100" dirty="0" smtClean="0">
                <a:latin typeface="Times New Roman" pitchFamily="18" charset="0"/>
                <a:cs typeface="Times New Roman" pitchFamily="18" charset="0"/>
              </a:rPr>
              <a:t> Звук.</a:t>
            </a:r>
          </a:p>
          <a:p>
            <a:r>
              <a:rPr lang="ru-RU" sz="1100" b="1" i="1" dirty="0" smtClean="0">
                <a:latin typeface="Times New Roman" pitchFamily="18" charset="0"/>
                <a:cs typeface="Times New Roman" pitchFamily="18" charset="0"/>
              </a:rPr>
              <a:t>Музыкальный руководитель:</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Откуда же он взялся? Оказывается, при соприкосновении ложечки со стаканом происходит вибрация, начинает дрожать воздух вокруг стакана, поэтому мы слышим звук.</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Мы не видим, как дрожит стакан, потому что стенки стакана очень тонкие. Они так мелко и часто дрожат, что человеческий глаз этого заметить не может.</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А если тронуть струну гитары, то мы без труда увидим колебание: она дрожит, будто раздваивается.</a:t>
            </a:r>
            <a:r>
              <a:rPr lang="ru-RU" sz="1100" b="1" dirty="0" smtClean="0">
                <a:latin typeface="Times New Roman" pitchFamily="18" charset="0"/>
                <a:cs typeface="Times New Roman" pitchFamily="18" charset="0"/>
              </a:rPr>
              <a:t> </a:t>
            </a:r>
            <a:r>
              <a:rPr lang="ru-RU" sz="1100" dirty="0" smtClean="0">
                <a:latin typeface="Times New Roman" pitchFamily="18" charset="0"/>
                <a:cs typeface="Times New Roman" pitchFamily="18" charset="0"/>
              </a:rPr>
              <a:t>Значит, если дрожит – то звучит.</a:t>
            </a:r>
          </a:p>
          <a:p>
            <a:r>
              <a:rPr lang="ru-RU" sz="1100" b="1" u="sng" dirty="0" smtClean="0">
                <a:latin typeface="Times New Roman" pitchFamily="18" charset="0"/>
                <a:cs typeface="Times New Roman" pitchFamily="18" charset="0"/>
              </a:rPr>
              <a:t>Вывод:</a:t>
            </a:r>
            <a:r>
              <a:rPr lang="ru-RU" sz="1100" dirty="0" smtClean="0">
                <a:latin typeface="Times New Roman" pitchFamily="18" charset="0"/>
                <a:cs typeface="Times New Roman" pitchFamily="18" charset="0"/>
              </a:rPr>
              <a:t>  Из проведенной беседы детям стало известно и понятно, какие шумы, звуки нас окружают, почему их так много – целое море…</a:t>
            </a:r>
          </a:p>
          <a:p>
            <a:endParaRPr lang="ru-RU" sz="11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34" y="1643050"/>
            <a:ext cx="7424766" cy="4830902"/>
          </a:xfrm>
        </p:spPr>
        <p:txBody>
          <a:bodyPr/>
          <a:lstStyle/>
          <a:p>
            <a:r>
              <a:rPr lang="ru-RU" dirty="0" smtClean="0"/>
              <a:t> </a:t>
            </a:r>
          </a:p>
          <a:p>
            <a:endParaRPr lang="ru-RU" dirty="0"/>
          </a:p>
        </p:txBody>
      </p:sp>
      <p:pic>
        <p:nvPicPr>
          <p:cNvPr id="4" name="Рисунок 3" descr="C:\Users\Юрий\Desktop\Фото на печать\IMG-20200326-WA0005.jpg"/>
          <p:cNvPicPr/>
          <p:nvPr/>
        </p:nvPicPr>
        <p:blipFill>
          <a:blip r:embed="rId2" cstate="print"/>
          <a:srcRect/>
          <a:stretch>
            <a:fillRect/>
          </a:stretch>
        </p:blipFill>
        <p:spPr bwMode="auto">
          <a:xfrm>
            <a:off x="1643042" y="714356"/>
            <a:ext cx="1928825" cy="2071702"/>
          </a:xfrm>
          <a:prstGeom prst="rect">
            <a:avLst/>
          </a:prstGeom>
          <a:noFill/>
          <a:ln w="9525">
            <a:noFill/>
            <a:miter lim="800000"/>
            <a:headEnd/>
            <a:tailEnd/>
          </a:ln>
        </p:spPr>
      </p:pic>
      <p:pic>
        <p:nvPicPr>
          <p:cNvPr id="6" name="Рисунок 5" descr="C:\Users\Юрий\Desktop\Фото на печать\IMG-20200326-WA0006.jpg"/>
          <p:cNvPicPr/>
          <p:nvPr/>
        </p:nvPicPr>
        <p:blipFill>
          <a:blip r:embed="rId3" cstate="print"/>
          <a:srcRect/>
          <a:stretch>
            <a:fillRect/>
          </a:stretch>
        </p:blipFill>
        <p:spPr bwMode="auto">
          <a:xfrm>
            <a:off x="4643438" y="714356"/>
            <a:ext cx="1857388" cy="2071702"/>
          </a:xfrm>
          <a:prstGeom prst="rect">
            <a:avLst/>
          </a:prstGeom>
          <a:noFill/>
          <a:ln w="9525">
            <a:noFill/>
            <a:miter lim="800000"/>
            <a:headEnd/>
            <a:tailEnd/>
          </a:ln>
        </p:spPr>
      </p:pic>
      <p:pic>
        <p:nvPicPr>
          <p:cNvPr id="7" name="Рисунок 6" descr="C:\Users\Юрий\Desktop\Фото на печать\IMG-20200326-WA0015.jpg"/>
          <p:cNvPicPr/>
          <p:nvPr/>
        </p:nvPicPr>
        <p:blipFill>
          <a:blip r:embed="rId4" cstate="print"/>
          <a:srcRect/>
          <a:stretch>
            <a:fillRect/>
          </a:stretch>
        </p:blipFill>
        <p:spPr bwMode="auto">
          <a:xfrm>
            <a:off x="2928926" y="3500438"/>
            <a:ext cx="2143140" cy="2000264"/>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14290"/>
            <a:ext cx="7467600" cy="6259662"/>
          </a:xfrm>
        </p:spPr>
        <p:txBody>
          <a:bodyPr>
            <a:normAutofit fontScale="32500" lnSpcReduction="20000"/>
          </a:bodyPr>
          <a:lstStyle/>
          <a:p>
            <a:endParaRPr lang="ru-RU" sz="2500" b="1" dirty="0" smtClean="0">
              <a:latin typeface="Times New Roman" pitchFamily="18" charset="0"/>
              <a:cs typeface="Times New Roman" pitchFamily="18" charset="0"/>
            </a:endParaRPr>
          </a:p>
          <a:p>
            <a:r>
              <a:rPr lang="ru-RU" sz="3100" b="1" dirty="0" smtClean="0">
                <a:latin typeface="Times New Roman" pitchFamily="18" charset="0"/>
                <a:cs typeface="Times New Roman" pitchFamily="18" charset="0"/>
              </a:rPr>
              <a:t>ПРИЛОЖЕНИЕ №3</a:t>
            </a:r>
            <a:endParaRPr lang="ru-RU" sz="3100" dirty="0" smtClean="0">
              <a:latin typeface="Times New Roman" pitchFamily="18" charset="0"/>
              <a:cs typeface="Times New Roman" pitchFamily="18" charset="0"/>
            </a:endParaRPr>
          </a:p>
          <a:p>
            <a:r>
              <a:rPr lang="ru-RU" sz="3100" b="1" i="1" dirty="0" smtClean="0">
                <a:latin typeface="Times New Roman" pitchFamily="18" charset="0"/>
                <a:cs typeface="Times New Roman" pitchFamily="18" charset="0"/>
              </a:rPr>
              <a:t>Беседа с детьми на тему</a:t>
            </a:r>
            <a:endParaRPr lang="ru-RU" sz="3100" dirty="0" smtClean="0">
              <a:latin typeface="Times New Roman" pitchFamily="18" charset="0"/>
              <a:cs typeface="Times New Roman" pitchFamily="18" charset="0"/>
            </a:endParaRPr>
          </a:p>
          <a:p>
            <a:r>
              <a:rPr lang="ru-RU" sz="3100" b="1" i="1" dirty="0" smtClean="0">
                <a:latin typeface="Times New Roman" pitchFamily="18" charset="0"/>
                <a:cs typeface="Times New Roman" pitchFamily="18" charset="0"/>
              </a:rPr>
              <a:t>«Знакомство с ударными и музыкально-шумовыми инструментами»</a:t>
            </a:r>
            <a:endParaRPr lang="ru-RU" sz="3100" dirty="0" smtClean="0">
              <a:latin typeface="Times New Roman" pitchFamily="18" charset="0"/>
              <a:cs typeface="Times New Roman" pitchFamily="18" charset="0"/>
            </a:endParaRPr>
          </a:p>
          <a:p>
            <a:endParaRPr lang="ru-RU" sz="3100"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КОММУНИКАТИВНАЯ ИГРА «ЗДРАВСТВУЙТЕ»</a:t>
            </a:r>
          </a:p>
          <a:p>
            <a:endParaRPr lang="ru-RU" sz="3100"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Здравствуйте, ладошки хлоп — </a:t>
            </a:r>
            <a:r>
              <a:rPr lang="ru-RU" sz="3100" dirty="0" err="1" smtClean="0">
                <a:latin typeface="Times New Roman" pitchFamily="18" charset="0"/>
                <a:cs typeface="Times New Roman" pitchFamily="18" charset="0"/>
              </a:rPr>
              <a:t>хлоп</a:t>
            </a:r>
            <a:r>
              <a:rPr lang="ru-RU" sz="3100" dirty="0" smtClean="0">
                <a:latin typeface="Times New Roman" pitchFamily="18" charset="0"/>
                <a:cs typeface="Times New Roman" pitchFamily="18" charset="0"/>
              </a:rPr>
              <a:t> — </a:t>
            </a:r>
            <a:r>
              <a:rPr lang="ru-RU" sz="3100" dirty="0" err="1" smtClean="0">
                <a:latin typeface="Times New Roman" pitchFamily="18" charset="0"/>
                <a:cs typeface="Times New Roman" pitchFamily="18" charset="0"/>
              </a:rPr>
              <a:t>хлоп</a:t>
            </a:r>
            <a:endParaRPr lang="ru-RU" sz="3100"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Здравствуйте, ножки — топ — </a:t>
            </a:r>
            <a:r>
              <a:rPr lang="ru-RU" sz="3100" dirty="0" err="1" smtClean="0">
                <a:latin typeface="Times New Roman" pitchFamily="18" charset="0"/>
                <a:cs typeface="Times New Roman" pitchFamily="18" charset="0"/>
              </a:rPr>
              <a:t>топ</a:t>
            </a:r>
            <a:r>
              <a:rPr lang="ru-RU" sz="3100" dirty="0" smtClean="0">
                <a:latin typeface="Times New Roman" pitchFamily="18" charset="0"/>
                <a:cs typeface="Times New Roman" pitchFamily="18" charset="0"/>
              </a:rPr>
              <a:t> — </a:t>
            </a:r>
            <a:r>
              <a:rPr lang="ru-RU" sz="3100" dirty="0" err="1" smtClean="0">
                <a:latin typeface="Times New Roman" pitchFamily="18" charset="0"/>
                <a:cs typeface="Times New Roman" pitchFamily="18" charset="0"/>
              </a:rPr>
              <a:t>топ</a:t>
            </a:r>
            <a:endParaRPr lang="ru-RU" sz="3100"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Здравствуй, мой носик — </a:t>
            </a:r>
            <a:r>
              <a:rPr lang="ru-RU" sz="3100" dirty="0" err="1" smtClean="0">
                <a:latin typeface="Times New Roman" pitchFamily="18" charset="0"/>
                <a:cs typeface="Times New Roman" pitchFamily="18" charset="0"/>
              </a:rPr>
              <a:t>пип</a:t>
            </a:r>
            <a:r>
              <a:rPr lang="ru-RU" sz="3100" dirty="0" smtClean="0">
                <a:latin typeface="Times New Roman" pitchFamily="18" charset="0"/>
                <a:cs typeface="Times New Roman" pitchFamily="18" charset="0"/>
              </a:rPr>
              <a:t> — </a:t>
            </a:r>
            <a:r>
              <a:rPr lang="ru-RU" sz="3100" dirty="0" err="1" smtClean="0">
                <a:latin typeface="Times New Roman" pitchFamily="18" charset="0"/>
                <a:cs typeface="Times New Roman" pitchFamily="18" charset="0"/>
              </a:rPr>
              <a:t>пип</a:t>
            </a:r>
            <a:r>
              <a:rPr lang="ru-RU" sz="3100" dirty="0" smtClean="0">
                <a:latin typeface="Times New Roman" pitchFamily="18" charset="0"/>
                <a:cs typeface="Times New Roman" pitchFamily="18" charset="0"/>
              </a:rPr>
              <a:t> — </a:t>
            </a:r>
            <a:r>
              <a:rPr lang="ru-RU" sz="3100" dirty="0" err="1" smtClean="0">
                <a:latin typeface="Times New Roman" pitchFamily="18" charset="0"/>
                <a:cs typeface="Times New Roman" pitchFamily="18" charset="0"/>
              </a:rPr>
              <a:t>пип</a:t>
            </a:r>
            <a:endParaRPr lang="ru-RU" sz="3100"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Здравствуйте, дети, здравствуйте! </a:t>
            </a:r>
          </a:p>
          <a:p>
            <a:endParaRPr lang="ru-RU" sz="3100" b="1" i="1" dirty="0" smtClean="0">
              <a:latin typeface="Times New Roman" pitchFamily="18" charset="0"/>
              <a:cs typeface="Times New Roman" pitchFamily="18" charset="0"/>
            </a:endParaRPr>
          </a:p>
          <a:p>
            <a:r>
              <a:rPr lang="ru-RU" sz="3100" b="1" i="1" dirty="0" smtClean="0">
                <a:latin typeface="Times New Roman" pitchFamily="18" charset="0"/>
                <a:cs typeface="Times New Roman" pitchFamily="18" charset="0"/>
              </a:rPr>
              <a:t>Музыкальный руководитель:</a:t>
            </a:r>
            <a:r>
              <a:rPr lang="ru-RU" sz="3100" dirty="0" smtClean="0">
                <a:latin typeface="Times New Roman" pitchFamily="18" charset="0"/>
                <a:cs typeface="Times New Roman" pitchFamily="18" charset="0"/>
              </a:rPr>
              <a:t> Ребята, сегодня мы попали в Городок музыкальных инструментов. Посмотрите, сколько здесь красивых домиков. В них наверно кто-то живёт? Давайте постучимся в первый домик, узнаем, кто же живет в этом домике. Педагог играет ритмический рисунок. Из этого домика появляется загадка. </a:t>
            </a:r>
          </a:p>
          <a:p>
            <a:r>
              <a:rPr lang="ru-RU" sz="3100" dirty="0" smtClean="0">
                <a:latin typeface="Times New Roman" pitchFamily="18" charset="0"/>
                <a:cs typeface="Times New Roman" pitchFamily="18" charset="0"/>
              </a:rPr>
              <a:t>Я круглый словно солнышко, только с бубенцами</a:t>
            </a:r>
          </a:p>
          <a:p>
            <a:r>
              <a:rPr lang="ru-RU" sz="3100" dirty="0" smtClean="0">
                <a:latin typeface="Times New Roman" pitchFamily="18" charset="0"/>
                <a:cs typeface="Times New Roman" pitchFamily="18" charset="0"/>
              </a:rPr>
              <a:t>Звучу я, очень звонко услышите вы сами,</a:t>
            </a:r>
          </a:p>
          <a:p>
            <a:r>
              <a:rPr lang="ru-RU" sz="3100" dirty="0" smtClean="0">
                <a:latin typeface="Times New Roman" pitchFamily="18" charset="0"/>
                <a:cs typeface="Times New Roman" pitchFamily="18" charset="0"/>
              </a:rPr>
              <a:t>Когда в руки меня возьмете, ударите ладошкой</a:t>
            </a:r>
          </a:p>
          <a:p>
            <a:r>
              <a:rPr lang="ru-RU" sz="3100" dirty="0" smtClean="0">
                <a:latin typeface="Times New Roman" pitchFamily="18" charset="0"/>
                <a:cs typeface="Times New Roman" pitchFamily="18" charset="0"/>
              </a:rPr>
              <a:t>Звучать я буду громко-громко</a:t>
            </a:r>
          </a:p>
          <a:p>
            <a:r>
              <a:rPr lang="ru-RU" sz="3100" dirty="0" smtClean="0">
                <a:latin typeface="Times New Roman" pitchFamily="18" charset="0"/>
                <a:cs typeface="Times New Roman" pitchFamily="18" charset="0"/>
              </a:rPr>
              <a:t>Угадайте, кто я? (</a:t>
            </a:r>
            <a:r>
              <a:rPr lang="ru-RU" sz="3100" b="1" dirty="0" smtClean="0">
                <a:latin typeface="Times New Roman" pitchFamily="18" charset="0"/>
                <a:cs typeface="Times New Roman" pitchFamily="18" charset="0"/>
              </a:rPr>
              <a:t>Бубен)</a:t>
            </a:r>
            <a:endParaRPr lang="ru-RU" sz="3100"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Ответы детей. Правильно, ребята, это бубен.</a:t>
            </a:r>
          </a:p>
          <a:p>
            <a:r>
              <a:rPr lang="ru-RU" sz="3100" dirty="0" smtClean="0">
                <a:latin typeface="Times New Roman" pitchFamily="18" charset="0"/>
                <a:cs typeface="Times New Roman" pitchFamily="18" charset="0"/>
              </a:rPr>
              <a:t> </a:t>
            </a:r>
          </a:p>
          <a:p>
            <a:r>
              <a:rPr lang="ru-RU" sz="3100" b="1" u="sng" dirty="0" smtClean="0">
                <a:latin typeface="Times New Roman" pitchFamily="18" charset="0"/>
                <a:cs typeface="Times New Roman" pitchFamily="18" charset="0"/>
              </a:rPr>
              <a:t>Бубен</a:t>
            </a:r>
            <a:r>
              <a:rPr lang="ru-RU" sz="3100" dirty="0" smtClean="0">
                <a:latin typeface="Times New Roman" pitchFamily="18" charset="0"/>
                <a:cs typeface="Times New Roman" pitchFamily="18" charset="0"/>
              </a:rPr>
              <a:t> — это ударный инструмент, потому что мы по нему ударяем, а он нам отвечает своим звонким звучанием. Давайте поиграем с бубном. </a:t>
            </a:r>
          </a:p>
          <a:p>
            <a:endParaRPr lang="ru-RU" sz="3100"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ПЛЯСКА С БУБНОМ</a:t>
            </a:r>
          </a:p>
          <a:p>
            <a:r>
              <a:rPr lang="ru-RU" sz="3100" dirty="0" smtClean="0">
                <a:latin typeface="Times New Roman" pitchFamily="18" charset="0"/>
                <a:cs typeface="Times New Roman" pitchFamily="18" charset="0"/>
              </a:rPr>
              <a:t>Молодцы, ребята, присаживайтесь на места. Вот какой веселый бубен, даже поиграл с нами. Интересно, а кто же живет в следующем домике? Давайте постучим. Музыкальный руководитель играет ритмический рисунок. Из домика появляется загадка. Две подружки удалые, расписные, хохломские. Быть одной никак нельзя, вы узнали нас, друзья? (</a:t>
            </a:r>
            <a:r>
              <a:rPr lang="ru-RU" sz="3100" b="1" dirty="0" smtClean="0">
                <a:latin typeface="Times New Roman" pitchFamily="18" charset="0"/>
                <a:cs typeface="Times New Roman" pitchFamily="18" charset="0"/>
              </a:rPr>
              <a:t>Ложки</a:t>
            </a:r>
            <a:r>
              <a:rPr lang="ru-RU" sz="3100" dirty="0" smtClean="0">
                <a:latin typeface="Times New Roman" pitchFamily="18" charset="0"/>
                <a:cs typeface="Times New Roman" pitchFamily="18" charset="0"/>
              </a:rPr>
              <a:t>)</a:t>
            </a:r>
          </a:p>
          <a:p>
            <a:r>
              <a:rPr lang="ru-RU" sz="3100" dirty="0" smtClean="0">
                <a:latin typeface="Times New Roman" pitchFamily="18" charset="0"/>
                <a:cs typeface="Times New Roman" pitchFamily="18" charset="0"/>
              </a:rPr>
              <a:t>Правильно, ребята, это ложки. Посмотрите, какие они красивые, яркие, расписные, сделаны из дерева. Играют на </a:t>
            </a:r>
            <a:r>
              <a:rPr lang="ru-RU" sz="3100" b="1" u="sng" dirty="0" smtClean="0">
                <a:latin typeface="Times New Roman" pitchFamily="18" charset="0"/>
                <a:cs typeface="Times New Roman" pitchFamily="18" charset="0"/>
              </a:rPr>
              <a:t>ложках</a:t>
            </a:r>
            <a:r>
              <a:rPr lang="ru-RU" sz="3100" dirty="0" smtClean="0">
                <a:latin typeface="Times New Roman" pitchFamily="18" charset="0"/>
                <a:cs typeface="Times New Roman" pitchFamily="18" charset="0"/>
              </a:rPr>
              <a:t> спинками — горбинками, поглаживая их. Давайте попробуем, как у нас получится. </a:t>
            </a:r>
          </a:p>
          <a:p>
            <a:r>
              <a:rPr lang="ru-RU" sz="3100" dirty="0" smtClean="0">
                <a:latin typeface="Times New Roman" pitchFamily="18" charset="0"/>
                <a:cs typeface="Times New Roman" pitchFamily="18" charset="0"/>
              </a:rPr>
              <a:t> </a:t>
            </a:r>
          </a:p>
          <a:p>
            <a:r>
              <a:rPr lang="ru-RU" sz="3100" dirty="0" smtClean="0">
                <a:latin typeface="Times New Roman" pitchFamily="18" charset="0"/>
                <a:cs typeface="Times New Roman" pitchFamily="18" charset="0"/>
              </a:rPr>
              <a:t>ИГРА НА ЛОЖКАХ</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57166"/>
            <a:ext cx="7467600" cy="6500834"/>
          </a:xfrm>
        </p:spPr>
        <p:txBody>
          <a:bodyPr>
            <a:normAutofit fontScale="85000" lnSpcReduction="20000"/>
          </a:bodyPr>
          <a:lstStyle/>
          <a:p>
            <a:endParaRPr lang="ru-RU" sz="1000" dirty="0" smtClean="0"/>
          </a:p>
          <a:p>
            <a:r>
              <a:rPr lang="ru-RU" sz="1200" dirty="0" smtClean="0">
                <a:latin typeface="Times New Roman" pitchFamily="18" charset="0"/>
                <a:cs typeface="Times New Roman" pitchFamily="18" charset="0"/>
              </a:rPr>
              <a:t>Молодцы, у нас с вами получился ансамбль ложкарей. Давайте повторим «ансамбль ложкарей». А мы заглянем еще в один домик и узнаем, кто же там живет? </a:t>
            </a:r>
          </a:p>
          <a:p>
            <a:r>
              <a:rPr lang="ru-RU" sz="1200" dirty="0" smtClean="0">
                <a:latin typeface="Times New Roman" pitchFamily="18" charset="0"/>
                <a:cs typeface="Times New Roman" pitchFamily="18" charset="0"/>
              </a:rPr>
              <a:t>Музыкальный руководитель играет ритмический рисунок.</a:t>
            </a:r>
          </a:p>
          <a:p>
            <a:r>
              <a:rPr lang="ru-RU" sz="1200" dirty="0" smtClean="0">
                <a:latin typeface="Times New Roman" pitchFamily="18" charset="0"/>
                <a:cs typeface="Times New Roman" pitchFamily="18" charset="0"/>
              </a:rPr>
              <a:t>Из домика появляется загадка.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Попаду я в руки детям </a:t>
            </a:r>
          </a:p>
          <a:p>
            <a:r>
              <a:rPr lang="ru-RU" sz="1200" dirty="0" smtClean="0">
                <a:latin typeface="Times New Roman" pitchFamily="18" charset="0"/>
                <a:cs typeface="Times New Roman" pitchFamily="18" charset="0"/>
              </a:rPr>
              <a:t>Заиграю звонко — </a:t>
            </a:r>
            <a:r>
              <a:rPr lang="ru-RU" sz="1200" dirty="0" err="1" smtClean="0">
                <a:latin typeface="Times New Roman" pitchFamily="18" charset="0"/>
                <a:cs typeface="Times New Roman" pitchFamily="18" charset="0"/>
              </a:rPr>
              <a:t>звонко</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Не зря веселая игрушка</a:t>
            </a:r>
          </a:p>
          <a:p>
            <a:r>
              <a:rPr lang="ru-RU" sz="1200" dirty="0" smtClean="0">
                <a:latin typeface="Times New Roman" pitchFamily="18" charset="0"/>
                <a:cs typeface="Times New Roman" pitchFamily="18" charset="0"/>
              </a:rPr>
              <a:t>А зовусь я …. (</a:t>
            </a:r>
            <a:r>
              <a:rPr lang="ru-RU" sz="1200" b="1" dirty="0" smtClean="0">
                <a:latin typeface="Times New Roman" pitchFamily="18" charset="0"/>
                <a:cs typeface="Times New Roman" pitchFamily="18" charset="0"/>
              </a:rPr>
              <a:t>Погремушка</a:t>
            </a:r>
            <a:r>
              <a:rPr lang="ru-RU"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Правильно, ребята, это погремушка.</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Погремушки в руки взяли</a:t>
            </a:r>
          </a:p>
          <a:p>
            <a:r>
              <a:rPr lang="ru-RU" sz="1200" dirty="0" smtClean="0">
                <a:latin typeface="Times New Roman" pitchFamily="18" charset="0"/>
                <a:cs typeface="Times New Roman" pitchFamily="18" charset="0"/>
              </a:rPr>
              <a:t>Они громко зазвучали</a:t>
            </a:r>
          </a:p>
          <a:p>
            <a:r>
              <a:rPr lang="ru-RU" sz="1200" dirty="0" smtClean="0">
                <a:latin typeface="Times New Roman" pitchFamily="18" charset="0"/>
                <a:cs typeface="Times New Roman" pitchFamily="18" charset="0"/>
              </a:rPr>
              <a:t>Погремушки веселят</a:t>
            </a:r>
          </a:p>
          <a:p>
            <a:r>
              <a:rPr lang="ru-RU" sz="1200" dirty="0" smtClean="0">
                <a:latin typeface="Times New Roman" pitchFamily="18" charset="0"/>
                <a:cs typeface="Times New Roman" pitchFamily="18" charset="0"/>
              </a:rPr>
              <a:t>Сидеть на месте не велят</a:t>
            </a:r>
          </a:p>
          <a:p>
            <a:r>
              <a:rPr lang="ru-RU" sz="1200" dirty="0" smtClean="0">
                <a:latin typeface="Times New Roman" pitchFamily="18" charset="0"/>
                <a:cs typeface="Times New Roman" pitchFamily="18" charset="0"/>
              </a:rPr>
              <a:t>В круг скорее все вставайте</a:t>
            </a:r>
          </a:p>
          <a:p>
            <a:r>
              <a:rPr lang="ru-RU" sz="1200" dirty="0" smtClean="0">
                <a:latin typeface="Times New Roman" pitchFamily="18" charset="0"/>
                <a:cs typeface="Times New Roman" pitchFamily="18" charset="0"/>
              </a:rPr>
              <a:t>С ними пляску начинайте!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ИГРА С ПОГРЕМУШКАМИ</a:t>
            </a:r>
          </a:p>
          <a:p>
            <a:r>
              <a:rPr lang="ru-RU" sz="1200" dirty="0" smtClean="0">
                <a:latin typeface="Times New Roman" pitchFamily="18" charset="0"/>
                <a:cs typeface="Times New Roman" pitchFamily="18" charset="0"/>
              </a:rPr>
              <a:t>Молодцы, ребята. Поплясали от души. Ой, ребята, а тут самый маленький домик, кто же в нём живёт? Музыкальный руководитель играет ритмический рисунок. Из домика появляется загадка.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Звук хранится непростой</a:t>
            </a:r>
          </a:p>
          <a:p>
            <a:r>
              <a:rPr lang="ru-RU" sz="1200" dirty="0" smtClean="0">
                <a:latin typeface="Times New Roman" pitchFamily="18" charset="0"/>
                <a:cs typeface="Times New Roman" pitchFamily="18" charset="0"/>
              </a:rPr>
              <a:t>В дырках палочки пустой.</a:t>
            </a:r>
          </a:p>
          <a:p>
            <a:r>
              <a:rPr lang="ru-RU" sz="1200" dirty="0" smtClean="0">
                <a:latin typeface="Times New Roman" pitchFamily="18" charset="0"/>
                <a:cs typeface="Times New Roman" pitchFamily="18" charset="0"/>
              </a:rPr>
              <a:t>Кто на дырочки нажмет </a:t>
            </a:r>
          </a:p>
          <a:p>
            <a:r>
              <a:rPr lang="ru-RU" sz="1200" dirty="0" smtClean="0">
                <a:latin typeface="Times New Roman" pitchFamily="18" charset="0"/>
                <a:cs typeface="Times New Roman" pitchFamily="18" charset="0"/>
              </a:rPr>
              <a:t>И подует, тот поймет. (</a:t>
            </a:r>
            <a:r>
              <a:rPr lang="ru-RU" sz="1200" b="1" dirty="0" smtClean="0">
                <a:latin typeface="Times New Roman" pitchFamily="18" charset="0"/>
                <a:cs typeface="Times New Roman" pitchFamily="18" charset="0"/>
              </a:rPr>
              <a:t>Дудочка</a:t>
            </a:r>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Правильно, это </a:t>
            </a:r>
            <a:r>
              <a:rPr lang="ru-RU" sz="1200" b="1" u="sng" dirty="0" smtClean="0">
                <a:latin typeface="Times New Roman" pitchFamily="18" charset="0"/>
                <a:cs typeface="Times New Roman" pitchFamily="18" charset="0"/>
              </a:rPr>
              <a:t>дудочка</a:t>
            </a:r>
            <a:r>
              <a:rPr lang="ru-RU" sz="1200"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русский народный музыкальный духовой инструмент. Но у нас еще один домик остался не открытый. Кто же в нем живет? Сейчас узнаем. Музыкальный руководитель играет ритмический рисунок. Из домика появляется загадка. </a:t>
            </a:r>
          </a:p>
          <a:p>
            <a:r>
              <a:rPr lang="ru-RU" sz="1200" dirty="0" smtClean="0">
                <a:latin typeface="Times New Roman" pitchFamily="18" charset="0"/>
                <a:cs typeface="Times New Roman" pitchFamily="18" charset="0"/>
              </a:rPr>
              <a:t> </a:t>
            </a:r>
          </a:p>
          <a:p>
            <a:r>
              <a:rPr lang="ru-RU" sz="1000" dirty="0" smtClean="0"/>
              <a:t> </a:t>
            </a:r>
            <a:endParaRPr lang="ru-RU" sz="1200" dirty="0" smtClean="0"/>
          </a:p>
          <a:p>
            <a:r>
              <a:rPr lang="ru-RU" sz="1000" dirty="0" smtClean="0"/>
              <a:t> </a:t>
            </a:r>
          </a:p>
          <a:p>
            <a:endParaRPr lang="ru-RU" sz="10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154230"/>
          </a:xfrm>
        </p:spPr>
        <p:txBody>
          <a:bodyPr>
            <a:noAutofit/>
          </a:bodyPr>
          <a:lstStyle/>
          <a:p>
            <a:r>
              <a:rPr lang="ru-RU" sz="1200" b="1" i="1" dirty="0" smtClean="0">
                <a:latin typeface="Times New Roman" pitchFamily="18" charset="0"/>
                <a:cs typeface="Times New Roman" pitchFamily="18" charset="0"/>
              </a:rPr>
              <a:t/>
            </a:r>
            <a:br>
              <a:rPr lang="ru-RU" sz="1200" b="1" i="1" dirty="0" smtClean="0">
                <a:latin typeface="Times New Roman" pitchFamily="18" charset="0"/>
                <a:cs typeface="Times New Roman" pitchFamily="18" charset="0"/>
              </a:rPr>
            </a:br>
            <a:r>
              <a:rPr lang="ru-RU" sz="1200" b="1" i="1" dirty="0" smtClean="0">
                <a:latin typeface="Times New Roman" pitchFamily="18" charset="0"/>
                <a:cs typeface="Times New Roman" pitchFamily="18" charset="0"/>
              </a:rPr>
              <a:t/>
            </a:r>
            <a:br>
              <a:rPr lang="ru-RU" sz="1200" b="1" i="1" dirty="0" smtClean="0">
                <a:latin typeface="Times New Roman" pitchFamily="18" charset="0"/>
                <a:cs typeface="Times New Roman" pitchFamily="18" charset="0"/>
              </a:rPr>
            </a:br>
            <a:r>
              <a:rPr lang="ru-RU" sz="1200" b="1" i="1" dirty="0">
                <a:latin typeface="Times New Roman" pitchFamily="18" charset="0"/>
                <a:cs typeface="Times New Roman" pitchFamily="18" charset="0"/>
              </a:rPr>
              <a:t/>
            </a:r>
            <a:br>
              <a:rPr lang="ru-RU" sz="1200" b="1" i="1" dirty="0">
                <a:latin typeface="Times New Roman" pitchFamily="18" charset="0"/>
                <a:cs typeface="Times New Roman" pitchFamily="18" charset="0"/>
              </a:rPr>
            </a:br>
            <a:r>
              <a:rPr lang="ru-RU" sz="1200" b="1" i="1" dirty="0" smtClean="0">
                <a:latin typeface="Times New Roman" pitchFamily="18" charset="0"/>
                <a:cs typeface="Times New Roman" pitchFamily="18" charset="0"/>
              </a:rPr>
              <a:t/>
            </a:r>
            <a:br>
              <a:rPr lang="ru-RU" sz="1200" b="1" i="1" dirty="0" smtClean="0">
                <a:latin typeface="Times New Roman" pitchFamily="18" charset="0"/>
                <a:cs typeface="Times New Roman" pitchFamily="18" charset="0"/>
              </a:rPr>
            </a:br>
            <a:r>
              <a:rPr lang="ru-RU" sz="1200" b="1" i="1" dirty="0" smtClean="0">
                <a:latin typeface="Times New Roman" pitchFamily="18" charset="0"/>
                <a:cs typeface="Times New Roman" pitchFamily="18" charset="0"/>
              </a:rPr>
              <a:t>Актуальность.</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Музыка является одним из важнейших средств воспитания духовности человека. Основы музыкальной</a:t>
            </a:r>
            <a:r>
              <a:rPr lang="ru-RU" sz="1200" dirty="0">
                <a:latin typeface="Times New Roman" pitchFamily="18" charset="0"/>
                <a:cs typeface="Times New Roman" pitchFamily="18" charset="0"/>
              </a:rPr>
              <a:t> культуры закладываются в детстве. Именно в дошкольном возрасте формируются эталоны красоты, накапливаются знания и тот опыт деятельности, от которого во многом зависит последующее эстетическое восприятие искусства и </a:t>
            </a:r>
            <a:r>
              <a:rPr lang="ru-RU" sz="1200" dirty="0" smtClean="0">
                <a:latin typeface="Times New Roman" pitchFamily="18" charset="0"/>
                <a:cs typeface="Times New Roman" pitchFamily="18" charset="0"/>
              </a:rPr>
              <a:t>окружающего </a:t>
            </a:r>
            <a:r>
              <a:rPr lang="ru-RU" sz="1200" dirty="0">
                <a:latin typeface="Times New Roman" pitchFamily="18" charset="0"/>
                <a:cs typeface="Times New Roman" pitchFamily="18" charset="0"/>
              </a:rPr>
              <a:t>мира.</a:t>
            </a:r>
            <a:br>
              <a:rPr lang="ru-RU" sz="1200" dirty="0">
                <a:latin typeface="Times New Roman" pitchFamily="18" charset="0"/>
                <a:cs typeface="Times New Roman" pitchFamily="18" charset="0"/>
              </a:rPr>
            </a:br>
            <a:r>
              <a:rPr lang="ru-RU" sz="1200" b="1" dirty="0">
                <a:latin typeface="Times New Roman" pitchFamily="18" charset="0"/>
                <a:cs typeface="Times New Roman" pitchFamily="18" charset="0"/>
              </a:rPr>
              <a:t>Музыкальные</a:t>
            </a:r>
            <a:r>
              <a:rPr lang="ru-RU" sz="1200" dirty="0">
                <a:latin typeface="Times New Roman" pitchFamily="18" charset="0"/>
                <a:cs typeface="Times New Roman" pitchFamily="18" charset="0"/>
              </a:rPr>
              <a:t> </a:t>
            </a:r>
            <a:r>
              <a:rPr lang="ru-RU" sz="1200" b="1" dirty="0">
                <a:latin typeface="Times New Roman" pitchFamily="18" charset="0"/>
                <a:cs typeface="Times New Roman" pitchFamily="18" charset="0"/>
              </a:rPr>
              <a:t>инструменты </a:t>
            </a:r>
            <a:r>
              <a:rPr lang="ru-RU" sz="1200" dirty="0">
                <a:latin typeface="Times New Roman" pitchFamily="18" charset="0"/>
                <a:cs typeface="Times New Roman" pitchFamily="18" charset="0"/>
              </a:rPr>
              <a:t>для детей - всегда чудесные, необыкновенно притягательные предметы, дети очень хотят на них играть. </a:t>
            </a:r>
            <a:r>
              <a:rPr lang="ru-RU" sz="1200" b="1" dirty="0">
                <a:latin typeface="Times New Roman" pitchFamily="18" charset="0"/>
                <a:cs typeface="Times New Roman" pitchFamily="18" charset="0"/>
              </a:rPr>
              <a:t>Музыкальный</a:t>
            </a:r>
            <a:r>
              <a:rPr lang="ru-RU" sz="1200" dirty="0">
                <a:latin typeface="Times New Roman" pitchFamily="18" charset="0"/>
                <a:cs typeface="Times New Roman" pitchFamily="18" charset="0"/>
              </a:rPr>
              <a:t> </a:t>
            </a:r>
            <a:r>
              <a:rPr lang="ru-RU" sz="1200" b="1" dirty="0">
                <a:latin typeface="Times New Roman" pitchFamily="18" charset="0"/>
                <a:cs typeface="Times New Roman" pitchFamily="18" charset="0"/>
              </a:rPr>
              <a:t>инструмент</a:t>
            </a:r>
            <a:r>
              <a:rPr lang="ru-RU" sz="1200" dirty="0">
                <a:latin typeface="Times New Roman" pitchFamily="18" charset="0"/>
                <a:cs typeface="Times New Roman" pitchFamily="18" charset="0"/>
              </a:rPr>
              <a:t> для ребенка символ музыки, тот, кто играет на нем - почти волшебник. Вовлечение дошкольника в создание   детских </a:t>
            </a:r>
            <a:r>
              <a:rPr lang="ru-RU" sz="1200" b="1" dirty="0">
                <a:latin typeface="Times New Roman" pitchFamily="18" charset="0"/>
                <a:cs typeface="Times New Roman" pitchFamily="18" charset="0"/>
              </a:rPr>
              <a:t>музыкальных</a:t>
            </a:r>
            <a:r>
              <a:rPr lang="ru-RU" sz="1200" dirty="0">
                <a:latin typeface="Times New Roman" pitchFamily="18" charset="0"/>
                <a:cs typeface="Times New Roman" pitchFamily="18" charset="0"/>
              </a:rPr>
              <a:t> </a:t>
            </a:r>
            <a:r>
              <a:rPr lang="ru-RU" sz="1200" b="1" dirty="0">
                <a:latin typeface="Times New Roman" pitchFamily="18" charset="0"/>
                <a:cs typeface="Times New Roman" pitchFamily="18" charset="0"/>
              </a:rPr>
              <a:t>инструментов</a:t>
            </a:r>
            <a:r>
              <a:rPr lang="ru-RU" sz="1200" dirty="0">
                <a:latin typeface="Times New Roman" pitchFamily="18" charset="0"/>
                <a:cs typeface="Times New Roman" pitchFamily="18" charset="0"/>
              </a:rPr>
              <a:t> дает возможность почувствовать себя творцом и личностью, по-иному воспринимать окружающее, внимательнее относиться к звукам.</a:t>
            </a:r>
            <a:br>
              <a:rPr lang="ru-RU" sz="1200" dirty="0">
                <a:latin typeface="Times New Roman" pitchFamily="18" charset="0"/>
                <a:cs typeface="Times New Roman" pitchFamily="18" charset="0"/>
              </a:rPr>
            </a:br>
            <a:endParaRPr lang="ru-RU" sz="12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1785918" y="2643182"/>
            <a:ext cx="5715040" cy="3482981"/>
          </a:xfrm>
        </p:spPr>
        <p:txBody>
          <a:bodyPr/>
          <a:lstStyle/>
          <a:p>
            <a:endParaRPr lang="ru-RU" dirty="0" smtClean="0"/>
          </a:p>
          <a:p>
            <a:endParaRPr lang="ru-RU" dirty="0"/>
          </a:p>
        </p:txBody>
      </p:sp>
      <p:pic>
        <p:nvPicPr>
          <p:cNvPr id="5" name="Рисунок 4" descr="C:\Users\Юрий\Desktop\image_image_4942291.jpg"/>
          <p:cNvPicPr/>
          <p:nvPr/>
        </p:nvPicPr>
        <p:blipFill>
          <a:blip r:embed="rId2" cstate="print"/>
          <a:srcRect/>
          <a:stretch>
            <a:fillRect/>
          </a:stretch>
        </p:blipFill>
        <p:spPr bwMode="auto">
          <a:xfrm>
            <a:off x="3428992" y="2714620"/>
            <a:ext cx="2428892" cy="1643074"/>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normAutofit/>
          </a:bodyPr>
          <a:lstStyle/>
          <a:p>
            <a:endParaRPr lang="ru-RU" sz="1100" dirty="0" smtClean="0"/>
          </a:p>
          <a:p>
            <a:r>
              <a:rPr lang="ru-RU" sz="1100" dirty="0" smtClean="0">
                <a:latin typeface="Times New Roman" pitchFamily="18" charset="0"/>
                <a:cs typeface="Times New Roman" pitchFamily="18" charset="0"/>
              </a:rPr>
              <a:t>Колокольчик всем на диво</a:t>
            </a:r>
          </a:p>
          <a:p>
            <a:r>
              <a:rPr lang="ru-RU" sz="1100" dirty="0" smtClean="0">
                <a:latin typeface="Times New Roman" pitchFamily="18" charset="0"/>
                <a:cs typeface="Times New Roman" pitchFamily="18" charset="0"/>
              </a:rPr>
              <a:t>Как звучит он? Мы не знаем…</a:t>
            </a:r>
          </a:p>
          <a:p>
            <a:r>
              <a:rPr lang="ru-RU" sz="1100" dirty="0" smtClean="0">
                <a:latin typeface="Times New Roman" pitchFamily="18" charset="0"/>
                <a:cs typeface="Times New Roman" pitchFamily="18" charset="0"/>
              </a:rPr>
              <a:t>Очень хочется узнать</a:t>
            </a:r>
          </a:p>
          <a:p>
            <a:r>
              <a:rPr lang="ru-RU" sz="1100" dirty="0" smtClean="0">
                <a:latin typeface="Times New Roman" pitchFamily="18" charset="0"/>
                <a:cs typeface="Times New Roman" pitchFamily="18" charset="0"/>
              </a:rPr>
              <a:t>Нужно смело в руки взять</a:t>
            </a:r>
          </a:p>
          <a:p>
            <a:r>
              <a:rPr lang="ru-RU" sz="1100" dirty="0" smtClean="0">
                <a:latin typeface="Times New Roman" pitchFamily="18" charset="0"/>
                <a:cs typeface="Times New Roman" pitchFamily="18" charset="0"/>
              </a:rPr>
              <a:t>И всем дружно поплясать! </a:t>
            </a:r>
          </a:p>
          <a:p>
            <a:r>
              <a:rPr lang="ru-RU" sz="1100" dirty="0" smtClean="0">
                <a:latin typeface="Times New Roman" pitchFamily="18" charset="0"/>
                <a:cs typeface="Times New Roman" pitchFamily="18" charset="0"/>
              </a:rPr>
              <a:t> </a:t>
            </a:r>
          </a:p>
          <a:p>
            <a:r>
              <a:rPr lang="ru-RU" sz="1100" dirty="0" smtClean="0">
                <a:latin typeface="Times New Roman" pitchFamily="18" charset="0"/>
                <a:cs typeface="Times New Roman" pitchFamily="18" charset="0"/>
              </a:rPr>
              <a:t>ТАНЕЦ С КОЛОКОЛЬЧИКАМИ</a:t>
            </a:r>
          </a:p>
          <a:p>
            <a:endParaRPr lang="ru-RU" sz="1100" dirty="0" smtClean="0">
              <a:latin typeface="Times New Roman" pitchFamily="18" charset="0"/>
              <a:cs typeface="Times New Roman" pitchFamily="18" charset="0"/>
            </a:endParaRPr>
          </a:p>
          <a:p>
            <a:r>
              <a:rPr lang="ru-RU" sz="1100" dirty="0" smtClean="0">
                <a:latin typeface="Times New Roman" pitchFamily="18" charset="0"/>
                <a:cs typeface="Times New Roman" pitchFamily="18" charset="0"/>
              </a:rPr>
              <a:t>Молодцы, ребята, посмотрите внимательно, все ли домики открылись? Ответы детей… </a:t>
            </a:r>
          </a:p>
          <a:p>
            <a:r>
              <a:rPr lang="ru-RU" sz="1100" dirty="0" smtClean="0">
                <a:latin typeface="Times New Roman" pitchFamily="18" charset="0"/>
                <a:cs typeface="Times New Roman" pitchFamily="18" charset="0"/>
              </a:rPr>
              <a:t>(Достаём по одному инструменту и называем вместе с детьми – </a:t>
            </a:r>
            <a:r>
              <a:rPr lang="ru-RU" sz="1100" b="1" dirty="0" smtClean="0">
                <a:latin typeface="Times New Roman" pitchFamily="18" charset="0"/>
                <a:cs typeface="Times New Roman" pitchFamily="18" charset="0"/>
              </a:rPr>
              <a:t>колокольчик, ложки, дудочка, бубен, маракас, трещотка и </a:t>
            </a:r>
            <a:r>
              <a:rPr lang="ru-RU" sz="1100" b="1" dirty="0" err="1" smtClean="0">
                <a:latin typeface="Times New Roman" pitchFamily="18" charset="0"/>
                <a:cs typeface="Times New Roman" pitchFamily="18" charset="0"/>
              </a:rPr>
              <a:t>кряколка</a:t>
            </a:r>
            <a:r>
              <a:rPr lang="ru-RU" sz="1100" dirty="0" smtClean="0">
                <a:latin typeface="Times New Roman" pitchFamily="18" charset="0"/>
                <a:cs typeface="Times New Roman" pitchFamily="18" charset="0"/>
              </a:rPr>
              <a:t>). А маракас, трещотка и </a:t>
            </a:r>
            <a:r>
              <a:rPr lang="ru-RU" sz="1100" dirty="0" err="1" smtClean="0">
                <a:latin typeface="Times New Roman" pitchFamily="18" charset="0"/>
                <a:cs typeface="Times New Roman" pitchFamily="18" charset="0"/>
              </a:rPr>
              <a:t>кряколка</a:t>
            </a:r>
            <a:r>
              <a:rPr lang="ru-RU" sz="1100" dirty="0" smtClean="0">
                <a:latin typeface="Times New Roman" pitchFamily="18" charset="0"/>
                <a:cs typeface="Times New Roman" pitchFamily="18" charset="0"/>
              </a:rPr>
              <a:t> нам ещё не знакомы. Давайте посмотрим какие волшебные звуки они издают.                                                                        (Показываем как звучат эти инструменты). И посмотрим, как же можно петь и одновременно играть на таких прекрасных инструментах. </a:t>
            </a:r>
          </a:p>
          <a:p>
            <a:r>
              <a:rPr lang="ru-RU" sz="1100" dirty="0" smtClean="0">
                <a:latin typeface="Times New Roman" pitchFamily="18" charset="0"/>
                <a:cs typeface="Times New Roman" pitchFamily="18" charset="0"/>
              </a:rPr>
              <a:t>ИСПОЛНЯЕТСЯ ЛЮБАЯ ПЕСНЯ (можно народную)</a:t>
            </a:r>
          </a:p>
          <a:p>
            <a:r>
              <a:rPr lang="ru-RU" sz="1100" dirty="0" smtClean="0">
                <a:latin typeface="Times New Roman" pitchFamily="18" charset="0"/>
                <a:cs typeface="Times New Roman" pitchFamily="18" charset="0"/>
              </a:rPr>
              <a:t>Закрепляем с детьми: полученные знания и названия тех инструментов, о которых шла речь в беседе. Можно так же дать инструменты ребятам и попробовать всем вместе помузицировать.</a:t>
            </a:r>
          </a:p>
          <a:p>
            <a:pPr>
              <a:buNone/>
            </a:pPr>
            <a:r>
              <a:rPr lang="ru-RU" sz="1100" dirty="0" smtClean="0">
                <a:latin typeface="Times New Roman" pitchFamily="18" charset="0"/>
                <a:cs typeface="Times New Roman" pitchFamily="18" charset="0"/>
              </a:rPr>
              <a:t> </a:t>
            </a:r>
          </a:p>
          <a:p>
            <a:endParaRPr lang="ru-RU" sz="11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Юрий\Desktop\Фото на печать\IMG-20200323-WA0007.jpg"/>
          <p:cNvPicPr>
            <a:picLocks noGrp="1"/>
          </p:cNvPicPr>
          <p:nvPr>
            <p:ph sz="quarter" idx="1"/>
          </p:nvPr>
        </p:nvPicPr>
        <p:blipFill>
          <a:blip r:embed="rId2" cstate="print"/>
          <a:srcRect/>
          <a:stretch>
            <a:fillRect/>
          </a:stretch>
        </p:blipFill>
        <p:spPr bwMode="auto">
          <a:xfrm>
            <a:off x="2000232" y="857232"/>
            <a:ext cx="1714512" cy="2214578"/>
          </a:xfrm>
          <a:prstGeom prst="rect">
            <a:avLst/>
          </a:prstGeom>
          <a:noFill/>
          <a:ln w="9525">
            <a:noFill/>
            <a:miter lim="800000"/>
            <a:headEnd/>
            <a:tailEnd/>
          </a:ln>
        </p:spPr>
      </p:pic>
      <p:pic>
        <p:nvPicPr>
          <p:cNvPr id="5" name="Рисунок 4" descr="C:\Users\Юрий\Desktop\Фото на печать\IMG-20200323-WA0006.jpg"/>
          <p:cNvPicPr/>
          <p:nvPr/>
        </p:nvPicPr>
        <p:blipFill>
          <a:blip r:embed="rId3" cstate="print"/>
          <a:srcRect/>
          <a:stretch>
            <a:fillRect/>
          </a:stretch>
        </p:blipFill>
        <p:spPr bwMode="auto">
          <a:xfrm>
            <a:off x="4429124" y="857232"/>
            <a:ext cx="1714512" cy="2214578"/>
          </a:xfrm>
          <a:prstGeom prst="rect">
            <a:avLst/>
          </a:prstGeom>
          <a:noFill/>
          <a:ln w="9525">
            <a:noFill/>
            <a:miter lim="800000"/>
            <a:headEnd/>
            <a:tailEnd/>
          </a:ln>
        </p:spPr>
      </p:pic>
      <p:pic>
        <p:nvPicPr>
          <p:cNvPr id="6" name="Рисунок 5" descr="C:\Users\Юрий\Desktop\Фото на печать\IMG-20200323-WA0018.jpg"/>
          <p:cNvPicPr/>
          <p:nvPr/>
        </p:nvPicPr>
        <p:blipFill>
          <a:blip r:embed="rId4" cstate="print"/>
          <a:srcRect/>
          <a:stretch>
            <a:fillRect/>
          </a:stretch>
        </p:blipFill>
        <p:spPr bwMode="auto">
          <a:xfrm>
            <a:off x="2000232" y="3714752"/>
            <a:ext cx="1714512" cy="2286016"/>
          </a:xfrm>
          <a:prstGeom prst="rect">
            <a:avLst/>
          </a:prstGeom>
          <a:noFill/>
          <a:ln w="9525">
            <a:noFill/>
            <a:miter lim="800000"/>
            <a:headEnd/>
            <a:tailEnd/>
          </a:ln>
        </p:spPr>
      </p:pic>
      <p:pic>
        <p:nvPicPr>
          <p:cNvPr id="7" name="Рисунок 6" descr="C:\Users\Юрий\Desktop\Фото на печать\IMG-20200323-WA0017.jpg"/>
          <p:cNvPicPr/>
          <p:nvPr/>
        </p:nvPicPr>
        <p:blipFill>
          <a:blip r:embed="rId5" cstate="print"/>
          <a:srcRect/>
          <a:stretch>
            <a:fillRect/>
          </a:stretch>
        </p:blipFill>
        <p:spPr bwMode="auto">
          <a:xfrm>
            <a:off x="4357686" y="3643314"/>
            <a:ext cx="1785950" cy="2286016"/>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Users\Юрий\Desktop\Фото на печать\IMG-20200325-WA0001.jpg"/>
          <p:cNvPicPr>
            <a:picLocks noGrp="1"/>
          </p:cNvPicPr>
          <p:nvPr>
            <p:ph sz="quarter" idx="1"/>
          </p:nvPr>
        </p:nvPicPr>
        <p:blipFill>
          <a:blip r:embed="rId2" cstate="print"/>
          <a:srcRect/>
          <a:stretch>
            <a:fillRect/>
          </a:stretch>
        </p:blipFill>
        <p:spPr bwMode="auto">
          <a:xfrm>
            <a:off x="2214546" y="714356"/>
            <a:ext cx="1928826" cy="2286016"/>
          </a:xfrm>
          <a:prstGeom prst="rect">
            <a:avLst/>
          </a:prstGeom>
          <a:noFill/>
          <a:ln w="9525">
            <a:noFill/>
            <a:miter lim="800000"/>
            <a:headEnd/>
            <a:tailEnd/>
          </a:ln>
        </p:spPr>
      </p:pic>
      <p:pic>
        <p:nvPicPr>
          <p:cNvPr id="6" name="Рисунок 5" descr="C:\Users\Юрий\Desktop\Фото на печать\IMG-20200325-WA0002.jpg"/>
          <p:cNvPicPr/>
          <p:nvPr/>
        </p:nvPicPr>
        <p:blipFill>
          <a:blip r:embed="rId3" cstate="print"/>
          <a:srcRect/>
          <a:stretch>
            <a:fillRect/>
          </a:stretch>
        </p:blipFill>
        <p:spPr bwMode="auto">
          <a:xfrm>
            <a:off x="4572000" y="714356"/>
            <a:ext cx="1857388" cy="2289392"/>
          </a:xfrm>
          <a:prstGeom prst="rect">
            <a:avLst/>
          </a:prstGeom>
          <a:noFill/>
          <a:ln w="9525">
            <a:noFill/>
            <a:miter lim="800000"/>
            <a:headEnd/>
            <a:tailEnd/>
          </a:ln>
        </p:spPr>
      </p:pic>
      <p:pic>
        <p:nvPicPr>
          <p:cNvPr id="7" name="Рисунок 6" descr="C:\Users\Юрий\Desktop\Фото на печать\IMG-20200325-WA0000.jpg"/>
          <p:cNvPicPr/>
          <p:nvPr/>
        </p:nvPicPr>
        <p:blipFill>
          <a:blip r:embed="rId4" cstate="print"/>
          <a:srcRect/>
          <a:stretch>
            <a:fillRect/>
          </a:stretch>
        </p:blipFill>
        <p:spPr bwMode="auto">
          <a:xfrm>
            <a:off x="3286116" y="3500439"/>
            <a:ext cx="1928826" cy="2357454"/>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Users\Юрий\Desktop\Всё\ДОКУМЕНТАЦИЯ ВСЯ\Всё к проекту - 2020г\Screenshot_20200323-132430_WhatsApp.jpg"/>
          <p:cNvPicPr>
            <a:picLocks noGrp="1"/>
          </p:cNvPicPr>
          <p:nvPr>
            <p:ph sz="quarter" idx="1"/>
          </p:nvPr>
        </p:nvPicPr>
        <p:blipFill>
          <a:blip r:embed="rId2" cstate="print"/>
          <a:srcRect/>
          <a:stretch>
            <a:fillRect/>
          </a:stretch>
        </p:blipFill>
        <p:spPr bwMode="auto">
          <a:xfrm>
            <a:off x="1071538" y="1214422"/>
            <a:ext cx="3071834" cy="2143140"/>
          </a:xfrm>
          <a:prstGeom prst="rect">
            <a:avLst/>
          </a:prstGeom>
          <a:noFill/>
          <a:ln w="9525">
            <a:noFill/>
            <a:miter lim="800000"/>
            <a:headEnd/>
            <a:tailEnd/>
          </a:ln>
        </p:spPr>
      </p:pic>
      <p:pic>
        <p:nvPicPr>
          <p:cNvPr id="6" name="Рисунок 5" descr="C:\Users\Юрий\Desktop\Всё\ДОКУМЕНТАЦИЯ ВСЯ\Всё к проекту - 2020г\20200325_112636.jpg"/>
          <p:cNvPicPr/>
          <p:nvPr/>
        </p:nvPicPr>
        <p:blipFill>
          <a:blip r:embed="rId3" cstate="print"/>
          <a:srcRect/>
          <a:stretch>
            <a:fillRect/>
          </a:stretch>
        </p:blipFill>
        <p:spPr bwMode="auto">
          <a:xfrm>
            <a:off x="3786182" y="3714752"/>
            <a:ext cx="3071834" cy="2357454"/>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Юрий\Desktop\Фото на печать\IMG-20200326-WA0008.jpg"/>
          <p:cNvPicPr>
            <a:picLocks noGrp="1"/>
          </p:cNvPicPr>
          <p:nvPr>
            <p:ph sz="quarter" idx="1"/>
          </p:nvPr>
        </p:nvPicPr>
        <p:blipFill>
          <a:blip r:embed="rId2" cstate="print"/>
          <a:srcRect/>
          <a:stretch>
            <a:fillRect/>
          </a:stretch>
        </p:blipFill>
        <p:spPr bwMode="auto">
          <a:xfrm>
            <a:off x="1214414" y="642918"/>
            <a:ext cx="3071834" cy="2143140"/>
          </a:xfrm>
          <a:prstGeom prst="rect">
            <a:avLst/>
          </a:prstGeom>
          <a:noFill/>
          <a:ln w="9525">
            <a:noFill/>
            <a:miter lim="800000"/>
            <a:headEnd/>
            <a:tailEnd/>
          </a:ln>
        </p:spPr>
      </p:pic>
      <p:pic>
        <p:nvPicPr>
          <p:cNvPr id="5" name="Рисунок 4" descr="C:\Users\Юрий\Desktop\Фото на печать\IMG-20200326-WA0010.jpg"/>
          <p:cNvPicPr/>
          <p:nvPr/>
        </p:nvPicPr>
        <p:blipFill>
          <a:blip r:embed="rId3"/>
          <a:srcRect/>
          <a:stretch>
            <a:fillRect/>
          </a:stretch>
        </p:blipFill>
        <p:spPr bwMode="auto">
          <a:xfrm>
            <a:off x="3929058" y="3071810"/>
            <a:ext cx="3143272" cy="2357454"/>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Users\Юрий\Desktop\20200329_010552.jpg"/>
          <p:cNvPicPr>
            <a:picLocks noGrp="1"/>
          </p:cNvPicPr>
          <p:nvPr>
            <p:ph sz="quarter" idx="1"/>
          </p:nvPr>
        </p:nvPicPr>
        <p:blipFill>
          <a:blip r:embed="rId2" cstate="print"/>
          <a:srcRect/>
          <a:stretch>
            <a:fillRect/>
          </a:stretch>
        </p:blipFill>
        <p:spPr bwMode="auto">
          <a:xfrm>
            <a:off x="2428860" y="1785926"/>
            <a:ext cx="2714644" cy="35719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214290"/>
            <a:ext cx="7715304" cy="6259662"/>
          </a:xfrm>
        </p:spPr>
        <p:txBody>
          <a:bodyPr>
            <a:noAutofit/>
          </a:bodyPr>
          <a:lstStyle/>
          <a:p>
            <a:pPr fontAlgn="base"/>
            <a:endParaRPr lang="ru-RU" sz="900" b="1" dirty="0" smtClean="0">
              <a:latin typeface="Times New Roman" pitchFamily="18" charset="0"/>
              <a:cs typeface="Times New Roman" pitchFamily="18" charset="0"/>
            </a:endParaRPr>
          </a:p>
          <a:p>
            <a:pPr fontAlgn="base"/>
            <a:r>
              <a:rPr lang="ru-RU" sz="900" b="1" dirty="0" smtClean="0">
                <a:latin typeface="Times New Roman" pitchFamily="18" charset="0"/>
                <a:cs typeface="Times New Roman" pitchFamily="18" charset="0"/>
              </a:rPr>
              <a:t>ПРИЛОЖЕНИЕ №4</a:t>
            </a:r>
            <a:endParaRPr lang="ru-RU" sz="900" dirty="0" smtClean="0">
              <a:latin typeface="Times New Roman" pitchFamily="18" charset="0"/>
              <a:cs typeface="Times New Roman" pitchFamily="18" charset="0"/>
            </a:endParaRPr>
          </a:p>
          <a:p>
            <a:pPr fontAlgn="base"/>
            <a:r>
              <a:rPr lang="ru-RU" sz="900" b="1" i="1" u="sng" dirty="0" smtClean="0">
                <a:latin typeface="Times New Roman" pitchFamily="18" charset="0"/>
                <a:cs typeface="Times New Roman" pitchFamily="18" charset="0"/>
              </a:rPr>
              <a:t>По теме проекта: «Музыкальный ветерок»</a:t>
            </a:r>
            <a:r>
              <a:rPr lang="ru-RU" sz="900" b="1" u="sng" dirty="0" smtClean="0">
                <a:latin typeface="Times New Roman" pitchFamily="18" charset="0"/>
                <a:cs typeface="Times New Roman" pitchFamily="18" charset="0"/>
              </a:rPr>
              <a:t> </a:t>
            </a:r>
            <a:endParaRPr lang="ru-RU" sz="900" dirty="0" smtClean="0">
              <a:latin typeface="Times New Roman" pitchFamily="18" charset="0"/>
              <a:cs typeface="Times New Roman" pitchFamily="18" charset="0"/>
            </a:endParaRPr>
          </a:p>
          <a:p>
            <a:pPr fontAlgn="base"/>
            <a:r>
              <a:rPr lang="ru-RU" sz="900" b="1" i="1" dirty="0" smtClean="0">
                <a:latin typeface="Times New Roman" pitchFamily="18" charset="0"/>
                <a:cs typeface="Times New Roman" pitchFamily="18" charset="0"/>
              </a:rPr>
              <a:t>консультация для родителей ДОУ</a:t>
            </a:r>
            <a:endParaRPr lang="ru-RU" sz="900" dirty="0" smtClean="0">
              <a:latin typeface="Times New Roman" pitchFamily="18" charset="0"/>
              <a:cs typeface="Times New Roman" pitchFamily="18" charset="0"/>
            </a:endParaRPr>
          </a:p>
          <a:p>
            <a:pPr fontAlgn="base"/>
            <a:r>
              <a:rPr lang="ru-RU" sz="900" b="1" i="1" dirty="0" smtClean="0">
                <a:latin typeface="Times New Roman" pitchFamily="18" charset="0"/>
                <a:cs typeface="Times New Roman" pitchFamily="18" charset="0"/>
              </a:rPr>
              <a:t>«Игра на музыкально-шумовых и ударных инструментах – это средство развития музыкальных способностей детей дошкольного возраста»</a:t>
            </a:r>
            <a:endParaRPr lang="ru-RU" sz="900" dirty="0" smtClean="0">
              <a:latin typeface="Times New Roman" pitchFamily="18" charset="0"/>
              <a:cs typeface="Times New Roman" pitchFamily="18" charset="0"/>
            </a:endParaRPr>
          </a:p>
          <a:p>
            <a:pPr algn="r" fontAlgn="base"/>
            <a:r>
              <a:rPr lang="ru-RU" sz="900" dirty="0" smtClean="0">
                <a:latin typeface="Times New Roman" pitchFamily="18" charset="0"/>
                <a:cs typeface="Times New Roman" pitchFamily="18" charset="0"/>
              </a:rPr>
              <a:t>      </a:t>
            </a:r>
            <a:r>
              <a:rPr lang="ru-RU" sz="900" i="1" dirty="0" smtClean="0">
                <a:latin typeface="Times New Roman" pitchFamily="18" charset="0"/>
                <a:cs typeface="Times New Roman" pitchFamily="18" charset="0"/>
              </a:rPr>
              <a:t>Автор: Руденко Ирина Юрьевна</a:t>
            </a:r>
            <a:endParaRPr lang="ru-RU" sz="900" dirty="0" smtClean="0">
              <a:latin typeface="Times New Roman" pitchFamily="18" charset="0"/>
              <a:cs typeface="Times New Roman" pitchFamily="18" charset="0"/>
            </a:endParaRPr>
          </a:p>
          <a:p>
            <a:pPr algn="r" fontAlgn="base"/>
            <a:r>
              <a:rPr lang="ru-RU" sz="900" i="1" dirty="0" smtClean="0">
                <a:latin typeface="Times New Roman" pitchFamily="18" charset="0"/>
                <a:cs typeface="Times New Roman" pitchFamily="18" charset="0"/>
              </a:rPr>
              <a:t>музыкальный руководитель</a:t>
            </a:r>
            <a:endParaRPr lang="ru-RU" sz="900" dirty="0" smtClean="0">
              <a:latin typeface="Times New Roman" pitchFamily="18" charset="0"/>
              <a:cs typeface="Times New Roman" pitchFamily="18" charset="0"/>
            </a:endParaRPr>
          </a:p>
          <a:p>
            <a:pPr algn="r" fontAlgn="base"/>
            <a:r>
              <a:rPr lang="ru-RU" sz="900" i="1" dirty="0" smtClean="0">
                <a:latin typeface="Times New Roman" pitchFamily="18" charset="0"/>
                <a:cs typeface="Times New Roman" pitchFamily="18" charset="0"/>
              </a:rPr>
              <a:t>март – 2020 г.</a:t>
            </a:r>
            <a:endParaRPr lang="ru-RU" sz="900" dirty="0" smtClean="0">
              <a:latin typeface="Times New Roman" pitchFamily="18" charset="0"/>
              <a:cs typeface="Times New Roman" pitchFamily="18" charset="0"/>
            </a:endParaRPr>
          </a:p>
          <a:p>
            <a:pPr fontAlgn="base"/>
            <a:r>
              <a:rPr lang="ru-RU" sz="900" dirty="0" smtClean="0">
                <a:latin typeface="Times New Roman" pitchFamily="18" charset="0"/>
                <a:cs typeface="Times New Roman" pitchFamily="18" charset="0"/>
              </a:rPr>
              <a:t>    Музыкальные способности являются одним из компонентов общей структуры личности. Они способствуют развитию личности ребенка в целом. Как утверждают выдающиеся психологи Лев Семенович </a:t>
            </a:r>
            <a:r>
              <a:rPr lang="ru-RU" sz="900" dirty="0" err="1" smtClean="0">
                <a:latin typeface="Times New Roman" pitchFamily="18" charset="0"/>
                <a:cs typeface="Times New Roman" pitchFamily="18" charset="0"/>
              </a:rPr>
              <a:t>Выготский</a:t>
            </a:r>
            <a:r>
              <a:rPr lang="ru-RU" sz="900" dirty="0" smtClean="0">
                <a:latin typeface="Times New Roman" pitchFamily="18" charset="0"/>
                <a:cs typeface="Times New Roman" pitchFamily="18" charset="0"/>
              </a:rPr>
              <a:t>, Леонид Абрамович  </a:t>
            </a:r>
            <a:r>
              <a:rPr lang="ru-RU" sz="900" dirty="0" err="1" smtClean="0">
                <a:latin typeface="Times New Roman" pitchFamily="18" charset="0"/>
                <a:cs typeface="Times New Roman" pitchFamily="18" charset="0"/>
              </a:rPr>
              <a:t>Венгер</a:t>
            </a:r>
            <a:r>
              <a:rPr lang="ru-RU" sz="900" dirty="0" smtClean="0">
                <a:latin typeface="Times New Roman" pitchFamily="18" charset="0"/>
                <a:cs typeface="Times New Roman" pitchFamily="18" charset="0"/>
              </a:rPr>
              <a:t>, и др. «Основой музыкальных способностей являются: чувство лада, чувство ритма и музыкально-слуховые представления». Музыка познается ребенком как источник положительных эмоций, который расширяет его жизненный опыт, стимулирует к активной деятельности.</a:t>
            </a:r>
          </a:p>
          <a:p>
            <a:pPr fontAlgn="base"/>
            <a:r>
              <a:rPr lang="ru-RU" sz="900" dirty="0" smtClean="0">
                <a:latin typeface="Times New Roman" pitchFamily="18" charset="0"/>
                <a:cs typeface="Times New Roman" pitchFamily="18" charset="0"/>
              </a:rPr>
              <a:t>   В последнее время сложилась такая ситуация, что ребенок начинает принимать за музыку произведения новомодных, но не долговечных на сцене исполнителей, чье «искусство» ограничивается незамысловатыми банальными ритмами и сюжетными штампами. Между тем доступность музыки не гарантирует ее высокую художественную ценность и может тормозить развитие музыкальных способностей у детей.</a:t>
            </a:r>
          </a:p>
          <a:p>
            <a:pPr fontAlgn="base"/>
            <a:r>
              <a:rPr lang="ru-RU" sz="900" dirty="0" smtClean="0">
                <a:latin typeface="Times New Roman" pitchFamily="18" charset="0"/>
                <a:cs typeface="Times New Roman" pitchFamily="18" charset="0"/>
              </a:rPr>
              <a:t>    Эти ситуации можно избежать, если первоначальное музыкальное воспитание детей будет осуществляться с опорой на традиции народной музыки и исполнительства на детских музыкальных инструментах. Исходя из актуальности данного направления в работе с детьми, мною была определена тема настоящей работы: «Игра на детских музыкально-шумовых и ударных инструментах - это средство развития музыкальных способностей дошкольного возраста».</a:t>
            </a:r>
          </a:p>
          <a:p>
            <a:pPr fontAlgn="base"/>
            <a:r>
              <a:rPr lang="ru-RU" sz="900" dirty="0" smtClean="0">
                <a:latin typeface="Times New Roman" pitchFamily="18" charset="0"/>
                <a:cs typeface="Times New Roman" pitchFamily="18" charset="0"/>
              </a:rPr>
              <a:t>    За короткое время работы в детском саду, я обратила внимание на то ,что игра на детских музыкальных инструментах не требует от детей особых музыкальных способностей, этот вид деятельности дает положительные результаты для всех детей без исключения. Детей привлекают не только звучание и вид инструментов, но и то, что они могут сами извлекать из них звуки.     </a:t>
            </a:r>
          </a:p>
          <a:p>
            <a:pPr fontAlgn="base"/>
            <a:r>
              <a:rPr lang="ru-RU" sz="900" dirty="0" smtClean="0">
                <a:latin typeface="Times New Roman" pitchFamily="18" charset="0"/>
                <a:cs typeface="Times New Roman" pitchFamily="18" charset="0"/>
              </a:rPr>
              <a:t>    </a:t>
            </a:r>
            <a:r>
              <a:rPr lang="ru-RU" sz="900" dirty="0" err="1" smtClean="0">
                <a:latin typeface="Times New Roman" pitchFamily="18" charset="0"/>
                <a:cs typeface="Times New Roman" pitchFamily="18" charset="0"/>
              </a:rPr>
              <a:t>Музицирование</a:t>
            </a:r>
            <a:r>
              <a:rPr lang="ru-RU" sz="900" dirty="0" smtClean="0">
                <a:latin typeface="Times New Roman" pitchFamily="18" charset="0"/>
                <a:cs typeface="Times New Roman" pitchFamily="18" charset="0"/>
              </a:rPr>
              <a:t> на детских инструментах способствует развитию музыкальной памяти, мышления, внимания, фантазии, творческие и аналитические  способности. Дети начинают чище и выразительнее петь, улучшается качество музыкально-ритмических движений. Далеко не все дети правильно и хорошо двигаются под музыку, поют , объясняют свои впечатления о прослушанных произведениях, поэтому игра на музыкальных инструментах в некоторой степени компенсирует их вынужденную бездеятельность. В процессе игры ярко проявляются индивидуальные черты каждого исполнителя: наличие воли, эмоциональности, сосредоточенности…</a:t>
            </a:r>
          </a:p>
          <a:p>
            <a:pPr fontAlgn="base"/>
            <a:r>
              <a:rPr lang="ru-RU" sz="900" dirty="0" smtClean="0">
                <a:latin typeface="Times New Roman" pitchFamily="18" charset="0"/>
                <a:cs typeface="Times New Roman" pitchFamily="18" charset="0"/>
              </a:rPr>
              <a:t>     ∙Работу по обучению детей игре на ДМИ я провожу организованно и последовательно. Знакомство с инструментами осуществляется как на музыкальных занятиях по 5-7 минут, так и во время индивидуальной работы с детьми. Мы вместе с воспитателями стараемся применять различные методические приёмы: показ иллюстраций, игрушек, использование музыкально-дидактических игр, музыкальных лесенок.</a:t>
            </a:r>
          </a:p>
          <a:p>
            <a:pPr fontAlgn="base"/>
            <a:r>
              <a:rPr lang="ru-RU" sz="900" dirty="0" smtClean="0">
                <a:latin typeface="Times New Roman" pitchFamily="18" charset="0"/>
                <a:cs typeface="Times New Roman" pitchFamily="18" charset="0"/>
              </a:rPr>
              <a:t>    ∙Как мы используем игру на ДМИ на праздниках и развлечениях?</a:t>
            </a:r>
          </a:p>
          <a:p>
            <a:pPr fontAlgn="base"/>
            <a:r>
              <a:rPr lang="ru-RU" sz="900" dirty="0" smtClean="0">
                <a:latin typeface="Times New Roman" pitchFamily="18" charset="0"/>
                <a:cs typeface="Times New Roman" pitchFamily="18" charset="0"/>
              </a:rPr>
              <a:t>В программу утренников входят различные виды музыкальной деятельности: дети поют, танцуют, играют в музыкальные игры, водят хороводы. </a:t>
            </a:r>
          </a:p>
          <a:p>
            <a:pPr fontAlgn="base"/>
            <a:r>
              <a:rPr lang="ru-RU" sz="900" dirty="0" smtClean="0">
                <a:latin typeface="Times New Roman" pitchFamily="18" charset="0"/>
                <a:cs typeface="Times New Roman" pitchFamily="18" charset="0"/>
              </a:rPr>
              <a:t> </a:t>
            </a:r>
          </a:p>
          <a:p>
            <a:endParaRPr lang="ru-RU" sz="1000"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normAutofit/>
          </a:bodyPr>
          <a:lstStyle/>
          <a:p>
            <a:pPr fontAlgn="base"/>
            <a:r>
              <a:rPr lang="ru-RU" sz="1000" dirty="0" smtClean="0">
                <a:latin typeface="Times New Roman" pitchFamily="18" charset="0"/>
                <a:cs typeface="Times New Roman" pitchFamily="18" charset="0"/>
              </a:rPr>
              <a:t>Использование на праздниках и в развлечениях музыкальных игрушек и инструментов даёт возможность сделать их более интересными, привлекательными, развивается самостоятельная музыкальная деятельность детей, желание выполнять хорошо знакомые движения с игрушками, играть на различных инструментах в группе и дома.</a:t>
            </a:r>
          </a:p>
          <a:p>
            <a:pPr fontAlgn="base"/>
            <a:r>
              <a:rPr lang="ru-RU" sz="1000" dirty="0" smtClean="0">
                <a:latin typeface="Times New Roman" pitchFamily="18" charset="0"/>
                <a:cs typeface="Times New Roman" pitchFamily="18" charset="0"/>
              </a:rPr>
              <a:t>   Немаловажную роль на праздниках мы отводим детскому исполнению на инструментах – дети играют небольшими ансамблями  и индивидуально. После таких праздников ребята долго живут впечатлениями от него, вспоминают и повторяют понравившиеся им выступления самостоятельно в группе, организуют концерты.</a:t>
            </a:r>
          </a:p>
          <a:p>
            <a:pPr fontAlgn="base"/>
            <a:r>
              <a:rPr lang="ru-RU" sz="1000" dirty="0" smtClean="0">
                <a:latin typeface="Times New Roman" pitchFamily="18" charset="0"/>
                <a:cs typeface="Times New Roman" pitchFamily="18" charset="0"/>
              </a:rPr>
              <a:t>     При обучении детей я  создаю положительный эмоциональный климат на занятиях, что в свою очередь, позволяет успешно освоить практический материал. Опираясь на программные задачи и требования, я систематизировала материал по обучению детей игре на детских музыкальных инструментах, подобрала музыкально-дидактические игры, которые помогают поближе познакомиться с инструментами, ритмом.</a:t>
            </a:r>
          </a:p>
          <a:p>
            <a:pPr fontAlgn="base"/>
            <a:r>
              <a:rPr lang="ru-RU" sz="1000" dirty="0" smtClean="0">
                <a:latin typeface="Times New Roman" pitchFamily="18" charset="0"/>
                <a:cs typeface="Times New Roman" pitchFamily="18" charset="0"/>
              </a:rPr>
              <a:t>      Начав работу по этой теме, мы с воспитателями старшей группы №3  поставили цель пополнить их музыкальный уголок в группе и в музыкальном зале самодельными шумовыми ударными инструментами. А реализовать идею помогли родители воспитанников данной группы. Ведь  инструменты сделаны из знакомых им материалов и выглядят совсем по-другому, намного интереснее. Они заставляют ребенка по-новому услышать мир звуков. Звуков вокруг нас много, и они такие разные! Там жалобно мяукает котенок, здесь празднично позванивает хрусталь, таинственно шуршат под ногами листья, визжит тормозами машина, воет ветер. Играя на самодельных музыкально-шумовых и ударных инструментах, дети понимают: все, что окружает нас, звучит, и каждый звук может стать музыкой. Надо только постараться услышать эту музыку. Таков первый шаг к элементарному </a:t>
            </a:r>
            <a:r>
              <a:rPr lang="ru-RU" sz="1000" dirty="0" err="1" smtClean="0">
                <a:latin typeface="Times New Roman" pitchFamily="18" charset="0"/>
                <a:cs typeface="Times New Roman" pitchFamily="18" charset="0"/>
              </a:rPr>
              <a:t>музицированию</a:t>
            </a:r>
            <a:r>
              <a:rPr lang="ru-RU" sz="1000" dirty="0" smtClean="0">
                <a:latin typeface="Times New Roman" pitchFamily="18" charset="0"/>
                <a:cs typeface="Times New Roman" pitchFamily="18" charset="0"/>
              </a:rPr>
              <a:t>. </a:t>
            </a:r>
          </a:p>
          <a:p>
            <a:pPr fontAlgn="base"/>
            <a:r>
              <a:rPr lang="ru-RU" sz="1000" dirty="0" smtClean="0">
                <a:latin typeface="Times New Roman" pitchFamily="18" charset="0"/>
                <a:cs typeface="Times New Roman" pitchFamily="18" charset="0"/>
              </a:rPr>
              <a:t>    В результате работы, мы разнообразили предметно-развивающую среду в ДОУ, творческий подход и заинтересованность педагогов, родителей помогли нашим детям окунуться в мир музыки и расширить представление о ней, развить воображение, активизировать эмоциональную сферу, мышление, речь, так как познание музыки и ее красоты происходит не только на музыкальных занятиях, праздниках, развлечениях, но и в музыкальных уголках каждой группы. Все это привело к </a:t>
            </a:r>
            <a:r>
              <a:rPr lang="ru-RU" sz="1000" dirty="0" err="1" smtClean="0">
                <a:latin typeface="Times New Roman" pitchFamily="18" charset="0"/>
                <a:cs typeface="Times New Roman" pitchFamily="18" charset="0"/>
              </a:rPr>
              <a:t>сплачённости</a:t>
            </a:r>
            <a:r>
              <a:rPr lang="ru-RU" sz="1000" dirty="0" smtClean="0">
                <a:latin typeface="Times New Roman" pitchFamily="18" charset="0"/>
                <a:cs typeface="Times New Roman" pitchFamily="18" charset="0"/>
              </a:rPr>
              <a:t> детей , педагогов и родителей, объединенных одной целью и общим делом.</a:t>
            </a:r>
          </a:p>
          <a:p>
            <a:pPr fontAlgn="base"/>
            <a:r>
              <a:rPr lang="ru-RU" sz="1000" dirty="0" smtClean="0">
                <a:latin typeface="Times New Roman" pitchFamily="18" charset="0"/>
                <a:cs typeface="Times New Roman" pitchFamily="18" charset="0"/>
              </a:rPr>
              <a:t>    Анализируя проведенную работу по данному </a:t>
            </a:r>
            <a:r>
              <a:rPr lang="ru-RU" sz="1000" dirty="0" err="1" smtClean="0">
                <a:latin typeface="Times New Roman" pitchFamily="18" charset="0"/>
                <a:cs typeface="Times New Roman" pitchFamily="18" charset="0"/>
              </a:rPr>
              <a:t>направению</a:t>
            </a:r>
            <a:r>
              <a:rPr lang="ru-RU" sz="1000" dirty="0" smtClean="0">
                <a:latin typeface="Times New Roman" pitchFamily="18" charset="0"/>
                <a:cs typeface="Times New Roman" pitchFamily="18" charset="0"/>
              </a:rPr>
              <a:t> можно сказать, что игра на детских музыкальных инструментах помогает развивать музыкальные способности детей: тембровый, динамический, </a:t>
            </a:r>
            <a:r>
              <a:rPr lang="ru-RU" sz="1000" dirty="0" err="1" smtClean="0">
                <a:latin typeface="Times New Roman" pitchFamily="18" charset="0"/>
                <a:cs typeface="Times New Roman" pitchFamily="18" charset="0"/>
              </a:rPr>
              <a:t>звуковысотный</a:t>
            </a:r>
            <a:r>
              <a:rPr lang="ru-RU" sz="1000" dirty="0" smtClean="0">
                <a:latin typeface="Times New Roman" pitchFamily="18" charset="0"/>
                <a:cs typeface="Times New Roman" pitchFamily="18" charset="0"/>
              </a:rPr>
              <a:t> слух, чувство ритма, музыкальную память, воображение, фантазию…Дети сами ориентируются в разнообразных приёмах игры, у них развивается слуховой контроль и умение исправлять неточности в своём исполнении. Ребенок начинает чувствовать  ответственность за правильность исполнения своей партии, медленно, но верно учится преодолевать в себе неуверенность, робость, вливается в коллектив.                                                                                                                                                               </a:t>
            </a:r>
          </a:p>
          <a:p>
            <a:pPr fontAlgn="base"/>
            <a:r>
              <a:rPr lang="ru-RU" sz="1000" dirty="0" smtClean="0">
                <a:latin typeface="Times New Roman" pitchFamily="18" charset="0"/>
                <a:cs typeface="Times New Roman" pitchFamily="18" charset="0"/>
              </a:rPr>
              <a:t>    Игра на инструментах приносит  детям удовлетворение в эмоциональном плане. На занятиях царит атмосфера увлечённости и вдохновения. Некоторые ,ранее не увлеченные музыкой дети, начали проявлять эмоции и любовь к музыке .А ребята старшего дошкольного возраста изъявили желание посещать музыкальную школу.</a:t>
            </a:r>
          </a:p>
          <a:p>
            <a:pPr fontAlgn="base"/>
            <a:r>
              <a:rPr lang="ru-RU" sz="1000" dirty="0" smtClean="0">
                <a:latin typeface="Times New Roman" pitchFamily="18" charset="0"/>
                <a:cs typeface="Times New Roman" pitchFamily="18" charset="0"/>
              </a:rPr>
              <a:t> </a:t>
            </a:r>
          </a:p>
          <a:p>
            <a:endParaRPr lang="ru-RU" sz="1000"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Юрий\Desktop\025.jpg"/>
          <p:cNvPicPr>
            <a:picLocks noGrp="1" noChangeAspect="1" noChangeArrowheads="1"/>
          </p:cNvPicPr>
          <p:nvPr>
            <p:ph sz="quarter" idx="1"/>
          </p:nvPr>
        </p:nvPicPr>
        <p:blipFill>
          <a:blip r:embed="rId2"/>
          <a:srcRect/>
          <a:stretch>
            <a:fillRect/>
          </a:stretch>
        </p:blipFill>
        <p:spPr bwMode="auto">
          <a:xfrm>
            <a:off x="2071670" y="1428736"/>
            <a:ext cx="4389996" cy="329249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8229600" cy="5840435"/>
          </a:xfrm>
        </p:spPr>
        <p:txBody>
          <a:bodyPr>
            <a:normAutofit fontScale="92500" lnSpcReduction="20000"/>
          </a:bodyPr>
          <a:lstStyle/>
          <a:p>
            <a:pPr>
              <a:buNone/>
            </a:pPr>
            <a:r>
              <a:rPr lang="ru-RU" sz="1200" b="1" i="1" dirty="0">
                <a:latin typeface="Times New Roman" pitchFamily="18" charset="0"/>
                <a:cs typeface="Times New Roman" pitchFamily="18" charset="0"/>
              </a:rPr>
              <a:t> </a:t>
            </a:r>
            <a:r>
              <a:rPr lang="ru-RU" sz="1200" b="1" i="1" dirty="0" smtClean="0">
                <a:latin typeface="Times New Roman" pitchFamily="18" charset="0"/>
                <a:cs typeface="Times New Roman" pitchFamily="18" charset="0"/>
              </a:rPr>
              <a:t>         </a:t>
            </a:r>
            <a:r>
              <a:rPr lang="ru-RU" sz="1200" b="1" i="1" u="sng" dirty="0" smtClean="0">
                <a:latin typeface="Times New Roman" pitchFamily="18" charset="0"/>
                <a:cs typeface="Times New Roman" pitchFamily="18" charset="0"/>
              </a:rPr>
              <a:t>Цель</a:t>
            </a:r>
            <a:r>
              <a:rPr lang="ru-RU" sz="1200" b="1" i="1" dirty="0">
                <a:latin typeface="Times New Roman" pitchFamily="18" charset="0"/>
                <a:cs typeface="Times New Roman" pitchFamily="18" charset="0"/>
              </a:rPr>
              <a:t>:</a:t>
            </a:r>
            <a:endParaRPr lang="ru-RU" sz="1200" dirty="0">
              <a:latin typeface="Times New Roman" pitchFamily="18" charset="0"/>
              <a:cs typeface="Times New Roman" pitchFamily="18" charset="0"/>
            </a:endParaRPr>
          </a:p>
          <a:p>
            <a:r>
              <a:rPr lang="ru-RU" sz="1200" dirty="0">
                <a:latin typeface="Times New Roman" pitchFamily="18" charset="0"/>
                <a:cs typeface="Times New Roman" pitchFamily="18" charset="0"/>
              </a:rPr>
              <a:t>- создать условия для развития творческого потенциала детей через ознакомление с </a:t>
            </a:r>
            <a:r>
              <a:rPr lang="ru-RU" sz="1200" b="1" dirty="0">
                <a:latin typeface="Times New Roman" pitchFamily="18" charset="0"/>
                <a:cs typeface="Times New Roman" pitchFamily="18" charset="0"/>
              </a:rPr>
              <a:t>музыкальными инструментами</a:t>
            </a:r>
            <a:r>
              <a:rPr lang="ru-RU" sz="1200" dirty="0">
                <a:latin typeface="Times New Roman" pitchFamily="18" charset="0"/>
                <a:cs typeface="Times New Roman" pitchFamily="18" charset="0"/>
              </a:rPr>
              <a:t>;</a:t>
            </a:r>
          </a:p>
          <a:p>
            <a:r>
              <a:rPr lang="ru-RU" sz="1200" dirty="0">
                <a:latin typeface="Times New Roman" pitchFamily="18" charset="0"/>
                <a:cs typeface="Times New Roman" pitchFamily="18" charset="0"/>
              </a:rPr>
              <a:t>- расширить и углубить знания дошкольников о </a:t>
            </a:r>
            <a:r>
              <a:rPr lang="ru-RU" sz="1200" b="1" dirty="0">
                <a:latin typeface="Times New Roman" pitchFamily="18" charset="0"/>
                <a:cs typeface="Times New Roman" pitchFamily="18" charset="0"/>
              </a:rPr>
              <a:t>музыкальных инструментах</a:t>
            </a:r>
            <a:r>
              <a:rPr lang="ru-RU" sz="1200" dirty="0" smtClean="0">
                <a:latin typeface="Times New Roman" pitchFamily="18" charset="0"/>
                <a:cs typeface="Times New Roman" pitchFamily="18" charset="0"/>
              </a:rPr>
              <a:t>.</a:t>
            </a:r>
            <a:r>
              <a:rPr lang="ru-RU" sz="1200" dirty="0">
                <a:latin typeface="Times New Roman" pitchFamily="18" charset="0"/>
                <a:cs typeface="Times New Roman" pitchFamily="18" charset="0"/>
              </a:rPr>
              <a:t> </a:t>
            </a:r>
          </a:p>
          <a:p>
            <a:r>
              <a:rPr lang="ru-RU" sz="1200" b="1" i="1" u="sng" dirty="0">
                <a:latin typeface="Times New Roman" pitchFamily="18" charset="0"/>
                <a:cs typeface="Times New Roman" pitchFamily="18" charset="0"/>
              </a:rPr>
              <a:t>Задачи</a:t>
            </a:r>
            <a:r>
              <a:rPr lang="ru-RU" sz="1200" b="1" i="1" dirty="0">
                <a:latin typeface="Times New Roman" pitchFamily="18" charset="0"/>
                <a:cs typeface="Times New Roman" pitchFamily="18" charset="0"/>
              </a:rPr>
              <a:t>:</a:t>
            </a:r>
            <a:endParaRPr lang="ru-RU" sz="1200" dirty="0">
              <a:latin typeface="Times New Roman" pitchFamily="18" charset="0"/>
              <a:cs typeface="Times New Roman" pitchFamily="18" charset="0"/>
            </a:endParaRPr>
          </a:p>
          <a:p>
            <a:r>
              <a:rPr lang="ru-RU" sz="1200" dirty="0">
                <a:latin typeface="Times New Roman" pitchFamily="18" charset="0"/>
                <a:cs typeface="Times New Roman" pitchFamily="18" charset="0"/>
              </a:rPr>
              <a:t>- способствовать развитию мыслительной деятельности, памяти, слуха и фантазии;</a:t>
            </a:r>
          </a:p>
          <a:p>
            <a:r>
              <a:rPr lang="ru-RU" sz="1200" dirty="0">
                <a:latin typeface="Times New Roman" pitchFamily="18" charset="0"/>
                <a:cs typeface="Times New Roman" pitchFamily="18" charset="0"/>
              </a:rPr>
              <a:t>- обогащать музыкальные впечатления детей и способствовать формированию музыкального вкуса и музыкальной памяти;</a:t>
            </a:r>
          </a:p>
          <a:p>
            <a:r>
              <a:rPr lang="ru-RU" sz="1200" dirty="0">
                <a:latin typeface="Times New Roman" pitchFamily="18" charset="0"/>
                <a:cs typeface="Times New Roman" pitchFamily="18" charset="0"/>
              </a:rPr>
              <a:t>- раскрывать творческий потенциал детей, содействовать проявлению самостоятельности детей</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a:p>
            <a:r>
              <a:rPr lang="ru-RU" sz="1200" b="1" i="1" dirty="0">
                <a:latin typeface="Times New Roman" pitchFamily="18" charset="0"/>
                <a:cs typeface="Times New Roman" pitchFamily="18" charset="0"/>
              </a:rPr>
              <a:t>Для детей:</a:t>
            </a:r>
            <a:endParaRPr lang="ru-RU" sz="1200" dirty="0">
              <a:latin typeface="Times New Roman" pitchFamily="18" charset="0"/>
              <a:cs typeface="Times New Roman" pitchFamily="18" charset="0"/>
            </a:endParaRPr>
          </a:p>
          <a:p>
            <a:r>
              <a:rPr lang="ru-RU" sz="1200" dirty="0">
                <a:latin typeface="Times New Roman" pitchFamily="18" charset="0"/>
                <a:cs typeface="Times New Roman" pitchFamily="18" charset="0"/>
              </a:rPr>
              <a:t>-систематизировать и закреплять знания детей об инструментах разных видов.</a:t>
            </a:r>
          </a:p>
          <a:p>
            <a:r>
              <a:rPr lang="ru-RU" sz="1200" dirty="0">
                <a:latin typeface="Times New Roman" pitchFamily="18" charset="0"/>
                <a:cs typeface="Times New Roman" pitchFamily="18" charset="0"/>
              </a:rPr>
              <a:t>- повышать интерес детей к музыкальной деятельности;</a:t>
            </a:r>
          </a:p>
          <a:p>
            <a:r>
              <a:rPr lang="ru-RU" sz="1200" dirty="0">
                <a:latin typeface="Times New Roman" pitchFamily="18" charset="0"/>
                <a:cs typeface="Times New Roman" pitchFamily="18" charset="0"/>
              </a:rPr>
              <a:t>- обогащать словарный запас и активизировать речь детей</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a:p>
            <a:r>
              <a:rPr lang="ru-RU" sz="1200" b="1" i="1" dirty="0">
                <a:latin typeface="Times New Roman" pitchFamily="18" charset="0"/>
                <a:cs typeface="Times New Roman" pitchFamily="18" charset="0"/>
              </a:rPr>
              <a:t>Для педагога:</a:t>
            </a:r>
            <a:endParaRPr lang="ru-RU" sz="1200" dirty="0">
              <a:latin typeface="Times New Roman" pitchFamily="18" charset="0"/>
              <a:cs typeface="Times New Roman" pitchFamily="18" charset="0"/>
            </a:endParaRPr>
          </a:p>
          <a:p>
            <a:r>
              <a:rPr lang="ru-RU" sz="1200" dirty="0">
                <a:latin typeface="Times New Roman" pitchFamily="18" charset="0"/>
                <a:cs typeface="Times New Roman" pitchFamily="18" charset="0"/>
              </a:rPr>
              <a:t>1. Овладеть методом проектов как технологией и как деятельностью по самоорганизации профессионального пространства.</a:t>
            </a:r>
          </a:p>
          <a:p>
            <a:r>
              <a:rPr lang="ru-RU" sz="1200" dirty="0">
                <a:latin typeface="Times New Roman" pitchFamily="18" charset="0"/>
                <a:cs typeface="Times New Roman" pitchFamily="18" charset="0"/>
              </a:rPr>
              <a:t>2. Выстроить стратегию руководства проектом во взаимодействии с воспитателями, детьми.</a:t>
            </a:r>
          </a:p>
          <a:p>
            <a:r>
              <a:rPr lang="ru-RU" sz="1200" dirty="0">
                <a:latin typeface="Times New Roman" pitchFamily="18" charset="0"/>
                <a:cs typeface="Times New Roman" pitchFamily="18" charset="0"/>
              </a:rPr>
              <a:t>3. Сформировать предметно-развивающую среду для проекта</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a:p>
            <a:r>
              <a:rPr lang="ru-RU" sz="1200" b="1" i="1" dirty="0">
                <a:latin typeface="Times New Roman" pitchFamily="18" charset="0"/>
                <a:cs typeface="Times New Roman" pitchFamily="18" charset="0"/>
              </a:rPr>
              <a:t>Вид проекта:</a:t>
            </a:r>
            <a:r>
              <a:rPr lang="ru-RU" sz="1200" dirty="0">
                <a:latin typeface="Times New Roman" pitchFamily="18" charset="0"/>
                <a:cs typeface="Times New Roman" pitchFamily="18" charset="0"/>
              </a:rPr>
              <a:t> краткосрочный</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a:p>
            <a:r>
              <a:rPr lang="ru-RU" sz="1200" b="1" i="1" dirty="0">
                <a:latin typeface="Times New Roman" pitchFamily="18" charset="0"/>
                <a:cs typeface="Times New Roman" pitchFamily="18" charset="0"/>
              </a:rPr>
              <a:t>Время реализации проекта:</a:t>
            </a:r>
            <a:r>
              <a:rPr lang="ru-RU" sz="1200" dirty="0">
                <a:latin typeface="Times New Roman" pitchFamily="18" charset="0"/>
                <a:cs typeface="Times New Roman" pitchFamily="18" charset="0"/>
              </a:rPr>
              <a:t> с 23 марта по 27 марта 2020 года</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a:p>
            <a:r>
              <a:rPr lang="ru-RU" sz="1200" b="1" i="1" dirty="0">
                <a:latin typeface="Times New Roman" pitchFamily="18" charset="0"/>
                <a:cs typeface="Times New Roman" pitchFamily="18" charset="0"/>
              </a:rPr>
              <a:t>Участники проекта:</a:t>
            </a:r>
            <a:r>
              <a:rPr lang="ru-RU" sz="1200" dirty="0">
                <a:latin typeface="Times New Roman" pitchFamily="18" charset="0"/>
                <a:cs typeface="Times New Roman" pitchFamily="18" charset="0"/>
              </a:rPr>
              <a:t> музыкальный руководитель, воспитатель, дети старшей группы №</a:t>
            </a:r>
            <a:r>
              <a:rPr lang="ru-RU" sz="1200" dirty="0" smtClean="0">
                <a:latin typeface="Times New Roman" pitchFamily="18" charset="0"/>
                <a:cs typeface="Times New Roman" pitchFamily="18" charset="0"/>
              </a:rPr>
              <a:t>3</a:t>
            </a:r>
            <a:endParaRPr lang="ru-RU" sz="1200" dirty="0">
              <a:latin typeface="Times New Roman" pitchFamily="18" charset="0"/>
              <a:cs typeface="Times New Roman" pitchFamily="18" charset="0"/>
            </a:endParaRPr>
          </a:p>
          <a:p>
            <a:r>
              <a:rPr lang="ru-RU" sz="1200" b="1" i="1" dirty="0">
                <a:latin typeface="Times New Roman" pitchFamily="18" charset="0"/>
                <a:cs typeface="Times New Roman" pitchFamily="18" charset="0"/>
              </a:rPr>
              <a:t>Форма проведения итогового мероприятия по проекту:                                  </a:t>
            </a:r>
            <a:endParaRPr lang="ru-RU" sz="1200" dirty="0">
              <a:latin typeface="Times New Roman" pitchFamily="18" charset="0"/>
              <a:cs typeface="Times New Roman" pitchFamily="18" charset="0"/>
            </a:endParaRPr>
          </a:p>
          <a:p>
            <a:r>
              <a:rPr lang="ru-RU" sz="1200" dirty="0">
                <a:latin typeface="Times New Roman" pitchFamily="18" charset="0"/>
                <a:cs typeface="Times New Roman" pitchFamily="18" charset="0"/>
              </a:rPr>
              <a:t>- сбор фотографий за время проведения проекта                                                   </a:t>
            </a:r>
            <a:endParaRPr lang="ru-RU" sz="1200" dirty="0" smtClean="0">
              <a:latin typeface="Times New Roman" pitchFamily="18" charset="0"/>
              <a:cs typeface="Times New Roman" pitchFamily="18" charset="0"/>
            </a:endParaRPr>
          </a:p>
          <a:p>
            <a:pPr>
              <a:buNone/>
            </a:pP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a:latin typeface="Times New Roman" pitchFamily="18" charset="0"/>
                <a:cs typeface="Times New Roman" pitchFamily="18" charset="0"/>
              </a:rPr>
              <a:t>- изготовление самодельных музыкальных инструментов</a:t>
            </a:r>
          </a:p>
          <a:p>
            <a:r>
              <a:rPr lang="ru-RU" sz="1200" dirty="0">
                <a:latin typeface="Times New Roman" pitchFamily="18" charset="0"/>
                <a:cs typeface="Times New Roman" pitchFamily="18" charset="0"/>
              </a:rPr>
              <a:t>- выставка рисунков «Мой любимый музыкальный инструмент» </a:t>
            </a:r>
          </a:p>
          <a:p>
            <a:r>
              <a:rPr lang="ru-RU" sz="1200" b="1" i="1" dirty="0">
                <a:latin typeface="Times New Roman" pitchFamily="18" charset="0"/>
                <a:cs typeface="Times New Roman" pitchFamily="18" charset="0"/>
              </a:rPr>
              <a:t>Интеграция образовательных областей:                                                                         </a:t>
            </a:r>
            <a:endParaRPr lang="ru-RU" sz="1200" b="1" i="1" dirty="0" smtClean="0">
              <a:latin typeface="Times New Roman" pitchFamily="18" charset="0"/>
              <a:cs typeface="Times New Roman" pitchFamily="18" charset="0"/>
            </a:endParaRPr>
          </a:p>
          <a:p>
            <a:r>
              <a:rPr lang="ru-RU" sz="1200" b="1" i="1" dirty="0" smtClean="0">
                <a:latin typeface="Times New Roman" pitchFamily="18" charset="0"/>
                <a:cs typeface="Times New Roman" pitchFamily="18" charset="0"/>
              </a:rPr>
              <a:t> </a:t>
            </a:r>
            <a:r>
              <a:rPr lang="ru-RU" sz="1200" dirty="0">
                <a:latin typeface="Times New Roman" pitchFamily="18" charset="0"/>
                <a:cs typeface="Times New Roman" pitchFamily="18" charset="0"/>
              </a:rPr>
              <a:t>- речевое развитие                                                                                                                              </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 </a:t>
            </a:r>
            <a:r>
              <a:rPr lang="ru-RU" sz="1200" dirty="0">
                <a:latin typeface="Times New Roman" pitchFamily="18" charset="0"/>
                <a:cs typeface="Times New Roman" pitchFamily="18" charset="0"/>
              </a:rPr>
              <a:t>- социально-коммуникативное развитие                                                                                              </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 - </a:t>
            </a:r>
            <a:r>
              <a:rPr lang="ru-RU" sz="1200" dirty="0">
                <a:latin typeface="Times New Roman" pitchFamily="18" charset="0"/>
                <a:cs typeface="Times New Roman" pitchFamily="18" charset="0"/>
              </a:rPr>
              <a:t>художественно-эстетическое развитие                                                                                                       </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 </a:t>
            </a:r>
            <a:r>
              <a:rPr lang="ru-RU" sz="1200" dirty="0">
                <a:latin typeface="Times New Roman" pitchFamily="18" charset="0"/>
                <a:cs typeface="Times New Roman" pitchFamily="18" charset="0"/>
              </a:rPr>
              <a:t>- познавательное развитие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658096" cy="1857388"/>
          </a:xfrm>
        </p:spPr>
        <p:txBody>
          <a:bodyPr>
            <a:normAutofit/>
          </a:bodyPr>
          <a:lstStyle/>
          <a:p>
            <a:pPr algn="l"/>
            <a:r>
              <a:rPr lang="ru-RU" sz="1200" b="1" i="1" u="sng" dirty="0">
                <a:latin typeface="Times New Roman" pitchFamily="18" charset="0"/>
                <a:cs typeface="Times New Roman" pitchFamily="18" charset="0"/>
              </a:rPr>
              <a:t>Ожидаемые результаты</a:t>
            </a:r>
            <a:r>
              <a:rPr lang="ru-RU" sz="1200" b="1" i="1" dirty="0">
                <a:latin typeface="Times New Roman" pitchFamily="18" charset="0"/>
                <a:cs typeface="Times New Roman" pitchFamily="18" charset="0"/>
              </a:rPr>
              <a:t>:</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развитие эмоциональной сферы ребенка;</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приобщение детей к музыкальной культуре;</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развитие познавательных и творческих способностей;</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формирование музыкального вкуса у детей;</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развитие навыков игры на музыкальных инструментах</a:t>
            </a:r>
            <a:r>
              <a:rPr lang="ru-RU" sz="1200" dirty="0" smtClean="0">
                <a:latin typeface="Times New Roman" pitchFamily="18" charset="0"/>
                <a:cs typeface="Times New Roman" pitchFamily="18" charset="0"/>
              </a:rPr>
              <a:t>.</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b="1" i="1" u="sng" dirty="0">
                <a:latin typeface="Times New Roman" pitchFamily="18" charset="0"/>
                <a:cs typeface="Times New Roman" pitchFamily="18" charset="0"/>
              </a:rPr>
              <a:t>Для педагога</a:t>
            </a:r>
            <a:r>
              <a:rPr lang="ru-RU" sz="1200" b="1" i="1" dirty="0">
                <a:latin typeface="Times New Roman" pitchFamily="18" charset="0"/>
                <a:cs typeface="Times New Roman" pitchFamily="18" charset="0"/>
              </a:rPr>
              <a:t>: </a:t>
            </a:r>
            <a:r>
              <a:rPr lang="ru-RU" sz="1200" dirty="0">
                <a:latin typeface="Times New Roman" pitchFamily="18" charset="0"/>
                <a:cs typeface="Times New Roman" pitchFamily="18" charset="0"/>
              </a:rPr>
              <a:t>Внедрение проектной деятельности для детей старшего дошкольного возраста</a:t>
            </a:r>
          </a:p>
        </p:txBody>
      </p:sp>
      <p:pic>
        <p:nvPicPr>
          <p:cNvPr id="4" name="Содержимое 3" descr="C:\Users\Юрий\Desktop\1266505274_04.jpg"/>
          <p:cNvPicPr>
            <a:picLocks noGrp="1"/>
          </p:cNvPicPr>
          <p:nvPr>
            <p:ph sz="quarter" idx="1"/>
          </p:nvPr>
        </p:nvPicPr>
        <p:blipFill>
          <a:blip r:embed="rId2" cstate="print"/>
          <a:stretch>
            <a:fillRect/>
          </a:stretch>
        </p:blipFill>
        <p:spPr bwMode="auto">
          <a:xfrm>
            <a:off x="3214678" y="2857497"/>
            <a:ext cx="2286016" cy="1714511"/>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74638"/>
            <a:ext cx="7901014" cy="2368544"/>
          </a:xfrm>
        </p:spPr>
        <p:txBody>
          <a:bodyPr>
            <a:normAutofit/>
          </a:bodyPr>
          <a:lstStyle/>
          <a:p>
            <a:pPr algn="l"/>
            <a:r>
              <a:rPr lang="ru-RU" sz="1200" b="1" i="1" dirty="0">
                <a:latin typeface="Times New Roman" pitchFamily="18" charset="0"/>
                <a:cs typeface="Times New Roman" pitchFamily="18" charset="0"/>
              </a:rPr>
              <a:t>Этапы реализации проекта:</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b="1" i="1" dirty="0">
                <a:latin typeface="Times New Roman" pitchFamily="18" charset="0"/>
                <a:cs typeface="Times New Roman" pitchFamily="18" charset="0"/>
              </a:rPr>
              <a:t> </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b="1" dirty="0">
                <a:latin typeface="Times New Roman" pitchFamily="18" charset="0"/>
                <a:cs typeface="Times New Roman" pitchFamily="18" charset="0"/>
              </a:rPr>
              <a:t>1. Подготовительный (организационный)</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определение цели и задач проекта;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сбор информационного материала;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создание условий для организации изготовления шумовых </a:t>
            </a:r>
            <a:r>
              <a:rPr lang="ru-RU" sz="1200" b="1" dirty="0">
                <a:latin typeface="Times New Roman" pitchFamily="18" charset="0"/>
                <a:cs typeface="Times New Roman" pitchFamily="18" charset="0"/>
              </a:rPr>
              <a:t>музыкальных инструментов</a:t>
            </a:r>
            <a:r>
              <a:rPr lang="ru-RU" sz="1200" dirty="0">
                <a:latin typeface="Times New Roman" pitchFamily="18" charset="0"/>
                <a:cs typeface="Times New Roman" pitchFamily="18" charset="0"/>
              </a:rPr>
              <a:t>;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изготовление пособий и подготовка материала для практической части проекта;</a:t>
            </a:r>
            <a:r>
              <a:rPr lang="ru-RU" sz="1200" b="1" dirty="0">
                <a:latin typeface="Times New Roman" pitchFamily="18" charset="0"/>
                <a:cs typeface="Times New Roman" pitchFamily="18" charset="0"/>
              </a:rPr>
              <a:t>                                                                                                                                   </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составление плана мероприятий по организации детской деятельности;</a:t>
            </a:r>
            <a:br>
              <a:rPr lang="ru-RU" sz="1200" dirty="0">
                <a:latin typeface="Times New Roman" pitchFamily="18" charset="0"/>
                <a:cs typeface="Times New Roman" pitchFamily="18" charset="0"/>
              </a:rPr>
            </a:br>
            <a:r>
              <a:rPr lang="ru-RU" sz="1200" b="1" dirty="0">
                <a:latin typeface="Times New Roman" pitchFamily="18" charset="0"/>
                <a:cs typeface="Times New Roman" pitchFamily="18" charset="0"/>
              </a:rPr>
              <a:t> </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endParaRPr lang="ru-RU" sz="1200" dirty="0">
              <a:latin typeface="Times New Roman" pitchFamily="18" charset="0"/>
              <a:cs typeface="Times New Roman" pitchFamily="18" charset="0"/>
            </a:endParaRPr>
          </a:p>
        </p:txBody>
      </p:sp>
      <p:pic>
        <p:nvPicPr>
          <p:cNvPr id="4" name="Содержимое 3" descr="C:\Users\Юрий\Desktop\13559b1711ca35dc6999b9e70da60265.jpg"/>
          <p:cNvPicPr>
            <a:picLocks noGrp="1"/>
          </p:cNvPicPr>
          <p:nvPr>
            <p:ph sz="quarter" idx="1"/>
          </p:nvPr>
        </p:nvPicPr>
        <p:blipFill>
          <a:blip r:embed="rId2" cstate="print"/>
          <a:srcRect/>
          <a:stretch>
            <a:fillRect/>
          </a:stretch>
        </p:blipFill>
        <p:spPr bwMode="auto">
          <a:xfrm>
            <a:off x="3786182" y="2714620"/>
            <a:ext cx="1500198" cy="164307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74638"/>
            <a:ext cx="7210452" cy="4511684"/>
          </a:xfrm>
        </p:spPr>
        <p:txBody>
          <a:bodyPr>
            <a:noAutofit/>
          </a:bodyPr>
          <a:lstStyle/>
          <a:p>
            <a:r>
              <a:rPr lang="ru-RU" sz="1200" b="1" dirty="0" smtClean="0">
                <a:latin typeface="Times New Roman" pitchFamily="18" charset="0"/>
                <a:cs typeface="Times New Roman" pitchFamily="18" charset="0"/>
              </a:rPr>
              <a:t>2. Основной (практический)</a:t>
            </a:r>
            <a:br>
              <a:rPr lang="ru-RU" sz="1200" b="1"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Проводятся запланированные мероприятия для реализации проекта</a:t>
            </a:r>
            <a:r>
              <a:rPr lang="ru-RU" sz="1200" b="1"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беседы, творческая деятельность, рассматривание иллюстраций, игра на </a:t>
            </a:r>
            <a:r>
              <a:rPr lang="ru-RU" sz="1200" b="1" dirty="0" smtClean="0">
                <a:latin typeface="Times New Roman" pitchFamily="18" charset="0"/>
                <a:cs typeface="Times New Roman" pitchFamily="18" charset="0"/>
              </a:rPr>
              <a:t>музыкальных инструментах</a:t>
            </a:r>
            <a:r>
              <a:rPr lang="ru-RU" sz="1200" dirty="0" smtClean="0">
                <a:latin typeface="Times New Roman" pitchFamily="18" charset="0"/>
                <a:cs typeface="Times New Roman" pitchFamily="18" charset="0"/>
              </a:rPr>
              <a:t>, проигрывание различных ритмических рисунков.</a:t>
            </a:r>
            <a:br>
              <a:rPr lang="ru-RU" sz="1200"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Рассматривание картинок с изображением</a:t>
            </a:r>
            <a:r>
              <a:rPr lang="ru-RU" sz="1200"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музыкальных инструментов</a:t>
            </a: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Обогащение словаря; развитие связной речи.</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Знакомство с детскими </a:t>
            </a:r>
            <a:r>
              <a:rPr lang="ru-RU" sz="1200" b="1" dirty="0" smtClean="0">
                <a:latin typeface="Times New Roman" pitchFamily="18" charset="0"/>
                <a:cs typeface="Times New Roman" pitchFamily="18" charset="0"/>
              </a:rPr>
              <a:t>музыкальными инструментами</a:t>
            </a: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Воспитывать желание и умение играть на детских </a:t>
            </a:r>
            <a:r>
              <a:rPr lang="ru-RU" sz="1200" b="1" dirty="0" smtClean="0">
                <a:latin typeface="Times New Roman" pitchFamily="18" charset="0"/>
                <a:cs typeface="Times New Roman" pitchFamily="18" charset="0"/>
              </a:rPr>
              <a:t>музыкальных инструментах</a:t>
            </a:r>
            <a:r>
              <a:rPr lang="ru-RU" sz="1200" dirty="0" smtClean="0">
                <a:latin typeface="Times New Roman" pitchFamily="18" charset="0"/>
                <a:cs typeface="Times New Roman" pitchFamily="18" charset="0"/>
              </a:rPr>
              <a:t>.</a:t>
            </a:r>
            <a:br>
              <a:rPr lang="ru-RU" sz="1200"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Проигрывание ритмических рисунков.</a:t>
            </a: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Развивать чувство ритма.</a:t>
            </a:r>
            <a:br>
              <a:rPr lang="ru-RU" sz="1200"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Выставка рисунков</a:t>
            </a:r>
            <a:r>
              <a:rPr lang="ru-RU" sz="1200"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«Мой любимый музыкальный инструмент»</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Рисование детьми понравившихся </a:t>
            </a:r>
            <a:r>
              <a:rPr lang="ru-RU" sz="1200" b="1" dirty="0" smtClean="0">
                <a:latin typeface="Times New Roman" pitchFamily="18" charset="0"/>
                <a:cs typeface="Times New Roman" pitchFamily="18" charset="0"/>
              </a:rPr>
              <a:t>музыкальных инструментов</a:t>
            </a: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Развитие изобразительных способностей, памяти, фантазии.</a:t>
            </a:r>
            <a:br>
              <a:rPr lang="ru-RU" sz="1200"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Просмотр презентаций: </a:t>
            </a:r>
            <a:r>
              <a:rPr lang="ru-RU" sz="1200" b="1" i="1" dirty="0" smtClean="0">
                <a:latin typeface="Times New Roman" pitchFamily="18" charset="0"/>
                <a:cs typeface="Times New Roman" pitchFamily="18" charset="0"/>
              </a:rPr>
              <a:t>«Музыкальные инструменты»</a:t>
            </a:r>
            <a:r>
              <a:rPr lang="ru-RU" sz="1200" b="1"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развивать речь детей,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расширять познания о </a:t>
            </a:r>
            <a:r>
              <a:rPr lang="ru-RU" sz="1200" b="1" dirty="0" smtClean="0">
                <a:latin typeface="Times New Roman" pitchFamily="18" charset="0"/>
                <a:cs typeface="Times New Roman" pitchFamily="18" charset="0"/>
              </a:rPr>
              <a:t>музыкальных инструментах</a:t>
            </a: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повышать интерес детей к </a:t>
            </a:r>
            <a:r>
              <a:rPr lang="ru-RU" sz="1200" b="1" dirty="0" smtClean="0">
                <a:latin typeface="Times New Roman" pitchFamily="18" charset="0"/>
                <a:cs typeface="Times New Roman" pitchFamily="18" charset="0"/>
              </a:rPr>
              <a:t>музыкальной деятельности.</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Подвижная игра </a:t>
            </a:r>
            <a:r>
              <a:rPr lang="ru-RU" sz="1200" b="1" i="1" dirty="0" smtClean="0">
                <a:latin typeface="Times New Roman" pitchFamily="18" charset="0"/>
                <a:cs typeface="Times New Roman" pitchFamily="18" charset="0"/>
              </a:rPr>
              <a:t>«Тихо-громко» </a:t>
            </a:r>
            <a:r>
              <a:rPr lang="ru-RU" sz="1200" b="1" dirty="0" smtClean="0">
                <a:latin typeface="Times New Roman" pitchFamily="18" charset="0"/>
                <a:cs typeface="Times New Roman" pitchFamily="18" charset="0"/>
              </a:rPr>
              <a:t>с использованием музыкальных инструментов:</a:t>
            </a: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развивать двигательную активность, внимательность;</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изготовление детьми шумового </a:t>
            </a:r>
            <a:r>
              <a:rPr lang="ru-RU" sz="1200" b="1" dirty="0" smtClean="0">
                <a:latin typeface="Times New Roman" pitchFamily="18" charset="0"/>
                <a:cs typeface="Times New Roman" pitchFamily="18" charset="0"/>
              </a:rPr>
              <a:t>музыкального инструмента;                                                                 </a:t>
            </a:r>
            <a:r>
              <a:rPr lang="ru-RU" sz="1200" dirty="0" smtClean="0">
                <a:latin typeface="Times New Roman" pitchFamily="18" charset="0"/>
                <a:cs typeface="Times New Roman" pitchFamily="18" charset="0"/>
              </a:rPr>
              <a:t>  - развитие интереса к самостоятельной деятельности;                                                                                                                              - развитие мелкой моторики;                                                                                                                                                 - формирование инициативы и творчества. </a:t>
            </a:r>
            <a:endParaRPr lang="ru-RU" sz="1200" dirty="0">
              <a:latin typeface="Times New Roman" pitchFamily="18" charset="0"/>
              <a:cs typeface="Times New Roman" pitchFamily="18" charset="0"/>
            </a:endParaRPr>
          </a:p>
        </p:txBody>
      </p:sp>
      <p:pic>
        <p:nvPicPr>
          <p:cNvPr id="4" name="Содержимое 3" descr="C:\Users\Юрий\Desktop\Всё для проекта\251.jpg"/>
          <p:cNvPicPr>
            <a:picLocks noGrp="1"/>
          </p:cNvPicPr>
          <p:nvPr>
            <p:ph sz="quarter" idx="1"/>
          </p:nvPr>
        </p:nvPicPr>
        <p:blipFill>
          <a:blip r:embed="rId2"/>
          <a:srcRect/>
          <a:stretch>
            <a:fillRect/>
          </a:stretch>
        </p:blipFill>
        <p:spPr bwMode="auto">
          <a:xfrm>
            <a:off x="5857884" y="4572008"/>
            <a:ext cx="1714512" cy="107157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439850"/>
          </a:xfrm>
        </p:spPr>
        <p:txBody>
          <a:bodyPr>
            <a:normAutofit/>
          </a:bodyPr>
          <a:lstStyle/>
          <a:p>
            <a:r>
              <a:rPr lang="ru-RU" sz="1200" b="1" dirty="0" smtClean="0">
                <a:latin typeface="Times New Roman" pitchFamily="18" charset="0"/>
                <a:cs typeface="Times New Roman" pitchFamily="18" charset="0"/>
              </a:rPr>
              <a:t>3. Заключительный (итоговый)</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Выставка рисунков </a:t>
            </a:r>
            <a:r>
              <a:rPr lang="ru-RU" sz="1200" b="1" dirty="0" smtClean="0">
                <a:latin typeface="Times New Roman" pitchFamily="18" charset="0"/>
                <a:cs typeface="Times New Roman" pitchFamily="18" charset="0"/>
              </a:rPr>
              <a:t>«Мой любимый музыкальный инструмент»</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Демонстрация сделанных своими руками </a:t>
            </a:r>
            <a:r>
              <a:rPr lang="ru-RU" sz="1200" b="1" dirty="0" smtClean="0">
                <a:latin typeface="Times New Roman" pitchFamily="18" charset="0"/>
                <a:cs typeface="Times New Roman" pitchFamily="18" charset="0"/>
              </a:rPr>
              <a:t>музыкальных инструментов по проекту «Музыкальный ветерок» </a:t>
            </a:r>
            <a:r>
              <a:rPr lang="ru-RU" sz="1200" dirty="0" smtClean="0">
                <a:latin typeface="Times New Roman" pitchFamily="18" charset="0"/>
                <a:cs typeface="Times New Roman" pitchFamily="18" charset="0"/>
              </a:rPr>
              <a:t>детьми старшей группы №3</a:t>
            </a:r>
            <a:endParaRPr lang="ru-RU" sz="1200" dirty="0">
              <a:latin typeface="Times New Roman" pitchFamily="18" charset="0"/>
              <a:cs typeface="Times New Roman" pitchFamily="18" charset="0"/>
            </a:endParaRPr>
          </a:p>
        </p:txBody>
      </p:sp>
      <p:pic>
        <p:nvPicPr>
          <p:cNvPr id="4" name="Содержимое 3" descr="C:\Users\Юрий\Desktop\viewImage.jpg"/>
          <p:cNvPicPr>
            <a:picLocks noGrp="1"/>
          </p:cNvPicPr>
          <p:nvPr>
            <p:ph sz="quarter" idx="1"/>
          </p:nvPr>
        </p:nvPicPr>
        <p:blipFill>
          <a:blip r:embed="rId2" cstate="print"/>
          <a:srcRect/>
          <a:stretch>
            <a:fillRect/>
          </a:stretch>
        </p:blipFill>
        <p:spPr bwMode="auto">
          <a:xfrm>
            <a:off x="3571868" y="2143116"/>
            <a:ext cx="2214578" cy="171451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939916"/>
          </a:xfrm>
        </p:spPr>
        <p:txBody>
          <a:bodyPr>
            <a:normAutofit/>
          </a:bodyPr>
          <a:lstStyle/>
          <a:p>
            <a:r>
              <a:rPr lang="ru-RU" sz="1200" b="1" dirty="0" smtClean="0">
                <a:latin typeface="Times New Roman" pitchFamily="18" charset="0"/>
                <a:cs typeface="Times New Roman" pitchFamily="18" charset="0"/>
              </a:rPr>
              <a:t>План реализации проекта «Музыкальный ветерок»:</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 Изучение методической литературы по теме проекта.</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2. Подбор материала для пополнения среды музыкального зала.</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3. Поиск информации о различных музыкальных инструментах.</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4. Составление презентации: </a:t>
            </a:r>
            <a:r>
              <a:rPr lang="ru-RU" sz="1200" b="1" i="1" dirty="0" smtClean="0">
                <a:latin typeface="Times New Roman" pitchFamily="18" charset="0"/>
                <a:cs typeface="Times New Roman" pitchFamily="18" charset="0"/>
              </a:rPr>
              <a:t>«Музыкальные инструменты».</a:t>
            </a: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5. Формирование интереса у детей для реализации проекта.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6. Подбор наглядно – дидактических пособий, демонстрационного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материала.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7. Приобретение необходимых атрибутов.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8. Создание условий для реализации проекта</a:t>
            </a:r>
            <a:r>
              <a:rPr lang="ru-RU" sz="1200" b="1" dirty="0" smtClean="0">
                <a:latin typeface="Times New Roman" pitchFamily="18" charset="0"/>
                <a:cs typeface="Times New Roman" pitchFamily="18" charset="0"/>
              </a:rPr>
              <a:t> </a:t>
            </a:r>
            <a:r>
              <a:rPr lang="ru-RU" sz="1200" i="1" dirty="0" smtClean="0">
                <a:latin typeface="Times New Roman" pitchFamily="18" charset="0"/>
                <a:cs typeface="Times New Roman" pitchFamily="18" charset="0"/>
              </a:rPr>
              <a:t>«</a:t>
            </a:r>
            <a:r>
              <a:rPr lang="ru-RU" sz="1200" b="1" i="1" dirty="0" smtClean="0">
                <a:latin typeface="Times New Roman" pitchFamily="18" charset="0"/>
                <a:cs typeface="Times New Roman" pitchFamily="18" charset="0"/>
              </a:rPr>
              <a:t>Музыкальный ветерок</a:t>
            </a:r>
            <a:r>
              <a:rPr lang="ru-RU" sz="1200" i="1"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p:txBody>
      </p:sp>
      <p:pic>
        <p:nvPicPr>
          <p:cNvPr id="4" name="Содержимое 3" descr="C:\Users\Юрий\Desktop\13405303images1832832752_5c5a111790044.jpg"/>
          <p:cNvPicPr>
            <a:picLocks noGrp="1"/>
          </p:cNvPicPr>
          <p:nvPr>
            <p:ph sz="quarter" idx="1"/>
          </p:nvPr>
        </p:nvPicPr>
        <p:blipFill>
          <a:blip r:embed="rId2" cstate="print"/>
          <a:srcRect/>
          <a:stretch>
            <a:fillRect/>
          </a:stretch>
        </p:blipFill>
        <p:spPr bwMode="auto">
          <a:xfrm>
            <a:off x="3786182" y="3000372"/>
            <a:ext cx="1643074" cy="185738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939916"/>
          </a:xfrm>
        </p:spPr>
        <p:txBody>
          <a:bodyPr>
            <a:normAutofit/>
          </a:bodyPr>
          <a:lstStyle/>
          <a:p>
            <a:r>
              <a:rPr lang="ru-RU" sz="1200" b="1" dirty="0" smtClean="0">
                <a:latin typeface="Times New Roman" pitchFamily="18" charset="0"/>
                <a:cs typeface="Times New Roman" pitchFamily="18" charset="0"/>
              </a:rPr>
              <a:t>По реализации проекта </a:t>
            </a:r>
            <a:r>
              <a:rPr lang="ru-RU" sz="1200" b="1" i="1" dirty="0" smtClean="0">
                <a:latin typeface="Times New Roman" pitchFamily="18" charset="0"/>
                <a:cs typeface="Times New Roman" pitchFamily="18" charset="0"/>
              </a:rPr>
              <a:t>«Музыкальный ветерок»</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b="1" u="sng" dirty="0" smtClean="0">
                <a:latin typeface="Times New Roman" pitchFamily="18" charset="0"/>
                <a:cs typeface="Times New Roman" pitchFamily="18" charset="0"/>
              </a:rPr>
              <a:t>были получены следующие результаты</a:t>
            </a:r>
            <a:r>
              <a:rPr lang="ru-RU" sz="1200" b="1"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 Дети познакомились с различными </a:t>
            </a:r>
            <a:r>
              <a:rPr lang="ru-RU" sz="1200" b="1" dirty="0" smtClean="0">
                <a:latin typeface="Times New Roman" pitchFamily="18" charset="0"/>
                <a:cs typeface="Times New Roman" pitchFamily="18" charset="0"/>
              </a:rPr>
              <a:t>музыкальными инструментами</a:t>
            </a:r>
            <a:r>
              <a:rPr lang="ru-RU" sz="1200" dirty="0" smtClean="0">
                <a:latin typeface="Times New Roman" pitchFamily="18" charset="0"/>
                <a:cs typeface="Times New Roman" pitchFamily="18" charset="0"/>
              </a:rPr>
              <a:t>.</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2. У детей появился интерес к самостоятельной игре на </a:t>
            </a:r>
            <a:r>
              <a:rPr lang="ru-RU" sz="1200" b="1" dirty="0" smtClean="0">
                <a:latin typeface="Times New Roman" pitchFamily="18" charset="0"/>
                <a:cs typeface="Times New Roman" pitchFamily="18" charset="0"/>
              </a:rPr>
              <a:t>музыкальных инструментах</a:t>
            </a:r>
            <a:r>
              <a:rPr lang="ru-RU" sz="1200" dirty="0" smtClean="0">
                <a:latin typeface="Times New Roman" pitchFamily="18" charset="0"/>
                <a:cs typeface="Times New Roman" pitchFamily="18" charset="0"/>
              </a:rPr>
              <a:t>.</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3. Пополнена предметно-развивающая среда музыкального зала.</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4. Появилось желание придумывать и рисовать различные новые </a:t>
            </a:r>
            <a:r>
              <a:rPr lang="ru-RU" sz="1200" b="1" dirty="0" smtClean="0">
                <a:latin typeface="Times New Roman" pitchFamily="18" charset="0"/>
                <a:cs typeface="Times New Roman" pitchFamily="18" charset="0"/>
              </a:rPr>
              <a:t>музыкальные инструменты.</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5. Появился интерес сделать другие </a:t>
            </a:r>
            <a:r>
              <a:rPr lang="ru-RU" sz="1200" b="1" dirty="0" smtClean="0">
                <a:latin typeface="Times New Roman" pitchFamily="18" charset="0"/>
                <a:cs typeface="Times New Roman" pitchFamily="18" charset="0"/>
              </a:rPr>
              <a:t>музыкальные инструменты</a:t>
            </a:r>
            <a:r>
              <a:rPr lang="ru-RU" sz="1200" dirty="0" smtClean="0">
                <a:latin typeface="Times New Roman" pitchFamily="18" charset="0"/>
                <a:cs typeface="Times New Roman" pitchFamily="18" charset="0"/>
              </a:rPr>
              <a:t>.</a:t>
            </a:r>
            <a:r>
              <a:rPr lang="ru-RU" sz="1200" dirty="0" smtClean="0"/>
              <a:t/>
            </a:r>
            <a:br>
              <a:rPr lang="ru-RU" sz="1200" dirty="0" smtClean="0"/>
            </a:br>
            <a:endParaRPr lang="ru-RU" sz="1200" dirty="0">
              <a:latin typeface="Times New Roman" pitchFamily="18" charset="0"/>
              <a:cs typeface="Times New Roman" pitchFamily="18" charset="0"/>
            </a:endParaRPr>
          </a:p>
        </p:txBody>
      </p:sp>
      <p:pic>
        <p:nvPicPr>
          <p:cNvPr id="4" name="Содержимое 3" descr="C:\Users\Юрий\Desktop\8cd5fa5f11030a1da026ad3058cb6c2e.jpg"/>
          <p:cNvPicPr>
            <a:picLocks noGrp="1"/>
          </p:cNvPicPr>
          <p:nvPr>
            <p:ph sz="quarter" idx="1"/>
          </p:nvPr>
        </p:nvPicPr>
        <p:blipFill>
          <a:blip r:embed="rId2" cstate="print"/>
          <a:srcRect/>
          <a:stretch>
            <a:fillRect/>
          </a:stretch>
        </p:blipFill>
        <p:spPr bwMode="auto">
          <a:xfrm>
            <a:off x="3571868" y="2500306"/>
            <a:ext cx="2143140" cy="1928826"/>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252</TotalTime>
  <Words>1357</Words>
  <Application>Microsoft Office PowerPoint</Application>
  <PresentationFormat>Экран (4:3)</PresentationFormat>
  <Paragraphs>292</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Эркер</vt:lpstr>
      <vt:lpstr>Государственное бюджетное дошкольное образовательное учреждение детский сад №19 комбинированного вида  Красносельского района  Санкт- Петербурга </vt:lpstr>
      <vt:lpstr>    Актуальность. Музыка является одним из важнейших средств воспитания духовности человека. Основы музыкальной культуры закладываются в детстве. Именно в дошкольном возрасте формируются эталоны красоты, накапливаются знания и тот опыт деятельности, от которого во многом зависит последующее эстетическое восприятие искусства и окружающего мира. Музыкальные инструменты для детей - всегда чудесные, необыкновенно притягательные предметы, дети очень хотят на них играть. Музыкальный инструмент для ребенка символ музыки, тот, кто играет на нем - почти волшебник. Вовлечение дошкольника в создание   детских музыкальных инструментов дает возможность почувствовать себя творцом и личностью, по-иному воспринимать окружающее, внимательнее относиться к звукам. </vt:lpstr>
      <vt:lpstr>Слайд 3</vt:lpstr>
      <vt:lpstr>Ожидаемые результаты: - развитие эмоциональной сферы ребенка; - приобщение детей к музыкальной культуре; - развитие познавательных и творческих способностей; - формирование музыкального вкуса у детей; - развитие навыков игры на музыкальных инструментах. Для педагога: Внедрение проектной деятельности для детей старшего дошкольного возраста</vt:lpstr>
      <vt:lpstr>Этапы реализации проекта:   1. Подготовительный (организационный) - определение цели и задач проекта;  - сбор информационного материала;  - создание условий для организации изготовления шумовых музыкальных инструментов;  - изготовление пособий и подготовка материала для практической части проекта;                                                                                                                                    - составление плана мероприятий по организации детской деятельности;   </vt:lpstr>
      <vt:lpstr>2. Основной (практический)  Проводятся запланированные мероприятия для реализации проекта: беседы, творческая деятельность, рассматривание иллюстраций, игра на музыкальных инструментах, проигрывание различных ритмических рисунков. Рассматривание картинок с изображением музыкальных инструментов.      - Обогащение словаря; развитие связной речи. - Знакомство с детскими музыкальными инструментами.  - Воспитывать желание и умение играть на детских музыкальных инструментах. Проигрывание ритмических рисунков.  Развивать чувство ритма. Выставка рисунков «Мой любимый музыкальный инструмент» - Рисование детьми понравившихся музыкальных инструментов.    - Развитие изобразительных способностей, памяти, фантазии. Просмотр презентаций: «Музыкальные инструменты».  - развивать речь детей,  - расширять познания о музыкальных инструментах,  - повышать интерес детей к музыкальной деятельности. Подвижная игра «Тихо-громко» с использованием музыкальных инструментов:  - развивать двигательную активность, внимательность; - изготовление детьми шумового музыкального инструмента;                                                                   - развитие интереса к самостоятельной деятельности;                                                                                                                              - развитие мелкой моторики;                                                                                                                                                 - формирование инициативы и творчества. </vt:lpstr>
      <vt:lpstr>3. Заключительный (итоговый)   - Выставка рисунков «Мой любимый музыкальный инструмент» - Демонстрация сделанных своими руками музыкальных инструментов по проекту «Музыкальный ветерок» детьми старшей группы №3</vt:lpstr>
      <vt:lpstr>План реализации проекта «Музыкальный ветерок»: 1. Изучение методической литературы по теме проекта. 2. Подбор материала для пополнения среды музыкального зала. 3. Поиск информации о различных музыкальных инструментах. 4. Составление презентации: «Музыкальные инструменты».  5. Формирование интереса у детей для реализации проекта.  6. Подбор наглядно – дидактических пособий, демонстрационного        материала.  7. Приобретение необходимых атрибутов.  8. Создание условий для реализации проекта «Музыкальный ветерок».</vt:lpstr>
      <vt:lpstr>По реализации проекта «Музыкальный ветерок» были получены следующие результаты:   1. Дети познакомились с различными музыкальными инструментами. 2. У детей появился интерес к самостоятельной игре на музыкальных инструментах. 3. Пополнена предметно-развивающая среда музыкального зала. 4. Появилось желание придумывать и рисовать различные новые музыкальные инструменты. 5. Появился интерес сделать другие музыкальные инструменты. </vt:lpstr>
      <vt:lpstr>Список литературы:     1. Давыдова М.А.«Музыкальное воспитание в детском саду». Изд.«Вако». Москва, 2006. 2. Каплунова И.М., Новоскольцева И.А. «Праздник каждый день». Конспекты музыкальных занятий с аудиоприложением. Изд.«Композитор» Санкт-Петербург, 2008.                                          3. Использование интернет ресурсов. </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дошкольное образовательное учреждение детский сад №19 комбинированного вида  Красносельского района  Санкт- Петербурга</dc:title>
  <dc:creator>Юрий</dc:creator>
  <cp:lastModifiedBy>Юрий</cp:lastModifiedBy>
  <cp:revision>28</cp:revision>
  <dcterms:created xsi:type="dcterms:W3CDTF">2020-03-31T10:54:00Z</dcterms:created>
  <dcterms:modified xsi:type="dcterms:W3CDTF">2020-03-31T18:33:45Z</dcterms:modified>
</cp:coreProperties>
</file>