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9" r:id="rId7"/>
    <p:sldId id="262" r:id="rId8"/>
    <p:sldId id="263" r:id="rId9"/>
    <p:sldId id="264" r:id="rId10"/>
    <p:sldId id="261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380" autoAdjust="0"/>
  </p:normalViewPr>
  <p:slideViewPr>
    <p:cSldViewPr>
      <p:cViewPr varScale="1">
        <p:scale>
          <a:sx n="73" d="100"/>
          <a:sy n="73" d="100"/>
        </p:scale>
        <p:origin x="169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4945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28.34025" units="1/cm"/>
          <inkml:channelProperty channel="Y" name="resolution" value="28.33948" units="1/cm"/>
        </inkml:channelProperties>
      </inkml:inkSource>
      <inkml:timestamp xml:id="ts0" timeString="2013-11-22T05:37:50.096"/>
    </inkml:context>
    <inkml:brush xml:id="br0">
      <inkml:brushProperty name="width" value="0.03528" units="cm"/>
      <inkml:brushProperty name="height" value="0.03528" units="cm"/>
      <inkml:brushProperty name="fitToCurve" value="1"/>
      <inkml:brushProperty name="ignorePressure" value="1"/>
    </inkml:brush>
  </inkml:definitions>
  <inkml:trace contextRef="#ctx0" brushRef="#br0">0 0</inkml:trace>
  <inkml:trace contextRef="#ctx0" brushRef="#br0" timeOffset="203">0 0</inkml:trace>
  <inkml:trace contextRef="#ctx0" brushRef="#br0" timeOffset="4368">32271 198,'0'0</inkml:trace>
  <inkml:trace contextRef="#ctx0" brushRef="#br0" timeOffset="4696">32271 198</inkml:trace>
  <inkml:trace contextRef="#ctx0" brushRef="#br0" timeOffset="4930">32271 198,'25'0</inkml:trace>
  <inkml:trace contextRef="#ctx0" brushRef="#br0" timeOffset="5132">32296 198,'0'0</inkml:trace>
  <inkml:trace contextRef="#ctx0" brushRef="#br0" timeOffset="5366">32296 198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212DD-9CBA-462B-A3ED-C5BE4D02B842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495B4-D6E9-414D-9B03-CD468A502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495B4-D6E9-414D-9B03-CD468A50274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495B4-D6E9-414D-9B03-CD468A50274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7199"/>
            <a:ext cx="7772400" cy="564360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Педагогический проект «Умелые пальчики»    </a:t>
            </a:r>
            <a:r>
              <a:rPr lang="ru-RU" dirty="0" smtClean="0"/>
              <a:t>                                             «Развитие мелкой моторики  как средство формирования речи детей младшего возраста»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42852"/>
          <a:ext cx="8372476" cy="6474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31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3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3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31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179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октябрь</a:t>
                      </a:r>
                    </a:p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«Игры из ничего»</a:t>
                      </a:r>
                    </a:p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«Игры с карандашом»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«Игры со шнурками»</a:t>
                      </a:r>
                    </a:p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«Игры с шариком»</a:t>
                      </a:r>
                    </a:p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Карандаш с гранями</a:t>
                      </a:r>
                    </a:p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Разноцветные</a:t>
                      </a:r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веревочки</a:t>
                      </a:r>
                    </a:p>
                    <a:p>
                      <a:endParaRPr lang="ru-RU" sz="18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Шарик, игрушка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0068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Ноябрь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«Игры на кухне»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«Нанизывание»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 Маленький    помощник </a:t>
                      </a:r>
                      <a:r>
                        <a:rPr lang="ru-RU" baseline="0" dirty="0" smtClean="0"/>
                        <a:t>»</a:t>
                      </a:r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«Взбиваем крем»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Колечки,шнурки</a:t>
                      </a:r>
                      <a:endParaRPr lang="ru-RU" sz="18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Миска с </a:t>
                      </a:r>
                      <a:r>
                        <a:rPr lang="ru-RU" sz="1800" b="1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водой,овощи</a:t>
                      </a:r>
                      <a:endParaRPr lang="ru-RU" sz="18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Венчик для взбивания  </a:t>
                      </a:r>
                      <a:r>
                        <a:rPr lang="ru-RU" sz="1800" b="1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крема,миска</a:t>
                      </a:r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с </a:t>
                      </a:r>
                      <a:r>
                        <a:rPr lang="ru-RU" sz="1800" b="1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водой,немного</a:t>
                      </a:r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шампуня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214290"/>
          <a:ext cx="8229600" cy="628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29665">
                <a:tc>
                  <a:txBody>
                    <a:bodyPr/>
                    <a:lstStyle/>
                    <a:p>
                      <a:r>
                        <a:rPr lang="ru-RU" dirty="0" smtClean="0"/>
                        <a:t>Декабрь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«Игры с крупой»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«Помочь Золушке»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«Волшебное сито»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«Рисуем</a:t>
                      </a:r>
                      <a:r>
                        <a:rPr lang="ru-RU" baseline="0" dirty="0" smtClean="0"/>
                        <a:t> дорожки</a:t>
                      </a:r>
                      <a:r>
                        <a:rPr lang="ru-RU" dirty="0" smtClean="0"/>
                        <a:t>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Поднос,две</a:t>
                      </a:r>
                      <a:r>
                        <a:rPr lang="ru-RU" baseline="0" dirty="0" smtClean="0"/>
                        <a:t> миски,(</a:t>
                      </a:r>
                      <a:r>
                        <a:rPr lang="ru-RU" baseline="0" dirty="0" err="1" smtClean="0"/>
                        <a:t>фасоль,горох</a:t>
                      </a:r>
                      <a:r>
                        <a:rPr lang="ru-RU" baseline="0" dirty="0" smtClean="0"/>
                        <a:t>)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err="1" smtClean="0"/>
                        <a:t>Сито,две</a:t>
                      </a:r>
                      <a:r>
                        <a:rPr lang="ru-RU" baseline="0" dirty="0" smtClean="0"/>
                        <a:t> миски(</a:t>
                      </a:r>
                      <a:r>
                        <a:rPr lang="ru-RU" baseline="0" dirty="0" err="1" smtClean="0"/>
                        <a:t>рис,манка</a:t>
                      </a:r>
                      <a:r>
                        <a:rPr lang="ru-RU" baseline="0" dirty="0" smtClean="0"/>
                        <a:t>)</a:t>
                      </a:r>
                    </a:p>
                    <a:p>
                      <a:r>
                        <a:rPr lang="ru-RU" baseline="0" dirty="0" err="1" smtClean="0"/>
                        <a:t>Спички,манная</a:t>
                      </a:r>
                      <a:r>
                        <a:rPr lang="ru-RU" baseline="0" dirty="0" smtClean="0"/>
                        <a:t>  крупа.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6879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Январь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r>
                        <a:rPr lang="ru-RU" dirty="0" smtClean="0"/>
                        <a:t>«Игры с</a:t>
                      </a:r>
                      <a:r>
                        <a:rPr lang="ru-RU" baseline="0" dirty="0" smtClean="0"/>
                        <a:t> крупой</a:t>
                      </a:r>
                      <a:r>
                        <a:rPr lang="ru-RU" dirty="0" smtClean="0"/>
                        <a:t>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«Сюрприз»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</a:t>
                      </a:r>
                      <a:r>
                        <a:rPr lang="ru-RU" dirty="0" err="1" smtClean="0"/>
                        <a:t>Шуршалки</a:t>
                      </a:r>
                      <a:r>
                        <a:rPr lang="ru-RU" dirty="0" smtClean="0"/>
                        <a:t> и </a:t>
                      </a:r>
                      <a:r>
                        <a:rPr lang="ru-RU" dirty="0" err="1" smtClean="0"/>
                        <a:t>гремелочки</a:t>
                      </a:r>
                      <a:r>
                        <a:rPr lang="ru-RU" dirty="0" smtClean="0"/>
                        <a:t>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Банка или глубокая миска с крупой,</a:t>
                      </a:r>
                      <a:r>
                        <a:rPr lang="ru-RU" baseline="0" dirty="0" smtClean="0"/>
                        <a:t> одна-две маленькие игрушки.</a:t>
                      </a:r>
                    </a:p>
                    <a:p>
                      <a:r>
                        <a:rPr lang="ru-RU" baseline="0" dirty="0" smtClean="0"/>
                        <a:t>Разноцветные </a:t>
                      </a:r>
                      <a:r>
                        <a:rPr lang="ru-RU" baseline="0" dirty="0" err="1" smtClean="0"/>
                        <a:t>лоскутки,Крупы,сухие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листья,футлярчик</a:t>
                      </a:r>
                      <a:r>
                        <a:rPr lang="ru-RU" baseline="0" dirty="0" smtClean="0"/>
                        <a:t> из  под </a:t>
                      </a:r>
                      <a:r>
                        <a:rPr lang="ru-RU" baseline="0" dirty="0" err="1" smtClean="0"/>
                        <a:t>фотопленки,бисер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285727"/>
          <a:ext cx="8229600" cy="6156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88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59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50399">
                <a:tc>
                  <a:txBody>
                    <a:bodyPr/>
                    <a:lstStyle/>
                    <a:p>
                      <a:r>
                        <a:rPr lang="ru-RU" dirty="0" smtClean="0"/>
                        <a:t>Февраль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«Наш разноцветный</a:t>
                      </a:r>
                      <a:r>
                        <a:rPr lang="ru-RU" baseline="0" dirty="0" smtClean="0"/>
                        <a:t> мир</a:t>
                      </a:r>
                      <a:r>
                        <a:rPr lang="ru-RU" dirty="0" smtClean="0"/>
                        <a:t>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«Сгибаем бумагу» </a:t>
                      </a:r>
                    </a:p>
                    <a:p>
                      <a:r>
                        <a:rPr lang="ru-RU" dirty="0" smtClean="0"/>
                        <a:t>«Рвем бумагу»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«Пальчиковые игры на бумаге»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Листы</a:t>
                      </a:r>
                      <a:r>
                        <a:rPr lang="ru-RU" baseline="0" dirty="0" smtClean="0"/>
                        <a:t> бумаги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Папиросная </a:t>
                      </a:r>
                      <a:r>
                        <a:rPr lang="ru-RU" baseline="0" dirty="0" err="1" smtClean="0"/>
                        <a:t>бумага,газетная</a:t>
                      </a:r>
                      <a:r>
                        <a:rPr lang="ru-RU" baseline="0" dirty="0" smtClean="0"/>
                        <a:t>  </a:t>
                      </a:r>
                      <a:r>
                        <a:rPr lang="ru-RU" baseline="0" dirty="0" err="1" smtClean="0"/>
                        <a:t>бумага,разноцветная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бумага,бумага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ватмон</a:t>
                      </a:r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Листы </a:t>
                      </a:r>
                      <a:r>
                        <a:rPr lang="ru-RU" baseline="0" dirty="0" err="1" smtClean="0"/>
                        <a:t>бумаги,краски,пальчики</a:t>
                      </a:r>
                      <a:r>
                        <a:rPr lang="ru-RU" baseline="0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1855">
                <a:tc>
                  <a:txBody>
                    <a:bodyPr/>
                    <a:lstStyle/>
                    <a:p>
                      <a:r>
                        <a:rPr lang="ru-RU" dirty="0" smtClean="0"/>
                        <a:t>Май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«Чудеса на песке»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«отпечатки наших рук»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«Что же</a:t>
                      </a:r>
                      <a:r>
                        <a:rPr lang="ru-RU" baseline="0" dirty="0" smtClean="0"/>
                        <a:t>  спрятано в песке</a:t>
                      </a:r>
                      <a:r>
                        <a:rPr lang="ru-RU" dirty="0" smtClean="0"/>
                        <a:t>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Поднос с </a:t>
                      </a:r>
                      <a:r>
                        <a:rPr lang="ru-RU" dirty="0" err="1" smtClean="0"/>
                        <a:t>песком,ванночка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с</a:t>
                      </a:r>
                      <a:r>
                        <a:rPr lang="ru-RU" dirty="0" smtClean="0"/>
                        <a:t> водой.</a:t>
                      </a:r>
                    </a:p>
                    <a:p>
                      <a:r>
                        <a:rPr lang="ru-RU" dirty="0" smtClean="0"/>
                        <a:t>Мелкие </a:t>
                      </a:r>
                      <a:r>
                        <a:rPr lang="ru-RU" dirty="0" err="1" smtClean="0"/>
                        <a:t>игрушки,которые</a:t>
                      </a:r>
                      <a:r>
                        <a:rPr lang="ru-RU" dirty="0" smtClean="0"/>
                        <a:t> можно прятать</a:t>
                      </a:r>
                      <a:r>
                        <a:rPr lang="ru-RU" baseline="0" dirty="0" smtClean="0"/>
                        <a:t> в песочнице.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Комплекс игр на развитие мелкой моторики.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dirty="0" smtClean="0"/>
              <a:t>1. колечко: пальцы зажаты в кулак, сначала разгибаем большой и указательный пальцы и соединяем их в кольцо. Затем распрямляем все пальцы и разводим их в стороны.</a:t>
            </a:r>
            <a:br>
              <a:rPr lang="ru-RU" dirty="0" smtClean="0"/>
            </a:br>
            <a:r>
              <a:rPr lang="ru-RU" dirty="0" smtClean="0"/>
              <a:t>2. домик: ладони направляем друг к другу под углом, пальчики соприкасаются. Средний палец правой руки поднимаем вверх (это труба), кончики мизинчиков соединяем под прямым углом друг с другом (это балкончик).</a:t>
            </a:r>
            <a:br>
              <a:rPr lang="ru-RU" dirty="0" smtClean="0"/>
            </a:br>
            <a:r>
              <a:rPr lang="ru-RU" dirty="0" smtClean="0"/>
              <a:t>3. цепочка: большой и указательный пальцы левой руки соединяем в колечко, а через него попеременно пропускаем колечки из пальцев правой руки – большой с указательным, большой со средним и так далее.</a:t>
            </a:r>
            <a:br>
              <a:rPr lang="ru-RU" dirty="0" smtClean="0"/>
            </a:br>
            <a:r>
              <a:rPr lang="ru-RU" dirty="0" smtClean="0"/>
              <a:t>4. собака: поставьте ручку на ребро. Большой палец поднять верх и чуть согнуть; указательный тоже согнуть, средний и безымянный пальцы поставить вместе. Мизинчик опускать и поднимать попеременно.</a:t>
            </a:r>
          </a:p>
          <a:p>
            <a:endParaRPr lang="ru-RU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026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-1328738" y="6535738"/>
              <a:ext cx="11625263" cy="73025"/>
            </p14:xfrm>
          </p:contentPart>
        </mc:Choice>
        <mc:Fallback>
          <p:pic>
            <p:nvPicPr>
              <p:cNvPr id="1026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1335217" y="6529133"/>
                <a:ext cx="11638221" cy="86236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515352" cy="598331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1">
              <a:buNone/>
            </a:pPr>
            <a:r>
              <a:rPr lang="ru-RU" sz="1200" b="1" dirty="0" smtClean="0"/>
              <a:t>        </a:t>
            </a:r>
            <a:r>
              <a:rPr lang="ru-RU" sz="1400" b="1" dirty="0" smtClean="0"/>
              <a:t>Игра «</a:t>
            </a:r>
            <a:r>
              <a:rPr lang="ru-RU" sz="1400" b="1" dirty="0" err="1" smtClean="0"/>
              <a:t>Соединялки</a:t>
            </a:r>
            <a:r>
              <a:rPr lang="ru-RU" sz="1400" b="1" dirty="0" smtClean="0"/>
              <a:t>»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      Это рисование </a:t>
            </a:r>
            <a:r>
              <a:rPr lang="ru-RU" sz="1400" dirty="0" err="1" smtClean="0"/>
              <a:t>полосочек</a:t>
            </a:r>
            <a:r>
              <a:rPr lang="ru-RU" sz="1400" dirty="0" smtClean="0"/>
              <a:t> разной длины. Сюжет игры придумайте, опираясь на интересы вашего малыша. Это могут быть зверюшки, у которых улетели воздушные шарики, которые надо соединить «привязать» ниточками. Причем ниточки вы тоже нарисуйте, но не ярко, например, светло-серым цветом, чтобы малышу было видно, где рисовать. </a:t>
            </a:r>
            <a:br>
              <a:rPr lang="ru-RU" sz="1400" dirty="0" smtClean="0"/>
            </a:br>
            <a:r>
              <a:rPr lang="ru-RU" sz="1400" dirty="0" smtClean="0"/>
              <a:t>       Можно соединять бусины одну за другой, вагончики в поезде друг с другом, верблюдов в караване и так далее. Можно дорисовывать «сломавшиеся» ступеньки у лесенки, стебельки к цветочкам. Можно рисовать дождик, который льется из тучки, чтобы выросли эти цветочки. </a:t>
            </a:r>
            <a:br>
              <a:rPr lang="ru-RU" sz="1400" dirty="0" smtClean="0"/>
            </a:br>
            <a:r>
              <a:rPr lang="ru-RU" sz="1400" b="1" dirty="0" smtClean="0"/>
              <a:t>Игра «Волны»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      Нарисуйте озеро или речку, по которой плавают уточки или корабли. На воде нарисуйте волны – небольшие S-образные линии. Во время игры малышу нужно будет обвести их  или нарисовать еще волны. </a:t>
            </a:r>
            <a:br>
              <a:rPr lang="ru-RU" sz="1400" dirty="0" smtClean="0"/>
            </a:br>
            <a:r>
              <a:rPr lang="ru-RU" sz="1400" b="1" dirty="0" smtClean="0"/>
              <a:t>Игра «Прятки»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       Нарисуйте картинку леса, например. Достаточно одного-двух деревьев, травки, цветочков, грибочков. В лесу – два зверя, один из которых боится другого, например, заяц и лиса. Если вы не умеете рисовать, воспользуйтесь трафаретами, художественными рамками или просто наклейте картинки. Малышу нужно спрятать одного из зверей, спасти от другого, то есть закрасить, </a:t>
            </a:r>
            <a:r>
              <a:rPr lang="ru-RU" sz="1400" dirty="0" err="1" smtClean="0"/>
              <a:t>закалякать</a:t>
            </a:r>
            <a:r>
              <a:rPr lang="ru-RU" sz="1400" dirty="0" smtClean="0"/>
              <a:t>, как можно гуще. Можно прятать рыбок от рыбака, зверей от охотника, малыша от комаров и так далее. Прятать можно большие персонажи и предметы или маленькие, это разнообразит ваши игры. </a:t>
            </a:r>
            <a:br>
              <a:rPr lang="ru-RU" sz="1400" dirty="0" smtClean="0"/>
            </a:br>
            <a:r>
              <a:rPr lang="ru-RU" sz="1400" b="1" dirty="0" smtClean="0"/>
              <a:t>Игра «Накорми!»</a:t>
            </a:r>
            <a:r>
              <a:rPr lang="ru-RU" sz="1400" dirty="0" smtClean="0"/>
              <a:t>                                                                                                                                                                                                                           Нарисованы разные персонажи, перед ними тарелки разных размеров. Нужно положить им «еду», желательно, не пролив  и не просыпав мимо тарелки. Чем старше ребенок, тем строже правила. «Еду» можно просто </a:t>
            </a:r>
            <a:r>
              <a:rPr lang="ru-RU" sz="1400" dirty="0" err="1" smtClean="0"/>
              <a:t>накалякать</a:t>
            </a:r>
            <a:r>
              <a:rPr lang="ru-RU" sz="1400" dirty="0" smtClean="0"/>
              <a:t> или нарисовать палочками или точечками. </a:t>
            </a:r>
            <a:br>
              <a:rPr lang="ru-RU" sz="1400" dirty="0" smtClean="0"/>
            </a:br>
            <a:r>
              <a:rPr lang="ru-RU" sz="800" dirty="0" smtClean="0"/>
              <a:t/>
            </a:r>
            <a:br>
              <a:rPr lang="ru-RU" sz="800" dirty="0" smtClean="0"/>
            </a:br>
            <a:endParaRPr lang="ru-RU" sz="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_0276 - копия - коп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40429" y="714375"/>
            <a:ext cx="6034617" cy="452596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_0280 - копия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_02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_0279 - коп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_0283 - коп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464347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Известный исследователь детской речи М. Кольцов отмечал, что кисть руки надо рассматривать как орган речи. Если развитие движений пальцев рук соответствует возрасту, то и речевое развитие находится в пределах нормы.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     </a:t>
            </a:r>
            <a:r>
              <a:rPr lang="ru-RU" dirty="0" smtClean="0"/>
              <a:t>Выполняя пальчиками различные упражнения, дети достигают хорошего развития мелкой моторики рук, которая не только оказывает благоприятное влияние на развитие речи , но и подготавливает их к рисованию и письму. Кисти рук приобретают хорошую подвижность, гибкость, исчезает скованность движений, это в дальнейшем облегчает приобретение навыков письма.</a:t>
            </a:r>
          </a:p>
          <a:p>
            <a:pPr>
              <a:buNone/>
            </a:pPr>
            <a:r>
              <a:rPr lang="ru-RU" dirty="0" smtClean="0"/>
              <a:t>         Всё это создаёт благоприятную базу для развития речи и более успешного обучения в школе.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b="1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541180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5400" b="1" u="sng" dirty="0" smtClean="0"/>
              <a:t>Цель проекта</a:t>
            </a:r>
            <a:r>
              <a:rPr lang="ru-RU" sz="5400" b="1" dirty="0" smtClean="0"/>
              <a:t>:</a:t>
            </a:r>
            <a:r>
              <a:rPr lang="ru-RU" sz="5400" dirty="0" smtClean="0"/>
              <a:t> формирование речевой деятельности детей младшего возраста через развитие мелкой моторики.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b="1" u="sng" dirty="0" smtClean="0"/>
              <a:t>Задачи:</a:t>
            </a:r>
            <a:endParaRPr lang="ru-RU" dirty="0" smtClean="0"/>
          </a:p>
          <a:p>
            <a:r>
              <a:rPr lang="ru-RU" dirty="0" smtClean="0"/>
              <a:t>  1.   Развивать игровые, познавательные, сенсорные, речевые способности, учитывая индивидуальные и возрастные особенности ребенка</a:t>
            </a:r>
          </a:p>
          <a:p>
            <a:r>
              <a:rPr lang="ru-RU" dirty="0" smtClean="0"/>
              <a:t>  2.   Создавать в семье благоприятные условия для развития речи ребенка, учитывая опыт детей, приобретенный в детском саду. </a:t>
            </a:r>
          </a:p>
          <a:p>
            <a:r>
              <a:rPr lang="ru-RU" dirty="0" smtClean="0"/>
              <a:t>  3.    Разработка перспективного и тематического планирования по проекту.</a:t>
            </a:r>
          </a:p>
          <a:p>
            <a:r>
              <a:rPr lang="ru-RU" dirty="0" smtClean="0"/>
              <a:t>   4.   Создание предметно-развивающей среды.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0"/>
            <a:ext cx="8072494" cy="6858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u="sng" dirty="0" smtClean="0"/>
              <a:t>Ожидаемый результат:</a:t>
            </a:r>
            <a:endParaRPr lang="ru-RU" sz="2400" dirty="0" smtClean="0"/>
          </a:p>
          <a:p>
            <a:pPr lvl="0"/>
            <a:r>
              <a:rPr lang="ru-RU" sz="2400" dirty="0" smtClean="0"/>
              <a:t>Пополнение предметно-развивающей среды группы.</a:t>
            </a:r>
          </a:p>
          <a:p>
            <a:pPr lvl="0"/>
            <a:r>
              <a:rPr lang="ru-RU" sz="2400" dirty="0" smtClean="0"/>
              <a:t>Развитие мелкой моторики детей младшего дошкольного  возраста.</a:t>
            </a:r>
          </a:p>
          <a:p>
            <a:pPr lvl="0"/>
            <a:r>
              <a:rPr lang="ru-RU" sz="2400" dirty="0" smtClean="0"/>
              <a:t>Формирование речевых навыков у детей младшего дошкольного  возраста.</a:t>
            </a:r>
          </a:p>
          <a:p>
            <a:pPr algn="ctr"/>
            <a:r>
              <a:rPr lang="ru-RU" sz="4800" b="1" u="sng" dirty="0" smtClean="0"/>
              <a:t>Этапы проекта.</a:t>
            </a:r>
            <a:r>
              <a:rPr lang="ru-RU" sz="2400" b="1" dirty="0" smtClean="0"/>
              <a:t> </a:t>
            </a:r>
            <a:endParaRPr lang="ru-RU" sz="2400" dirty="0" smtClean="0"/>
          </a:p>
          <a:p>
            <a:r>
              <a:rPr lang="ru-RU" sz="2400" b="1" u="sng" dirty="0" smtClean="0"/>
              <a:t>I Подготовительный этап.</a:t>
            </a:r>
            <a:r>
              <a:rPr lang="ru-RU" sz="2400" dirty="0" smtClean="0"/>
              <a:t> </a:t>
            </a:r>
          </a:p>
          <a:p>
            <a:pPr lvl="0"/>
            <a:r>
              <a:rPr lang="ru-RU" sz="2400" dirty="0" smtClean="0"/>
              <a:t>Определение педагогом темы, целей и задач, содержания проекта, прогнозирование результатов.</a:t>
            </a:r>
          </a:p>
          <a:p>
            <a:pPr lvl="0"/>
            <a:r>
              <a:rPr lang="ru-RU" sz="2400" dirty="0" smtClean="0"/>
              <a:t>Обсуждение с родителями проекта, выяснение возможностей, средств, необходимых для реализации проекта, определение содержания деятельности всех участников проекта.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5768997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ru-RU" b="1" u="sng" dirty="0" smtClean="0"/>
              <a:t>II Основной этап реализации проекта.</a:t>
            </a:r>
            <a:endParaRPr lang="ru-RU" dirty="0" smtClean="0"/>
          </a:p>
          <a:p>
            <a:r>
              <a:rPr lang="ru-RU" dirty="0" smtClean="0"/>
              <a:t>1. Работа с детьми.                                                                                                                           </a:t>
            </a:r>
          </a:p>
          <a:p>
            <a:r>
              <a:rPr lang="ru-RU" dirty="0" smtClean="0"/>
              <a:t>2. Взаимодействие с родителями. </a:t>
            </a:r>
          </a:p>
          <a:p>
            <a:r>
              <a:rPr lang="ru-RU" dirty="0" smtClean="0"/>
              <a:t>- Создание родительского клуба «Умелые пальчики».</a:t>
            </a:r>
            <a:br>
              <a:rPr lang="ru-RU" dirty="0" smtClean="0"/>
            </a:br>
            <a:r>
              <a:rPr lang="ru-RU" dirty="0" smtClean="0"/>
              <a:t>- Один раз в квартал проводится совместное заседание клуба родители и дети.</a:t>
            </a:r>
            <a:br>
              <a:rPr lang="ru-RU" dirty="0" smtClean="0"/>
            </a:br>
            <a:r>
              <a:rPr lang="ru-RU" dirty="0" smtClean="0"/>
              <a:t>- Создание информационного пространства (информационный стенд).</a:t>
            </a:r>
            <a:br>
              <a:rPr lang="ru-RU" dirty="0" smtClean="0"/>
            </a:br>
            <a:endParaRPr lang="ru-RU" dirty="0" smtClean="0"/>
          </a:p>
          <a:p>
            <a:r>
              <a:rPr lang="ru-RU" b="1" u="sng" dirty="0" smtClean="0"/>
              <a:t>III . Заключительный этап</a:t>
            </a:r>
            <a:r>
              <a:rPr lang="ru-RU" u="sng" dirty="0" smtClean="0"/>
              <a:t>.</a:t>
            </a:r>
            <a:endParaRPr lang="ru-RU" dirty="0" smtClean="0"/>
          </a:p>
          <a:p>
            <a:r>
              <a:rPr lang="ru-RU" dirty="0" smtClean="0"/>
              <a:t>- расширился активный словарь, что можно было наблюдать в самостоятельной речи детей;                                                                                                                                                 - дети знают и играют в пальчиковые игры;                                                                       </a:t>
            </a:r>
          </a:p>
          <a:p>
            <a:r>
              <a:rPr lang="ru-RU" dirty="0" smtClean="0"/>
              <a:t> - в речи детей появились простые предложения.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ru-RU" sz="5400" b="1" dirty="0" smtClean="0"/>
          </a:p>
          <a:p>
            <a:r>
              <a:rPr lang="ru-RU" sz="5400" b="1" dirty="0" smtClean="0"/>
              <a:t>Перспектива на будущее:</a:t>
            </a:r>
            <a:br>
              <a:rPr lang="ru-RU" sz="5400" b="1" dirty="0" smtClean="0"/>
            </a:br>
            <a:r>
              <a:rPr lang="ru-RU" sz="5400" b="1" dirty="0" smtClean="0"/>
              <a:t>    </a:t>
            </a:r>
            <a:r>
              <a:rPr lang="ru-RU" sz="5400" dirty="0" smtClean="0"/>
              <a:t>Разработать проект “Умелые пальчики ” для второй младшей группы.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Перспективный план клуба «Умелые пальчики».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58204" cy="426879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428596" y="857233"/>
          <a:ext cx="8501121" cy="5437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3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861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576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0065">
                <a:tc>
                  <a:txBody>
                    <a:bodyPr/>
                    <a:lstStyle/>
                    <a:p>
                      <a:r>
                        <a:rPr lang="ru-RU" dirty="0" smtClean="0"/>
                        <a:t>Месяц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/>
                        <a:t>Ноябрь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«Рисуем на манке»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Родители</a:t>
                      </a:r>
                      <a:r>
                        <a:rPr lang="ru-RU" baseline="0" dirty="0" smtClean="0"/>
                        <a:t> совместно с детьми учатся использовать манную крупу с целью развития мелкой моторики и речи ребенка.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1678">
                <a:tc>
                  <a:txBody>
                    <a:bodyPr/>
                    <a:lstStyle/>
                    <a:p>
                      <a:r>
                        <a:rPr lang="ru-RU" dirty="0" smtClean="0"/>
                        <a:t>Февраль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Консультация</a:t>
                      </a:r>
                      <a:r>
                        <a:rPr lang="ru-RU" baseline="0" dirty="0" smtClean="0"/>
                        <a:t> «Развитие моторно-двигательной координации руки ребенка-дошкольника в домашних условиях»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Информирование родителей, как правильно обеспечить полноценное развитие ребенка в раннем дошкольном возрасте. Познакомить с играми для развития мелкой моторики, которые будут использоваться родителями в домашних условиях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1678">
                <a:tc>
                  <a:txBody>
                    <a:bodyPr/>
                    <a:lstStyle/>
                    <a:p>
                      <a:r>
                        <a:rPr lang="ru-RU" dirty="0" smtClean="0"/>
                        <a:t>Май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Консультация</a:t>
                      </a:r>
                      <a:r>
                        <a:rPr lang="ru-RU" baseline="0" dirty="0" smtClean="0"/>
                        <a:t> «Пальчиками играем – стихи повторяем!»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Родители, используя пальчиковые игры с сопровождением стихотворного текста, развивают у детей тонкую моторику рук и связную речь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Перспективно – тематическое планирование образовательной деятельности с детьми по развитию речи и мелкой моторики.</a:t>
            </a:r>
            <a:endParaRPr lang="ru-RU" sz="24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4"/>
          <a:ext cx="8401080" cy="5500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288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60659">
                <a:tc>
                  <a:txBody>
                    <a:bodyPr/>
                    <a:lstStyle/>
                    <a:p>
                      <a:r>
                        <a:rPr lang="ru-RU" dirty="0" smtClean="0"/>
                        <a:t>Месяц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Раздел образовательной деятельности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Темы игр-занятий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Оборудование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40065">
                <a:tc>
                  <a:txBody>
                    <a:bodyPr/>
                    <a:lstStyle/>
                    <a:p>
                      <a:r>
                        <a:rPr lang="ru-RU" dirty="0" smtClean="0"/>
                        <a:t>Сентябрь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«Игры из ничего»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«Прищепки в корзинке»</a:t>
                      </a:r>
                    </a:p>
                    <a:p>
                      <a:pPr algn="ctr"/>
                      <a:r>
                        <a:rPr lang="ru-RU" dirty="0" smtClean="0"/>
                        <a:t>«Перекладывание двумя пальчиками»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«Скрути нитку в клубок»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«Вышивание на картоне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Прищепки,корзина</a:t>
                      </a:r>
                      <a:r>
                        <a:rPr lang="ru-RU" dirty="0" smtClean="0"/>
                        <a:t>.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Поднос, поролоновые шарики, макаронные изделия средней величины, две пиалы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Поднос, клубок шерстяных ниток</a:t>
                      </a:r>
                    </a:p>
                    <a:p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Лист картона с нарисованными на нем линиями, шнурок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589</Words>
  <Application>Microsoft Office PowerPoint</Application>
  <PresentationFormat>Экран (4:3)</PresentationFormat>
  <Paragraphs>181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Calibri</vt:lpstr>
      <vt:lpstr>Тема Office</vt:lpstr>
      <vt:lpstr>Педагогический проект «Умелые пальчики»                                                 «Развитие мелкой моторики  как средство формирования речи детей младшего возраста»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Перспективный план клуба «Умелые пальчики».</vt:lpstr>
      <vt:lpstr>Перспективно – тематическое планирование образовательной деятельности с детьми по развитию речи и мелкой моторики.</vt:lpstr>
      <vt:lpstr>                       </vt:lpstr>
      <vt:lpstr> </vt:lpstr>
      <vt:lpstr>Презентация PowerPoint</vt:lpstr>
      <vt:lpstr>Комплекс игр на развитие мелкой моторики.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Айна</dc:creator>
  <cp:lastModifiedBy>annamari891@outlook.com</cp:lastModifiedBy>
  <cp:revision>40</cp:revision>
  <dcterms:created xsi:type="dcterms:W3CDTF">2013-11-15T17:11:11Z</dcterms:created>
  <dcterms:modified xsi:type="dcterms:W3CDTF">2020-03-31T13:10:30Z</dcterms:modified>
</cp:coreProperties>
</file>