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81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268760"/>
            <a:ext cx="7128792" cy="32403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Организация профилактической работы по предупреждению употребления ПАВ несовершеннолетними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3933056"/>
            <a:ext cx="6705600" cy="2802781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Презентацию подготовила:</a:t>
            </a:r>
          </a:p>
          <a:p>
            <a:pPr algn="r"/>
            <a:r>
              <a:rPr lang="ru-RU" dirty="0" smtClean="0"/>
              <a:t>Классный руководитель 9 в класса</a:t>
            </a:r>
            <a:r>
              <a:rPr lang="ru-RU" dirty="0"/>
              <a:t> </a:t>
            </a:r>
            <a:endParaRPr lang="ru-RU" dirty="0" smtClean="0"/>
          </a:p>
          <a:p>
            <a:pPr algn="r"/>
            <a:r>
              <a:rPr lang="ru-RU" dirty="0" err="1" smtClean="0"/>
              <a:t>Лощева</a:t>
            </a:r>
            <a:r>
              <a:rPr lang="ru-RU" dirty="0" smtClean="0"/>
              <a:t> В.А.</a:t>
            </a:r>
          </a:p>
        </p:txBody>
      </p:sp>
    </p:spTree>
    <p:extLst>
      <p:ext uri="{BB962C8B-B14F-4D97-AF65-F5344CB8AC3E}">
        <p14:creationId xmlns:p14="http://schemas.microsoft.com/office/powerpoint/2010/main" xmlns="" val="170422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defTabSz="449263" fontAlgn="base">
              <a:spcAft>
                <a:spcPct val="0"/>
              </a:spcAft>
              <a:defRPr/>
            </a:pPr>
            <a:r>
              <a:rPr lang="ru-RU" sz="5000" b="1" kern="0" dirty="0" smtClean="0">
                <a:solidFill>
                  <a:srgbClr val="FF0000"/>
                </a:solidFill>
                <a:ea typeface="SimSun"/>
                <a:cs typeface="+mn-cs"/>
              </a:rPr>
              <a:t/>
            </a:r>
            <a:br>
              <a:rPr lang="ru-RU" sz="5000" b="1" kern="0" dirty="0" smtClean="0">
                <a:solidFill>
                  <a:srgbClr val="FF0000"/>
                </a:solidFill>
                <a:ea typeface="SimSun"/>
                <a:cs typeface="+mn-cs"/>
              </a:rPr>
            </a:br>
            <a:r>
              <a:rPr lang="ru-RU" sz="5000" b="1" kern="0" dirty="0" smtClean="0">
                <a:solidFill>
                  <a:srgbClr val="FF0000"/>
                </a:solidFill>
                <a:ea typeface="SimSun"/>
                <a:cs typeface="+mn-cs"/>
              </a:rPr>
              <a:t>«</a:t>
            </a:r>
            <a:r>
              <a:rPr lang="ru-RU" sz="5000" b="1" kern="0" dirty="0">
                <a:solidFill>
                  <a:srgbClr val="FF0000"/>
                </a:solidFill>
                <a:ea typeface="SimSun"/>
                <a:cs typeface="+mn-cs"/>
              </a:rPr>
              <a:t>Не навреди!»</a:t>
            </a:r>
            <a:br>
              <a:rPr lang="ru-RU" sz="5000" b="1" kern="0" dirty="0">
                <a:solidFill>
                  <a:srgbClr val="FF0000"/>
                </a:solidFill>
                <a:ea typeface="SimSu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856984" cy="5069160"/>
          </a:xfrm>
        </p:spPr>
        <p:txBody>
          <a:bodyPr>
            <a:noAutofit/>
          </a:bodyPr>
          <a:lstStyle/>
          <a:p>
            <a:pPr marL="0" lvl="0" indent="457200" algn="just" defTabSz="449263" fontAlgn="base">
              <a:lnSpc>
                <a:spcPct val="9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3600" b="1" kern="0" dirty="0">
                <a:solidFill>
                  <a:srgbClr val="0070C0"/>
                </a:solidFill>
                <a:latin typeface="Constantia"/>
                <a:ea typeface="SimSun"/>
              </a:rPr>
              <a:t>П</a:t>
            </a:r>
            <a:r>
              <a:rPr lang="ru-RU" sz="3600" b="1" kern="0" dirty="0" smtClean="0">
                <a:solidFill>
                  <a:srgbClr val="0070C0"/>
                </a:solidFill>
                <a:latin typeface="Constantia"/>
                <a:ea typeface="SimSun"/>
              </a:rPr>
              <a:t>одача </a:t>
            </a:r>
            <a:r>
              <a:rPr lang="ru-RU" sz="3600" b="1" kern="0" dirty="0">
                <a:solidFill>
                  <a:srgbClr val="0070C0"/>
                </a:solidFill>
                <a:latin typeface="Constantia"/>
                <a:ea typeface="SimSun"/>
              </a:rPr>
              <a:t>материала должна учитывать первоначальный уровень информации каждой конкретной группы учащихся о </a:t>
            </a:r>
            <a:r>
              <a:rPr lang="ru-RU" sz="3600" b="1" kern="0" dirty="0" err="1">
                <a:solidFill>
                  <a:srgbClr val="0070C0"/>
                </a:solidFill>
                <a:latin typeface="Constantia"/>
                <a:ea typeface="SimSun"/>
              </a:rPr>
              <a:t>психоактивных</a:t>
            </a:r>
            <a:r>
              <a:rPr lang="ru-RU" sz="3600" b="1" kern="0" dirty="0">
                <a:solidFill>
                  <a:srgbClr val="0070C0"/>
                </a:solidFill>
                <a:latin typeface="Constantia"/>
                <a:ea typeface="SimSun"/>
              </a:rPr>
              <a:t> веществах с тем, чтобы не спровоцировать интерес к еще неизвестным в данной аудитории видам наркотиков и фактам их </a:t>
            </a:r>
            <a:r>
              <a:rPr lang="ru-RU" sz="3600" b="1" kern="0" dirty="0" smtClean="0">
                <a:solidFill>
                  <a:srgbClr val="0070C0"/>
                </a:solidFill>
                <a:latin typeface="Constantia"/>
                <a:ea typeface="SimSun"/>
              </a:rPr>
              <a:t>применения.</a:t>
            </a:r>
            <a:endParaRPr lang="ru-RU" sz="3600" kern="0" dirty="0">
              <a:solidFill>
                <a:srgbClr val="0070C0"/>
              </a:solidFill>
              <a:latin typeface="Constantia"/>
              <a:ea typeface="SimSun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1170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ПРИВЕТСТВУЕТСЯ!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141168"/>
          </a:xfrm>
        </p:spPr>
        <p:txBody>
          <a:bodyPr>
            <a:normAutofit lnSpcReduction="10000"/>
          </a:bodyPr>
          <a:lstStyle/>
          <a:p>
            <a:pPr lvl="0" algn="just" defTabSz="449263" fontAlgn="base">
              <a:lnSpc>
                <a:spcPct val="9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Использование при разработке методических материалов по профилактике злоупотребления ПАВ проверенных и стандартизованных источников, рекомендованных Министерством образования РФ.</a:t>
            </a:r>
          </a:p>
          <a:p>
            <a:pPr lvl="0" algn="just" defTabSz="449263" fontAlgn="base">
              <a:lnSpc>
                <a:spcPct val="9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endParaRPr lang="ru-RU" sz="2800" b="1" kern="0" dirty="0">
              <a:solidFill>
                <a:srgbClr val="0070C0"/>
              </a:solidFill>
              <a:latin typeface="Constantia"/>
              <a:ea typeface="SimSun"/>
            </a:endParaRPr>
          </a:p>
          <a:p>
            <a:pPr lvl="0" algn="just" defTabSz="449263" fontAlgn="base">
              <a:lnSpc>
                <a:spcPct val="9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Использование </a:t>
            </a:r>
            <a:r>
              <a:rPr lang="ru-RU" sz="2800" b="1" kern="0" dirty="0" err="1">
                <a:solidFill>
                  <a:srgbClr val="0070C0"/>
                </a:solidFill>
                <a:latin typeface="Constantia"/>
                <a:ea typeface="SimSun"/>
              </a:rPr>
              <a:t>тренинговых</a:t>
            </a: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 и интерактивных методов профилактической работы (моделирование ситуаций, ролевые игры, фокус-группы, дискуссии, обратная связь, подкрепление).</a:t>
            </a:r>
          </a:p>
          <a:p>
            <a:pPr lvl="0" algn="just" defTabSz="449263" fontAlgn="base">
              <a:lnSpc>
                <a:spcPct val="9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endParaRPr lang="ru-RU" sz="2800" b="1" kern="0" dirty="0">
              <a:solidFill>
                <a:srgbClr val="0070C0"/>
              </a:solidFill>
              <a:latin typeface="Constantia"/>
              <a:ea typeface="SimSun"/>
            </a:endParaRPr>
          </a:p>
          <a:p>
            <a:pPr lvl="0" algn="just" defTabSz="449263" fontAlgn="base">
              <a:lnSpc>
                <a:spcPct val="9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Соответствие возрастным категориям.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9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defTabSz="449263" fontAlgn="base">
              <a:spcAft>
                <a:spcPct val="0"/>
              </a:spcAft>
              <a:defRPr/>
            </a:pPr>
            <a:r>
              <a:rPr lang="ru-RU" sz="5000" b="1" kern="0" dirty="0" smtClean="0">
                <a:solidFill>
                  <a:srgbClr val="FF0000"/>
                </a:solidFill>
                <a:ea typeface="SimSun"/>
                <a:cs typeface="+mn-cs"/>
              </a:rPr>
              <a:t/>
            </a:r>
            <a:br>
              <a:rPr lang="ru-RU" sz="5000" b="1" kern="0" dirty="0" smtClean="0">
                <a:solidFill>
                  <a:srgbClr val="FF0000"/>
                </a:solidFill>
                <a:ea typeface="SimSun"/>
                <a:cs typeface="+mn-cs"/>
              </a:rPr>
            </a:br>
            <a:r>
              <a:rPr lang="ru-RU" sz="5000" b="1" kern="0" dirty="0" smtClean="0">
                <a:solidFill>
                  <a:srgbClr val="FF0000"/>
                </a:solidFill>
                <a:ea typeface="SimSun"/>
                <a:cs typeface="+mn-cs"/>
              </a:rPr>
              <a:t>ПРИВЕТСТВУЕТСЯ</a:t>
            </a:r>
            <a:r>
              <a:rPr lang="ru-RU" sz="5000" b="1" kern="0" dirty="0">
                <a:solidFill>
                  <a:srgbClr val="FF0000"/>
                </a:solidFill>
                <a:ea typeface="SimSun"/>
                <a:cs typeface="+mn-cs"/>
              </a:rPr>
              <a:t>!</a:t>
            </a:r>
            <a:br>
              <a:rPr lang="ru-RU" sz="5000" b="1" kern="0" dirty="0">
                <a:solidFill>
                  <a:srgbClr val="FF0000"/>
                </a:solidFill>
                <a:ea typeface="SimSu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964488" cy="5141168"/>
          </a:xfrm>
        </p:spPr>
        <p:txBody>
          <a:bodyPr>
            <a:normAutofit/>
          </a:bodyPr>
          <a:lstStyle/>
          <a:p>
            <a:pPr marL="914400" lvl="0" indent="-342900" algn="just" defTabSz="449263" fontAlgn="base">
              <a:lnSpc>
                <a:spcPct val="8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r>
              <a:rPr lang="ru-RU" sz="3200" kern="0" dirty="0">
                <a:solidFill>
                  <a:srgbClr val="0070C0"/>
                </a:solidFill>
                <a:latin typeface="Constantia"/>
                <a:ea typeface="SimSun"/>
              </a:rPr>
              <a:t>Направленность профилактического антинаркотического мероприятия на воспитание социально-позитивного отношения к обществу, к сверстникам, </a:t>
            </a:r>
            <a:r>
              <a:rPr lang="ru-RU" sz="3200" kern="0" dirty="0" smtClean="0">
                <a:solidFill>
                  <a:srgbClr val="0070C0"/>
                </a:solidFill>
                <a:latin typeface="Constantia"/>
                <a:ea typeface="SimSun"/>
              </a:rPr>
              <a:t>к своей школе.</a:t>
            </a:r>
            <a:endParaRPr lang="ru-RU" sz="3200" kern="0" dirty="0">
              <a:solidFill>
                <a:srgbClr val="0070C0"/>
              </a:solidFill>
              <a:latin typeface="Constantia"/>
              <a:ea typeface="SimSun"/>
            </a:endParaRPr>
          </a:p>
          <a:p>
            <a:pPr marL="914400" lvl="0" indent="-342900" algn="just" defTabSz="449263" fontAlgn="base"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r>
              <a:rPr lang="ru-RU" sz="3200" kern="0" dirty="0">
                <a:solidFill>
                  <a:srgbClr val="0070C0"/>
                </a:solidFill>
                <a:latin typeface="Constantia"/>
                <a:ea typeface="SimSun"/>
              </a:rPr>
              <a:t>Сквозная направленность проекта по профилактики наркозависимости с  вовлечением участников всего образовательного пространства (педагогический коллектив, учащиеся и их родители).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251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Diversity_Matters_photo_without_wording__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551837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Будущее должно быть заложено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 настоящем...</a:t>
            </a:r>
          </a:p>
        </p:txBody>
      </p:sp>
    </p:spTree>
    <p:extLst>
      <p:ext uri="{BB962C8B-B14F-4D97-AF65-F5344CB8AC3E}">
        <p14:creationId xmlns:p14="http://schemas.microsoft.com/office/powerpoint/2010/main" xmlns="" val="409924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defTabSz="449263" fontAlgn="base"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Основные направления работы по профилактике: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856984" cy="5141168"/>
          </a:xfrm>
        </p:spPr>
        <p:txBody>
          <a:bodyPr>
            <a:normAutofit/>
          </a:bodyPr>
          <a:lstStyle/>
          <a:p>
            <a:pPr marL="342900" lvl="0" indent="-342900" algn="just" defTabSz="44926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1. </a:t>
            </a:r>
            <a:r>
              <a:rPr lang="ru-RU" sz="44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Работа с детьми;</a:t>
            </a:r>
          </a:p>
          <a:p>
            <a:pPr marL="342900" lvl="0" indent="-342900" algn="just" defTabSz="44926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 </a:t>
            </a:r>
            <a:r>
              <a:rPr lang="ru-RU" sz="44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Работа с родителями.</a:t>
            </a:r>
            <a:endParaRPr lang="ru-RU" sz="4400" dirty="0">
              <a:solidFill>
                <a:srgbClr val="0070C0"/>
              </a:solidFill>
              <a:latin typeface="Constantia" pitchFamily="18" charset="0"/>
              <a:ea typeface="SimSun" pitchFamily="2" charset="-122"/>
            </a:endParaRPr>
          </a:p>
          <a:p>
            <a:endParaRPr lang="ru-RU" sz="4400" dirty="0"/>
          </a:p>
        </p:txBody>
      </p:sp>
      <p:pic>
        <p:nvPicPr>
          <p:cNvPr id="4" name="Picture 3" descr="F:\ПАВ\79beb71174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02352"/>
            <a:ext cx="292532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image148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04512"/>
            <a:ext cx="2496535" cy="269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http://molodejjport.ru/wp-content/uploads/2011/05/2009100810541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5157" y="3902352"/>
            <a:ext cx="2907323" cy="269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484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608112"/>
          </a:xfrm>
        </p:spPr>
        <p:txBody>
          <a:bodyPr>
            <a:normAutofit fontScale="90000"/>
          </a:bodyPr>
          <a:lstStyle/>
          <a:p>
            <a:pPr lvl="0" algn="ctr" defTabSz="449263" fontAlgn="base">
              <a:spcAft>
                <a:spcPct val="0"/>
              </a:spcAft>
            </a:pP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Работа 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 детьми: </a:t>
            </a:r>
            <a:r>
              <a:rPr lang="ru-RU" sz="2400" dirty="0">
                <a:solidFill>
                  <a:srgbClr val="002060"/>
                </a:solidFill>
                <a:latin typeface="Constantia" pitchFamily="18" charset="0"/>
                <a:ea typeface="SimSun" pitchFamily="2" charset="-122"/>
                <a:cs typeface="+mn-cs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onstantia" pitchFamily="18" charset="0"/>
                <a:ea typeface="SimSun" pitchFamily="2" charset="-122"/>
                <a:cs typeface="+mn-cs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179512" y="1556792"/>
            <a:ext cx="2880320" cy="5211514"/>
          </a:xfrm>
          <a:prstGeom prst="rect">
            <a:avLst/>
          </a:prstGeom>
          <a:solidFill>
            <a:srgbClr val="00B8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lvl="0" indent="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1800" i="1" u="sng" dirty="0">
                <a:solidFill>
                  <a:srgbClr val="000000"/>
                </a:solidFill>
                <a:latin typeface="Arial" pitchFamily="34" charset="0"/>
                <a:ea typeface="SimSun" pitchFamily="2" charset="-122"/>
                <a:cs typeface="Arial" pitchFamily="34" charset="0"/>
              </a:rPr>
              <a:t>Воспитательная работа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— </a:t>
            </a:r>
          </a:p>
          <a:p>
            <a:pPr marL="0" lvl="0" indent="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endParaRPr lang="ru-RU" sz="1800" dirty="0">
              <a:solidFill>
                <a:srgbClr val="00000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повышение культурного уровня, организация разумного использования досуга школьников, развитие сети кружков и факультативов,</a:t>
            </a:r>
            <a:endParaRPr lang="ru-RU" sz="1050" dirty="0">
              <a:solidFill>
                <a:srgbClr val="000000"/>
              </a:solidFill>
              <a:latin typeface="Constantia" pitchFamily="18" charset="0"/>
              <a:ea typeface="SimSun" pitchFamily="2" charset="-122"/>
            </a:endParaRPr>
          </a:p>
          <a:p>
            <a:pPr marL="0" lvl="0" indent="0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развитие сети дополнительного образования,  расширение сети спортивных секций. </a:t>
            </a:r>
            <a:endParaRPr lang="ru-RU" sz="2400" dirty="0">
              <a:solidFill>
                <a:srgbClr val="000000"/>
              </a:solidFill>
              <a:latin typeface="Constantia" pitchFamily="18" charset="0"/>
              <a:ea typeface="SimSun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03848" y="1556792"/>
            <a:ext cx="3024336" cy="5211514"/>
          </a:xfrm>
          <a:prstGeom prst="rect">
            <a:avLst/>
          </a:prstGeom>
          <a:solidFill>
            <a:srgbClr val="00B8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9pPr>
          </a:lstStyle>
          <a:p>
            <a:pPr lvl="0" algn="ctr"/>
            <a:r>
              <a:rPr lang="ru-RU" i="1" u="sng" dirty="0">
                <a:solidFill>
                  <a:srgbClr val="000000"/>
                </a:solidFill>
                <a:latin typeface="Arial" charset="0"/>
                <a:cs typeface="Arial" charset="0"/>
              </a:rPr>
              <a:t>Оздоровительное воспитание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 algn="just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пропаганда здорового образа жизни, развитие физкультурного движения, искоренение вредных привычек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Формы работы: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Физкультминутки на каждом уроке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здоровья (1 раз в четверть)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День профилактики (2 раза в год)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Тематические классные часы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Круглые столы</a:t>
            </a:r>
            <a:endParaRPr lang="ru-RU" sz="1400" b="1" dirty="0">
              <a:solidFill>
                <a:srgbClr val="000000"/>
              </a:solidFill>
            </a:endParaRPr>
          </a:p>
          <a:p>
            <a:pPr lvl="0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Факультативный курс “Поговорим о правильном питании”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Ролевые игры</a:t>
            </a:r>
            <a:endParaRPr lang="ru-RU" sz="1400" b="1" dirty="0">
              <a:solidFill>
                <a:srgbClr val="000000"/>
              </a:solidFill>
            </a:endParaRPr>
          </a:p>
          <a:p>
            <a:pPr lvl="0" algn="just" eaLnBrk="0" hangingPunct="0">
              <a:buClrTx/>
              <a:buSzTx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Конкурс агитбригад “Мы за здоровый образ жизни”</a:t>
            </a:r>
          </a:p>
          <a:p>
            <a:pPr lvl="0" eaLnBrk="0" hangingPunct="0">
              <a:buClrTx/>
              <a:buSzTx/>
            </a:pP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300192" y="1556792"/>
            <a:ext cx="2736304" cy="5211514"/>
          </a:xfrm>
          <a:prstGeom prst="rect">
            <a:avLst/>
          </a:prstGeom>
          <a:solidFill>
            <a:srgbClr val="00B8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onstantia" pitchFamily="18" charset="0"/>
                <a:ea typeface="SimSun" pitchFamily="2" charset="-122"/>
                <a:cs typeface="+mn-cs"/>
              </a:defRPr>
            </a:lvl9pPr>
          </a:lstStyle>
          <a:p>
            <a:pPr lvl="0" algn="ctr"/>
            <a:r>
              <a:rPr lang="ru-RU" i="1" u="sng" dirty="0">
                <a:solidFill>
                  <a:srgbClr val="000000"/>
                </a:solidFill>
                <a:latin typeface="Arial" charset="0"/>
                <a:cs typeface="Arial" charset="0"/>
              </a:rPr>
              <a:t>Общественные меры борьбы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привлечение общественности к работе.</a:t>
            </a:r>
            <a:endParaRPr lang="ru-RU" dirty="0">
              <a:solidFill>
                <a:srgbClr val="000000"/>
              </a:solidFill>
            </a:endParaRPr>
          </a:p>
          <a:p>
            <a:pPr lvl="0" eaLnBrk="0" hangingPunct="0">
              <a:buClrTx/>
              <a:buSzTx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buClrTx/>
              <a:buSzTx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рамках Дней профилактики в проведении мероприятий с учащимися участвуют:</a:t>
            </a:r>
            <a:endParaRPr lang="ru-RU" dirty="0">
              <a:solidFill>
                <a:srgbClr val="000000"/>
              </a:solidFill>
            </a:endParaRPr>
          </a:p>
          <a:p>
            <a:pPr lvl="0" eaLnBrk="0" hangingPunct="0">
              <a:buClrTx/>
              <a:buSzTx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Медицинский персонал</a:t>
            </a:r>
            <a:endParaRPr lang="ru-RU" dirty="0">
              <a:solidFill>
                <a:srgbClr val="000000"/>
              </a:solidFill>
            </a:endParaRPr>
          </a:p>
          <a:p>
            <a:pPr lvl="0" eaLnBrk="0" hangingPunct="0">
              <a:buClrTx/>
              <a:buSzTx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Сотрудники ОВД</a:t>
            </a:r>
            <a:endParaRPr lang="ru-RU" dirty="0">
              <a:solidFill>
                <a:srgbClr val="000000"/>
              </a:solidFill>
            </a:endParaRPr>
          </a:p>
          <a:p>
            <a:pPr lvl="0" eaLnBrk="0" hangingPunct="0">
              <a:buClrTx/>
              <a:buSzTx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</a:p>
          <a:p>
            <a:pPr lvl="0" eaLnBrk="0" hangingPunct="0">
              <a:buClrTx/>
              <a:buSzTx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Сотрудники органов служб системы профилактики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97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defTabSz="449263" fontAlgn="base">
              <a:spcAft>
                <a:spcPct val="0"/>
              </a:spcAft>
            </a:pPr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Работа </a:t>
            </a:r>
            <a:r>
              <a:rPr lang="ru-RU" sz="4900" b="1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 родителями</a:t>
            </a:r>
            <a:r>
              <a:rPr lang="ru-RU" sz="1800" u="sng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lang="ru-RU" sz="1800" u="sng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928992" cy="5069160"/>
          </a:xfrm>
        </p:spPr>
        <p:txBody>
          <a:bodyPr>
            <a:normAutofit lnSpcReduction="10000"/>
          </a:bodyPr>
          <a:lstStyle/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1800" dirty="0">
              <a:solidFill>
                <a:srgbClr val="0070C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Здоровый образ жизни, которому учат школьника, должен находить каждодневную реализацию дома, то есть закрепляться, наполняться практическим содержанием. </a:t>
            </a:r>
          </a:p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400" dirty="0">
              <a:solidFill>
                <a:srgbClr val="0070C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Формы работы:</a:t>
            </a:r>
          </a:p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общешкольные родительские собрания по профилактике правонарушений, преступлений, пропаганде ЗОЖ с участием специалистов КДН и ЗП, прокуратуры, ОВД,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медицинских работников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</a:p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родительский всеобуч по тематике "Здоровый ребёнок - здоровое общество". </a:t>
            </a:r>
          </a:p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заседания общешкольного родительского комитета.</a:t>
            </a:r>
          </a:p>
          <a:p>
            <a:pPr marL="0" lvl="0" indent="0" algn="just" defTabSz="449263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индивидуальные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беседы и консультации с родителями.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82604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kern="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Альтернатива ПАВ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658544" cy="5213176"/>
          </a:xfrm>
        </p:spPr>
        <p:txBody>
          <a:bodyPr/>
          <a:lstStyle/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SzTx/>
              <a:buNone/>
            </a:pPr>
            <a:endParaRPr lang="ru-RU" sz="3200" kern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SzTx/>
              <a:buFontTx/>
              <a:buChar char="•"/>
            </a:pPr>
            <a:r>
              <a:rPr lang="ru-RU" sz="32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Крепкие </a:t>
            </a:r>
            <a:r>
              <a:rPr lang="ru-RU" sz="32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семейные узы;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SzTx/>
              <a:buFontTx/>
              <a:buChar char="•"/>
            </a:pPr>
            <a:r>
              <a:rPr lang="ru-RU" sz="32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Активная роль родителей в жизни детей;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SzTx/>
              <a:buFontTx/>
              <a:buChar char="•"/>
            </a:pPr>
            <a:r>
              <a:rPr lang="ru-RU" sz="32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Ведение здорового образа жизни;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SzTx/>
              <a:buFontTx/>
              <a:buChar char="•"/>
            </a:pPr>
            <a:r>
              <a:rPr lang="ru-RU" sz="32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Совместные семейные походы и праздники;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SzTx/>
              <a:buFontTx/>
              <a:buChar char="•"/>
            </a:pPr>
            <a:r>
              <a:rPr lang="ru-RU" sz="32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Семейные традиции;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buSzTx/>
              <a:buFontTx/>
              <a:buChar char="•"/>
            </a:pPr>
            <a:r>
              <a:rPr lang="ru-RU" sz="32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Вовлечение ребенка в разные кружки, </a:t>
            </a:r>
            <a:r>
              <a:rPr lang="ru-RU" sz="32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секции.</a:t>
            </a:r>
            <a:endParaRPr lang="ru-RU" sz="3200" kern="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/>
            </a:endParaRP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2881312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8968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" name="Picture 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7838" y="3789040"/>
            <a:ext cx="2738298" cy="219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12968" cy="990600"/>
          </a:xfrm>
        </p:spPr>
        <p:txBody>
          <a:bodyPr>
            <a:normAutofit fontScale="90000"/>
          </a:bodyPr>
          <a:lstStyle/>
          <a:p>
            <a:pPr lvl="0" algn="ctr" defTabSz="449263" fontAlgn="base">
              <a:spcAft>
                <a:spcPct val="0"/>
              </a:spcAft>
              <a:defRPr/>
            </a:pPr>
            <a:r>
              <a:rPr lang="ru-RU" sz="3600" b="1" kern="0" dirty="0" smtClean="0">
                <a:solidFill>
                  <a:srgbClr val="FF0000"/>
                </a:solidFill>
                <a:ea typeface="SimSun"/>
                <a:cs typeface="+mn-cs"/>
              </a:rPr>
              <a:t/>
            </a:r>
            <a:br>
              <a:rPr lang="ru-RU" sz="3600" b="1" kern="0" dirty="0" smtClean="0">
                <a:solidFill>
                  <a:srgbClr val="FF0000"/>
                </a:solidFill>
                <a:ea typeface="SimSun"/>
                <a:cs typeface="+mn-cs"/>
              </a:rPr>
            </a:br>
            <a:r>
              <a:rPr lang="ru-RU" sz="3600" b="1" kern="0" dirty="0" smtClean="0">
                <a:solidFill>
                  <a:srgbClr val="FF0000"/>
                </a:solidFill>
                <a:ea typeface="SimSun"/>
                <a:cs typeface="+mn-cs"/>
              </a:rPr>
              <a:t>КАК </a:t>
            </a:r>
            <a:r>
              <a:rPr lang="ru-RU" sz="3600" b="1" kern="0" dirty="0">
                <a:solidFill>
                  <a:srgbClr val="FF0000"/>
                </a:solidFill>
                <a:ea typeface="SimSun"/>
                <a:cs typeface="+mn-cs"/>
              </a:rPr>
              <a:t>НЕЛЬЗЯ ЗАНИМАТЬСЯ ПРОФИЛАКТИКОЙ</a:t>
            </a:r>
            <a:br>
              <a:rPr lang="ru-RU" sz="3600" b="1" kern="0" dirty="0">
                <a:solidFill>
                  <a:srgbClr val="FF0000"/>
                </a:solidFill>
                <a:ea typeface="SimSun"/>
                <a:cs typeface="+mn-cs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928992" cy="5069160"/>
          </a:xfrm>
        </p:spPr>
        <p:txBody>
          <a:bodyPr/>
          <a:lstStyle/>
          <a:p>
            <a:pPr marL="0" lvl="0" indent="0" algn="just" defTabSz="4492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ru-RU" sz="3600" b="1" kern="0" dirty="0">
                <a:solidFill>
                  <a:srgbClr val="0070C0"/>
                </a:solidFill>
                <a:latin typeface="Constantia"/>
                <a:ea typeface="SimSun"/>
              </a:rPr>
              <a:t>П</a:t>
            </a:r>
            <a:r>
              <a:rPr lang="ru-RU" sz="3600" b="1" kern="0" dirty="0" smtClean="0">
                <a:solidFill>
                  <a:srgbClr val="0070C0"/>
                </a:solidFill>
                <a:latin typeface="Constantia"/>
                <a:ea typeface="SimSun"/>
              </a:rPr>
              <a:t>роводить </a:t>
            </a:r>
            <a:r>
              <a:rPr lang="ru-RU" sz="3600" b="1" kern="0" dirty="0">
                <a:solidFill>
                  <a:srgbClr val="0070C0"/>
                </a:solidFill>
                <a:latin typeface="Constantia"/>
                <a:ea typeface="SimSun"/>
              </a:rPr>
              <a:t>конкурсы рисунков, плакатов в </a:t>
            </a:r>
            <a:r>
              <a:rPr lang="ru-RU" sz="3600" b="1" kern="0" dirty="0" smtClean="0">
                <a:solidFill>
                  <a:srgbClr val="0070C0"/>
                </a:solidFill>
                <a:latin typeface="Constantia"/>
                <a:ea typeface="SimSun"/>
              </a:rPr>
              <a:t>с </a:t>
            </a:r>
            <a:r>
              <a:rPr lang="ru-RU" sz="3600" b="1" kern="0" dirty="0">
                <a:solidFill>
                  <a:srgbClr val="0070C0"/>
                </a:solidFill>
                <a:latin typeface="Constantia"/>
                <a:ea typeface="SimSun"/>
              </a:rPr>
              <a:t>установкой на страх наркозависимости с использованием наркоманской </a:t>
            </a:r>
            <a:r>
              <a:rPr lang="ru-RU" sz="3600" b="1" kern="0" dirty="0" smtClean="0">
                <a:solidFill>
                  <a:srgbClr val="0070C0"/>
                </a:solidFill>
                <a:latin typeface="Constantia"/>
                <a:ea typeface="SimSun"/>
              </a:rPr>
              <a:t>атрибутики.</a:t>
            </a:r>
          </a:p>
          <a:p>
            <a:pPr marL="0" lvl="0" indent="0" algn="just" defTabSz="44926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ru-RU" sz="2200" kern="0" dirty="0">
              <a:solidFill>
                <a:srgbClr val="0070C0"/>
              </a:solidFill>
              <a:latin typeface="Constantia"/>
              <a:ea typeface="SimSu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86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3096344" cy="216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7" name="Picture 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4366" y="3789040"/>
            <a:ext cx="3614098" cy="219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21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НЕЛЬЗЯ 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856984" cy="5141168"/>
          </a:xfrm>
        </p:spPr>
        <p:txBody>
          <a:bodyPr>
            <a:normAutofit/>
          </a:bodyPr>
          <a:lstStyle/>
          <a:p>
            <a:pPr marL="342900" lvl="0" indent="-342900" defTabSz="449263" fontAlgn="base">
              <a:lnSpc>
                <a:spcPct val="8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sz="3200" b="1" i="1" u="sng" kern="0" dirty="0">
                <a:solidFill>
                  <a:srgbClr val="0070C0"/>
                </a:solidFill>
                <a:latin typeface="Constantia"/>
                <a:ea typeface="SimSun"/>
              </a:rPr>
              <a:t>Предоставлять учащимся информацию:</a:t>
            </a:r>
            <a:r>
              <a:rPr lang="ru-RU" sz="3200" b="1" u="sng" kern="0" dirty="0">
                <a:solidFill>
                  <a:srgbClr val="0070C0"/>
                </a:solidFill>
                <a:latin typeface="Constantia"/>
                <a:ea typeface="SimSun"/>
              </a:rPr>
              <a:t> </a:t>
            </a:r>
          </a:p>
          <a:p>
            <a:pPr lvl="0" defTabSz="449263" fontAlgn="base">
              <a:lnSpc>
                <a:spcPct val="8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о действии </a:t>
            </a:r>
            <a:r>
              <a:rPr lang="ru-RU" sz="2800" b="1" kern="0" dirty="0" err="1">
                <a:solidFill>
                  <a:srgbClr val="0070C0"/>
                </a:solidFill>
                <a:latin typeface="Constantia"/>
                <a:ea typeface="SimSun"/>
              </a:rPr>
              <a:t>психоактивных</a:t>
            </a: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 веществ; </a:t>
            </a:r>
          </a:p>
          <a:p>
            <a:pPr lvl="0" defTabSz="449263" fontAlgn="base">
              <a:lnSpc>
                <a:spcPct val="8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способах приготовления или приобретения ПАВ;</a:t>
            </a:r>
          </a:p>
          <a:p>
            <a:pPr lvl="0" defTabSz="449263" fontAlgn="base">
              <a:lnSpc>
                <a:spcPct val="8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демонстрировать наркоманскую атрибутику;</a:t>
            </a:r>
          </a:p>
          <a:p>
            <a:pPr lvl="0" defTabSz="449263" fontAlgn="base">
              <a:lnSpc>
                <a:spcPct val="8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упоминать названия наркотических веществ (при проведении массовых мониторинговых исследований или включение в предметное содержание тем уроков);</a:t>
            </a:r>
          </a:p>
          <a:p>
            <a:pPr lvl="0" defTabSz="449263" fontAlgn="base">
              <a:lnSpc>
                <a:spcPct val="8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обсуждать состояния, которые переживает наркоман, употребляющий наркотики;</a:t>
            </a:r>
          </a:p>
          <a:p>
            <a:pPr lvl="0" defTabSz="449263" fontAlgn="base">
              <a:lnSpc>
                <a:spcPct val="80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ru-RU" sz="2800" b="1" kern="0" dirty="0">
                <a:solidFill>
                  <a:srgbClr val="0070C0"/>
                </a:solidFill>
                <a:latin typeface="Constantia"/>
                <a:ea typeface="SimSun"/>
              </a:rPr>
              <a:t>использовать наркоманский сленг.  </a:t>
            </a:r>
            <a:endParaRPr lang="ru-RU" sz="2800" kern="0" dirty="0">
              <a:solidFill>
                <a:srgbClr val="0070C0"/>
              </a:solidFill>
              <a:latin typeface="Constantia"/>
              <a:ea typeface="SimSun"/>
            </a:endParaRP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67202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96144"/>
          </a:xfrm>
        </p:spPr>
        <p:txBody>
          <a:bodyPr>
            <a:normAutofit fontScale="90000"/>
          </a:bodyPr>
          <a:lstStyle/>
          <a:p>
            <a:pPr marL="342900" lvl="0" indent="-342900" algn="ctr" defTabSz="449263" fontAlgn="base">
              <a:spcBef>
                <a:spcPts val="650"/>
              </a:spcBef>
              <a:spcAft>
                <a:spcPct val="0"/>
              </a:spcAft>
            </a:pPr>
            <a:r>
              <a:rPr lang="ru-RU" sz="5300" b="1" kern="0" dirty="0" smtClean="0">
                <a:solidFill>
                  <a:srgbClr val="FF0000"/>
                </a:solidFill>
                <a:ea typeface="SimSun"/>
              </a:rPr>
              <a:t>НЕЛЬЗЯ  </a:t>
            </a:r>
            <a:r>
              <a:rPr lang="ru-RU" sz="5300" b="1" kern="0" dirty="0">
                <a:solidFill>
                  <a:srgbClr val="FF0000"/>
                </a:solidFill>
                <a:ea typeface="SimSun"/>
              </a:rPr>
              <a:t>!</a:t>
            </a:r>
            <a:endParaRPr lang="ru-RU" sz="53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658544" cy="5112568"/>
          </a:xfrm>
        </p:spPr>
        <p:txBody>
          <a:bodyPr/>
          <a:lstStyle/>
          <a:p>
            <a:pPr marL="342900" lvl="0" indent="342900" defTabSz="449263" fontAlgn="base"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sz="2600" b="1" kern="0" dirty="0">
                <a:solidFill>
                  <a:srgbClr val="0070C0"/>
                </a:solidFill>
                <a:latin typeface="Constantia"/>
                <a:ea typeface="SimSun"/>
              </a:rPr>
              <a:t>Приглашать «бывших» наркозависимых молодых людей в целях профилактических </a:t>
            </a:r>
            <a:r>
              <a:rPr lang="ru-RU" sz="2600" b="1" kern="0" dirty="0" smtClean="0">
                <a:solidFill>
                  <a:srgbClr val="0070C0"/>
                </a:solidFill>
                <a:latin typeface="Constantia"/>
                <a:ea typeface="SimSun"/>
              </a:rPr>
              <a:t>бесед.</a:t>
            </a:r>
          </a:p>
          <a:p>
            <a:pPr marL="342900" lvl="0" indent="342900" defTabSz="449263" fontAlgn="base"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sz="2600" b="1" kern="0" dirty="0">
              <a:solidFill>
                <a:srgbClr val="0070C0"/>
              </a:solidFill>
              <a:latin typeface="Constantia"/>
              <a:ea typeface="SimSun"/>
            </a:endParaRP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80928"/>
            <a:ext cx="2952328" cy="369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8799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000" b="1" kern="0" dirty="0">
                <a:solidFill>
                  <a:srgbClr val="FF0000"/>
                </a:solidFill>
                <a:ea typeface="SimSun"/>
              </a:rPr>
              <a:t>НЕЛЬЗЯ 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0" indent="-342900" algn="just" defTabSz="449263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•"/>
            </a:pPr>
            <a:r>
              <a:rPr lang="ru-RU" sz="2200" b="1" kern="0" dirty="0">
                <a:solidFill>
                  <a:srgbClr val="0070C0"/>
                </a:solidFill>
                <a:latin typeface="Constantia"/>
                <a:ea typeface="SimSun"/>
              </a:rPr>
              <a:t>Организовывать или принимать участие в мероприятиях, акциях антинаркотической направленности, с содержанием которых, вы не ознакомлены или они не согласованы с компетентными </a:t>
            </a:r>
            <a:r>
              <a:rPr lang="ru-RU" sz="2200" b="1" kern="0" dirty="0" smtClean="0">
                <a:solidFill>
                  <a:srgbClr val="0070C0"/>
                </a:solidFill>
                <a:latin typeface="Constantia"/>
                <a:ea typeface="SimSun"/>
              </a:rPr>
              <a:t>органами.</a:t>
            </a:r>
            <a:endParaRPr lang="ru-RU" sz="2200" b="1" kern="0" dirty="0">
              <a:solidFill>
                <a:srgbClr val="0070C0"/>
              </a:solidFill>
              <a:latin typeface="Constantia"/>
              <a:ea typeface="SimSun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59" y="3068960"/>
            <a:ext cx="4752529" cy="3564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06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388</TotalTime>
  <Words>503</Words>
  <Application>Microsoft Office PowerPoint</Application>
  <PresentationFormat>Экран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Организация профилактической работы по предупреждению употребления ПАВ несовершеннолетними</vt:lpstr>
      <vt:lpstr> Основные направления работы по профилактике: </vt:lpstr>
      <vt:lpstr> Работа с детьми:  </vt:lpstr>
      <vt:lpstr> Работа с родителями </vt:lpstr>
      <vt:lpstr>Альтернатива ПАВ</vt:lpstr>
      <vt:lpstr> КАК НЕЛЬЗЯ ЗАНИМАТЬСЯ ПРОФИЛАКТИКОЙ </vt:lpstr>
      <vt:lpstr>НЕЛЬЗЯ  !</vt:lpstr>
      <vt:lpstr>НЕЛЬЗЯ  !</vt:lpstr>
      <vt:lpstr>НЕЛЬЗЯ  !</vt:lpstr>
      <vt:lpstr> «Не навреди!» </vt:lpstr>
      <vt:lpstr>ПРИВЕТСТВУЕТСЯ!</vt:lpstr>
      <vt:lpstr> ПРИВЕТСТВУЕТСЯ!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профилактической работы по предупреждению употребления ПАВ несовершеннолетними</dc:title>
  <dc:subject>Организация профилактической работы по предупреждению употребления ПАВ несовершеннолетними</dc:subject>
  <dc:creator>Усова С.Н.</dc:creator>
  <cp:lastModifiedBy>teacher-20</cp:lastModifiedBy>
  <cp:revision>34</cp:revision>
  <dcterms:created xsi:type="dcterms:W3CDTF">2014-04-03T09:49:26Z</dcterms:created>
  <dcterms:modified xsi:type="dcterms:W3CDTF">2019-12-27T08:00:09Z</dcterms:modified>
</cp:coreProperties>
</file>