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91" r:id="rId3"/>
    <p:sldId id="293" r:id="rId4"/>
    <p:sldId id="261" r:id="rId5"/>
    <p:sldId id="294" r:id="rId6"/>
    <p:sldId id="296" r:id="rId7"/>
    <p:sldId id="298" r:id="rId8"/>
    <p:sldId id="297" r:id="rId9"/>
    <p:sldId id="300" r:id="rId10"/>
    <p:sldId id="299" r:id="rId11"/>
    <p:sldId id="258" r:id="rId12"/>
    <p:sldId id="265" r:id="rId13"/>
    <p:sldId id="264" r:id="rId14"/>
    <p:sldId id="267" r:id="rId15"/>
    <p:sldId id="272" r:id="rId16"/>
    <p:sldId id="269" r:id="rId17"/>
    <p:sldId id="274" r:id="rId18"/>
    <p:sldId id="289" r:id="rId19"/>
    <p:sldId id="288" r:id="rId20"/>
    <p:sldId id="278" r:id="rId21"/>
    <p:sldId id="279" r:id="rId22"/>
    <p:sldId id="301" r:id="rId23"/>
    <p:sldId id="271" r:id="rId24"/>
    <p:sldId id="277" r:id="rId25"/>
    <p:sldId id="280" r:id="rId26"/>
    <p:sldId id="281" r:id="rId27"/>
    <p:sldId id="282" r:id="rId28"/>
    <p:sldId id="290" r:id="rId29"/>
    <p:sldId id="284" r:id="rId30"/>
    <p:sldId id="292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A8EAE-5154-44EE-B0E0-9AC1669892F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E5F02-6E4C-462F-B300-B9A6EADB9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00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F02-6E4C-462F-B300-B9A6EADB95A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9E1B76-0093-4CD9-A104-4594340FBF75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8667FD-AA64-454E-ABC2-926653524DF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того, чтобы увидеть инструменты для огорода, надо нажать на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фигурку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Чиполлино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потом также для правой (переключение по триггерам). Обсудить с детьми для чего они нужны?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61CE-4A13-48E1-A421-D3C07FB6EF7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37940-BFB5-42EA-8026-9AFC99206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alphaModFix amt="4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86BE24-0024-4886-AF53-EC68F4C45A3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5513B7-FF70-4713-8E56-E10386503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slide" Target="slide31.xml"/><Relationship Id="rId18" Type="http://schemas.openxmlformats.org/officeDocument/2006/relationships/image" Target="../media/image21.png"/><Relationship Id="rId26" Type="http://schemas.openxmlformats.org/officeDocument/2006/relationships/slide" Target="slide25.xml"/><Relationship Id="rId3" Type="http://schemas.openxmlformats.org/officeDocument/2006/relationships/image" Target="../media/image14.png"/><Relationship Id="rId21" Type="http://schemas.openxmlformats.org/officeDocument/2006/relationships/slide" Target="slide14.xml"/><Relationship Id="rId7" Type="http://schemas.openxmlformats.org/officeDocument/2006/relationships/image" Target="../media/image18.png"/><Relationship Id="rId12" Type="http://schemas.openxmlformats.org/officeDocument/2006/relationships/slide" Target="slide6.xml"/><Relationship Id="rId17" Type="http://schemas.openxmlformats.org/officeDocument/2006/relationships/slide" Target="slide24.xml"/><Relationship Id="rId25" Type="http://schemas.openxmlformats.org/officeDocument/2006/relationships/slide" Target="slide21.xml"/><Relationship Id="rId2" Type="http://schemas.openxmlformats.org/officeDocument/2006/relationships/image" Target="../media/image13.png"/><Relationship Id="rId16" Type="http://schemas.openxmlformats.org/officeDocument/2006/relationships/slide" Target="slide20.xml"/><Relationship Id="rId20" Type="http://schemas.openxmlformats.org/officeDocument/2006/relationships/slide" Target="slide13.xml"/><Relationship Id="rId29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slide" Target="slide3.xml"/><Relationship Id="rId24" Type="http://schemas.openxmlformats.org/officeDocument/2006/relationships/slide" Target="slide15.xml"/><Relationship Id="rId5" Type="http://schemas.openxmlformats.org/officeDocument/2006/relationships/image" Target="../media/image16.png"/><Relationship Id="rId15" Type="http://schemas.openxmlformats.org/officeDocument/2006/relationships/slide" Target="slide23.xml"/><Relationship Id="rId23" Type="http://schemas.openxmlformats.org/officeDocument/2006/relationships/slide" Target="slide16.xml"/><Relationship Id="rId28" Type="http://schemas.openxmlformats.org/officeDocument/2006/relationships/slide" Target="slide27.xml"/><Relationship Id="rId10" Type="http://schemas.openxmlformats.org/officeDocument/2006/relationships/slide" Target="slide4.xml"/><Relationship Id="rId19" Type="http://schemas.openxmlformats.org/officeDocument/2006/relationships/slide" Target="slide12.xml"/><Relationship Id="rId31" Type="http://schemas.openxmlformats.org/officeDocument/2006/relationships/slide" Target="slide11.xml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slide" Target="slide8.xml"/><Relationship Id="rId22" Type="http://schemas.openxmlformats.org/officeDocument/2006/relationships/image" Target="../media/image22.png"/><Relationship Id="rId27" Type="http://schemas.openxmlformats.org/officeDocument/2006/relationships/image" Target="../media/image23.png"/><Relationship Id="rId30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audio" Target="../media/audio4.wav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audio" Target="../media/audio6.wav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audio" Target="../media/audio4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42.png"/><Relationship Id="rId3" Type="http://schemas.openxmlformats.org/officeDocument/2006/relationships/image" Target="../media/image41.png"/><Relationship Id="rId7" Type="http://schemas.openxmlformats.org/officeDocument/2006/relationships/slide" Target="slide23.xml"/><Relationship Id="rId12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image" Target="../media/image45.gif"/><Relationship Id="rId1" Type="http://schemas.openxmlformats.org/officeDocument/2006/relationships/slideLayout" Target="../slideLayouts/slideLayout1.xml"/><Relationship Id="rId6" Type="http://schemas.openxmlformats.org/officeDocument/2006/relationships/slide" Target="slide24.xml"/><Relationship Id="rId11" Type="http://schemas.openxmlformats.org/officeDocument/2006/relationships/slide" Target="slide15.xml"/><Relationship Id="rId5" Type="http://schemas.openxmlformats.org/officeDocument/2006/relationships/slide" Target="slide20.xml"/><Relationship Id="rId15" Type="http://schemas.openxmlformats.org/officeDocument/2006/relationships/image" Target="../media/image44.png"/><Relationship Id="rId10" Type="http://schemas.openxmlformats.org/officeDocument/2006/relationships/slide" Target="slide13.xml"/><Relationship Id="rId4" Type="http://schemas.openxmlformats.org/officeDocument/2006/relationships/slide" Target="slide12.xml"/><Relationship Id="rId9" Type="http://schemas.openxmlformats.org/officeDocument/2006/relationships/slide" Target="slide17.xml"/><Relationship Id="rId1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6.xml"/><Relationship Id="rId11" Type="http://schemas.openxmlformats.org/officeDocument/2006/relationships/slide" Target="slide23.xml"/><Relationship Id="rId5" Type="http://schemas.openxmlformats.org/officeDocument/2006/relationships/slide" Target="slide8.xml"/><Relationship Id="rId10" Type="http://schemas.openxmlformats.org/officeDocument/2006/relationships/slide" Target="slide16.xml"/><Relationship Id="rId4" Type="http://schemas.openxmlformats.org/officeDocument/2006/relationships/slide" Target="slide11.xml"/><Relationship Id="rId9" Type="http://schemas.openxmlformats.org/officeDocument/2006/relationships/slide" Target="slide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slide" Target="slide4.xml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18" Type="http://schemas.openxmlformats.org/officeDocument/2006/relationships/slide" Target="slide16.xml"/><Relationship Id="rId3" Type="http://schemas.openxmlformats.org/officeDocument/2006/relationships/image" Target="../media/image55.jpeg"/><Relationship Id="rId21" Type="http://schemas.openxmlformats.org/officeDocument/2006/relationships/slide" Target="slide24.xml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17" Type="http://schemas.openxmlformats.org/officeDocument/2006/relationships/slide" Target="slide14.xml"/><Relationship Id="rId25" Type="http://schemas.openxmlformats.org/officeDocument/2006/relationships/slide" Target="slide4.xml"/><Relationship Id="rId2" Type="http://schemas.openxmlformats.org/officeDocument/2006/relationships/image" Target="../media/image54.jpeg"/><Relationship Id="rId16" Type="http://schemas.openxmlformats.org/officeDocument/2006/relationships/slide" Target="slide13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24" Type="http://schemas.openxmlformats.org/officeDocument/2006/relationships/slide" Target="slide25.xml"/><Relationship Id="rId5" Type="http://schemas.openxmlformats.org/officeDocument/2006/relationships/image" Target="../media/image57.jpeg"/><Relationship Id="rId15" Type="http://schemas.openxmlformats.org/officeDocument/2006/relationships/slide" Target="slide8.xml"/><Relationship Id="rId23" Type="http://schemas.openxmlformats.org/officeDocument/2006/relationships/slide" Target="slide31.xml"/><Relationship Id="rId10" Type="http://schemas.openxmlformats.org/officeDocument/2006/relationships/image" Target="../media/image62.jpeg"/><Relationship Id="rId19" Type="http://schemas.openxmlformats.org/officeDocument/2006/relationships/slide" Target="slide20.xml"/><Relationship Id="rId4" Type="http://schemas.openxmlformats.org/officeDocument/2006/relationships/image" Target="../media/image56.jpeg"/><Relationship Id="rId9" Type="http://schemas.openxmlformats.org/officeDocument/2006/relationships/image" Target="../media/image61.jpeg"/><Relationship Id="rId14" Type="http://schemas.openxmlformats.org/officeDocument/2006/relationships/slide" Target="slide6.xml"/><Relationship Id="rId22" Type="http://schemas.openxmlformats.org/officeDocument/2006/relationships/slide" Target="slid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7488832" cy="1008112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Наадан</a:t>
            </a:r>
            <a:r>
              <a:rPr lang="ru-RU" sz="2400" b="1" dirty="0" smtClean="0">
                <a:solidFill>
                  <a:srgbClr val="C00000"/>
                </a:solidFill>
              </a:rPr>
              <a:t> ба ИКТ </a:t>
            </a:r>
            <a:r>
              <a:rPr lang="ru-RU" sz="2400" b="1" dirty="0" err="1" smtClean="0">
                <a:solidFill>
                  <a:srgbClr val="C00000"/>
                </a:solidFill>
              </a:rPr>
              <a:t>буряад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хэлэ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заалгада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хэрэглэлгэ</a:t>
            </a:r>
            <a:r>
              <a:rPr lang="mn-MN" sz="2400" b="1" dirty="0" smtClean="0">
                <a:solidFill>
                  <a:srgbClr val="C00000"/>
                </a:solidFill>
              </a:rPr>
              <a:t/>
            </a:r>
            <a:br>
              <a:rPr lang="mn-MN" sz="2400" b="1" dirty="0" smtClean="0">
                <a:solidFill>
                  <a:srgbClr val="C00000"/>
                </a:solidFill>
              </a:rPr>
            </a:br>
            <a:r>
              <a:rPr lang="mn-MN" sz="1800" b="1" dirty="0" smtClean="0">
                <a:solidFill>
                  <a:srgbClr val="C00000"/>
                </a:solidFill>
              </a:rPr>
              <a:t>(ажалай дүршэлһөө)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445224"/>
            <a:ext cx="4473352" cy="792088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Жергалова</a:t>
            </a:r>
            <a:r>
              <a:rPr lang="ru-RU" dirty="0" smtClean="0">
                <a:solidFill>
                  <a:srgbClr val="002060"/>
                </a:solidFill>
              </a:rPr>
              <a:t> О.Д. – </a:t>
            </a:r>
            <a:r>
              <a:rPr lang="ru-RU" dirty="0" err="1" smtClean="0">
                <a:solidFill>
                  <a:srgbClr val="002060"/>
                </a:solidFill>
              </a:rPr>
              <a:t>Улаан</a:t>
            </a:r>
            <a:r>
              <a:rPr lang="ru-RU" dirty="0" smtClean="0">
                <a:solidFill>
                  <a:srgbClr val="002060"/>
                </a:solidFill>
              </a:rPr>
              <a:t> –</a:t>
            </a:r>
            <a:r>
              <a:rPr lang="mn-MN" dirty="0" smtClean="0">
                <a:solidFill>
                  <a:srgbClr val="002060"/>
                </a:solidFill>
              </a:rPr>
              <a:t>Үдэ хотын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19-хи </a:t>
            </a:r>
            <a:r>
              <a:rPr lang="mn-MN" dirty="0" smtClean="0">
                <a:solidFill>
                  <a:srgbClr val="002060"/>
                </a:solidFill>
              </a:rPr>
              <a:t>һургуулиин </a:t>
            </a:r>
          </a:p>
          <a:p>
            <a:pPr algn="r"/>
            <a:r>
              <a:rPr lang="mn-MN" dirty="0" smtClean="0">
                <a:solidFill>
                  <a:srgbClr val="002060"/>
                </a:solidFill>
              </a:rPr>
              <a:t>буряад хэлэнэй багша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W0-9drz2w2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57623" y="4437112"/>
            <a:ext cx="1506865" cy="2304256"/>
          </a:xfrm>
          <a:prstGeom prst="rect">
            <a:avLst/>
          </a:prstGeom>
        </p:spPr>
      </p:pic>
      <p:pic>
        <p:nvPicPr>
          <p:cNvPr id="29700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996953" y="2996952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8600"/>
            <a:ext cx="7722440" cy="9906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 какой целью я использую презентации на уроках </a:t>
            </a:r>
            <a:r>
              <a:rPr lang="mn-MN" sz="3200" dirty="0" smtClean="0">
                <a:solidFill>
                  <a:srgbClr val="C00000"/>
                </a:solidFill>
              </a:rPr>
              <a:t>бурятского</a:t>
            </a:r>
            <a:r>
              <a:rPr lang="ru-RU" sz="3200" dirty="0" smtClean="0">
                <a:solidFill>
                  <a:srgbClr val="C00000"/>
                </a:solidFill>
              </a:rPr>
              <a:t> языка?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340768"/>
            <a:ext cx="8153400" cy="47552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Презентация имеет учебный сюжет, сценарий и структуру, организованную для удобного восприятия информации.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Презентация повышает интерес к предмету, развивает умственную активность, способствует развитию интереса к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изучаению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языка.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урока бурятского языка презентации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можно применять разными способами: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1)на уроке контроля знаний,</a:t>
            </a:r>
            <a:r>
              <a:rPr lang="mn-M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повторения и закрепления для автоматизации процесса и экономии времени обработки данных.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2)на уроке объяснения нового материала для демонстрации моделей, схем и т.д.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3)на внеклассных мероприятиях для развития творческих способностей учащихся.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4)проведение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фоноречевой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зарядки, изучение лексики, обучение чтению, обучение диалогической и монологической речи, отработка грамматических явлений 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2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578424" cy="88654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990033"/>
                </a:solidFill>
              </a:rPr>
              <a:t>Что же представляет собой игра на уроке бурятского языка.</a:t>
            </a:r>
            <a:br>
              <a:rPr lang="ru-RU" sz="3200" dirty="0" smtClean="0">
                <a:solidFill>
                  <a:srgbClr val="990033"/>
                </a:solidFill>
              </a:rPr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600200"/>
            <a:ext cx="7866456" cy="44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Во-первых, это речевое упражнение с точки зрения словесного материала.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И во-вторых,  игра – это ситуативно-вариативные упражнения, где создается возможность для многократного повторения речевого образца в условиях, приближенных к реальному речевому общению с присущими ему признаками: эмоциональностью, спонтанностью, целенаправленностью речевого воздействия. </a:t>
            </a:r>
          </a:p>
          <a:p>
            <a:endParaRPr lang="ru-RU" dirty="0"/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0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8600"/>
            <a:ext cx="7650432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Функции использования</a:t>
            </a:r>
            <a:br>
              <a:rPr lang="ru-RU" dirty="0" smtClean="0"/>
            </a:br>
            <a:r>
              <a:rPr lang="ru-RU" dirty="0" smtClean="0"/>
              <a:t>игры на уроках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Используя игры, нужно помнить: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1.       Выбор формы игры должен быть педагогически и дидактически обоснован. Нужно всегда знать цель использования игры.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2.       В игре должно быть задействовано как можно больше учащихся.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3.       Игры должны соответствовать возрасту и языковым возможностям детей.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4.       Игры служат развитию всех видов речевой деятельности и проводятся на бурятском языке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49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8600"/>
            <a:ext cx="7794448" cy="990600"/>
          </a:xfrm>
        </p:spPr>
        <p:txBody>
          <a:bodyPr/>
          <a:lstStyle/>
          <a:p>
            <a:r>
              <a:rPr lang="ru-RU" dirty="0" smtClean="0"/>
              <a:t>Функции использования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mn-MN" dirty="0" smtClean="0">
                <a:solidFill>
                  <a:srgbClr val="002060"/>
                </a:solidFill>
              </a:rPr>
              <a:t>ИКТ багшые һэлгэнэгүй, харин багшада туһаламжа болоно. Һурагшадай буряад хэлэ үзэхэ шалтагаа дэшэлүүлнэ. Һуралсалай ажал һонин ба хүнгэн болгоно.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ИКТ не заменяет учителя , а только дополняет.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Разумное использование на уроках </a:t>
            </a:r>
          </a:p>
          <a:p>
            <a:r>
              <a:rPr lang="mn-MN" dirty="0" smtClean="0">
                <a:solidFill>
                  <a:srgbClr val="002060"/>
                </a:solidFill>
              </a:rPr>
              <a:t>у</a:t>
            </a:r>
            <a:r>
              <a:rPr lang="ru-RU" dirty="0" err="1" smtClean="0">
                <a:solidFill>
                  <a:srgbClr val="002060"/>
                </a:solidFill>
              </a:rPr>
              <a:t>силивает</a:t>
            </a:r>
            <a:r>
              <a:rPr lang="ru-RU" dirty="0" smtClean="0">
                <a:solidFill>
                  <a:srgbClr val="002060"/>
                </a:solidFill>
              </a:rPr>
              <a:t> положительную мотивацию обучения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Активизация познавательной деятельности учащихся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3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79512" y="13467"/>
            <a:ext cx="8784976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79819" y="123409"/>
            <a:ext cx="2584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Наадан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228565"/>
            <a:ext cx="70567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7200" b="1" spc="5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харюусагты</a:t>
            </a:r>
            <a:r>
              <a:rPr lang="ru-RU" sz="7200" b="1" cap="none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200" b="1" cap="none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F:\семинар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4699" y="2132856"/>
            <a:ext cx="4290053" cy="321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Горизонтальный свиток 7"/>
          <p:cNvSpPr/>
          <p:nvPr/>
        </p:nvSpPr>
        <p:spPr>
          <a:xfrm>
            <a:off x="179512" y="6144914"/>
            <a:ext cx="2086336" cy="516636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hlinkClick r:id="" action="ppaction://noaction"/>
              </a:rPr>
              <a:t>ССЫЛКИ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7" y="6067971"/>
            <a:ext cx="270637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70082" y="6097573"/>
            <a:ext cx="1378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эхилэе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0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61d700ca45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Содержимое 2"/>
          <p:cNvSpPr>
            <a:spLocks/>
          </p:cNvSpPr>
          <p:nvPr/>
        </p:nvSpPr>
        <p:spPr bwMode="auto">
          <a:xfrm>
            <a:off x="827088" y="6165850"/>
            <a:ext cx="6804025" cy="5048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Для продолжения кликни на рыбку</a:t>
            </a:r>
          </a:p>
        </p:txBody>
      </p:sp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2590800" y="838200"/>
            <a:ext cx="6383424" cy="1392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Л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е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о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п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Arial"/>
                <a:cs typeface="Arial"/>
              </a:rPr>
              <a:t>о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л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Arial"/>
                <a:cs typeface="Arial"/>
              </a:rPr>
              <a:t>ь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д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а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Arial"/>
                <a:cs typeface="Arial"/>
              </a:rPr>
              <a:t>г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  <a:r>
              <a:rPr lang="en-US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Calibri"/>
                <a:cs typeface="Arial"/>
              </a:rPr>
              <a:t>h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alibri"/>
                <a:cs typeface="Arial"/>
              </a:rPr>
              <a:t>а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Arial"/>
              </a:rPr>
              <a:t>ш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Calibri"/>
                <a:cs typeface="Arial"/>
              </a:rPr>
              <a:t>а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Arial"/>
              </a:rPr>
              <a:t>л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Calibri"/>
                <a:cs typeface="Arial"/>
              </a:rPr>
              <a:t>н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Arial"/>
              </a:rPr>
              <a:t>а</a:t>
            </a:r>
            <a:endParaRPr lang="ru-RU" sz="3600" b="1" kern="10" dirty="0">
              <a:ln w="222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3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24750" y="4868863"/>
            <a:ext cx="1439863" cy="187325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4" name="Picture 13" descr="sd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96138" y="4572000"/>
            <a:ext cx="18161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162800" y="4572000"/>
            <a:ext cx="1981200" cy="2286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6" name="Рисунок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541463"/>
            <a:ext cx="37242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0" descr="Рисунок1b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52713" y="3876675"/>
            <a:ext cx="8001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>
            <a:hlinkClick r:id="" action="ppaction://noaction"/>
            <a:hlinkHover r:id="" action="ppaction://noaction" highlightClick="1">
              <a:snd r:embed="rId6" name="chimes.wav"/>
            </a:hlinkHover>
          </p:cNvPr>
          <p:cNvSpPr/>
          <p:nvPr/>
        </p:nvSpPr>
        <p:spPr>
          <a:xfrm>
            <a:off x="381000" y="4876800"/>
            <a:ext cx="345876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Амитад-животные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" action="ppaction://noaction"/>
            <a:hlinkHover r:id="" action="ppaction://noaction" highlightClick="1">
              <a:snd r:embed="rId6" name="chimes.wav"/>
            </a:hlinkHover>
          </p:cNvPr>
          <p:cNvSpPr/>
          <p:nvPr/>
        </p:nvSpPr>
        <p:spPr>
          <a:xfrm>
            <a:off x="304800" y="5486400"/>
            <a:ext cx="687521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Y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н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ѳѳ сагай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глаголнууд-глаголы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 наст.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вр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67544" y="188640"/>
            <a:ext cx="8208912" cy="103327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32725" y="218811"/>
            <a:ext cx="52785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mn-MN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Асуудал шэлэгты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251" y="56559"/>
            <a:ext cx="1149543" cy="129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634" y="1628800"/>
            <a:ext cx="29146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634" y="2690380"/>
            <a:ext cx="291465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90" y="3717032"/>
            <a:ext cx="291465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19538"/>
            <a:ext cx="291465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29146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10-конечная звезда 7"/>
          <p:cNvSpPr/>
          <p:nvPr/>
        </p:nvSpPr>
        <p:spPr>
          <a:xfrm>
            <a:off x="3536074" y="1710759"/>
            <a:ext cx="674954" cy="831127"/>
          </a:xfrm>
          <a:prstGeom prst="star10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3538" y="1679889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6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08" name="Picture 3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62860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9775" y="1679889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5" name="Picture 4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0315" y="1702259"/>
            <a:ext cx="7985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6" name="Picture 4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662860"/>
            <a:ext cx="7985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62659" y="177228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hlinkClick r:id="rId10" action="ppaction://hlinksldjump"/>
              </a:rPr>
              <a:t>30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82804" y="1803158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1" action="ppaction://hlinksldjump"/>
              </a:rPr>
              <a:t>40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957251" y="178930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2" action="ppaction://hlinksldjump"/>
              </a:rPr>
              <a:t>50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3118" name="Picture 4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1417" y="5661248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661248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0" name="Picture 4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9144" y="5661247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1" name="Picture 4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4254" y="5643642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2" name="Picture 5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7268" y="5629787"/>
            <a:ext cx="7985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880071" y="5807188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75000"/>
                  </a:srgbClr>
                </a:solidFill>
                <a:hlinkClick r:id="rId13" action="ppaction://hlinksldjump"/>
              </a:rPr>
              <a:t>30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74301" y="5789582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4" action="ppaction://hlinksldjump"/>
              </a:rPr>
              <a:t>10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27306" y="5843592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5" action="ppaction://hlinksldjump"/>
              </a:rPr>
              <a:t>20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28643" y="5789582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6" action="ppaction://hlinksldjump"/>
              </a:rPr>
              <a:t>40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012021" y="5813538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7" action="ppaction://hlinksldjump"/>
              </a:rPr>
              <a:t>50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1" name="10-конечная звезда 20"/>
          <p:cNvSpPr/>
          <p:nvPr/>
        </p:nvSpPr>
        <p:spPr>
          <a:xfrm>
            <a:off x="3558285" y="2596310"/>
            <a:ext cx="715295" cy="914400"/>
          </a:xfrm>
          <a:prstGeom prst="star10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23" name="Picture 51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5648" y="2601073"/>
            <a:ext cx="811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4" name="Picture 5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1601" y="2618102"/>
            <a:ext cx="811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5" name="Picture 5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4984" y="2592918"/>
            <a:ext cx="811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26" name="Picture 54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8017" y="2645927"/>
            <a:ext cx="811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4647829" y="2786700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75000"/>
                  </a:srgbClr>
                </a:solidFill>
                <a:hlinkClick r:id="rId19" action="ppaction://hlinksldjump"/>
              </a:rPr>
              <a:t>20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80496" y="2745039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0" action="ppaction://hlinksldjump"/>
              </a:rPr>
              <a:t>10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99144" y="2778545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1" action="ppaction://hlinksldjump"/>
              </a:rPr>
              <a:t>30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50853" y="2799699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1" action="ppaction://hlinksldjump"/>
              </a:rPr>
              <a:t>40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926506" y="2831554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1" action="ppaction://hlinksldjump"/>
              </a:rPr>
              <a:t>50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8" name="10-конечная звезда 27"/>
          <p:cNvSpPr/>
          <p:nvPr/>
        </p:nvSpPr>
        <p:spPr>
          <a:xfrm>
            <a:off x="3577369" y="3632340"/>
            <a:ext cx="701314" cy="914400"/>
          </a:xfrm>
          <a:prstGeom prst="star10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29" name="Picture 57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3974" y="3586063"/>
            <a:ext cx="7985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0" name="Picture 58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1601" y="3610505"/>
            <a:ext cx="7985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1" name="Picture 59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4170" y="3655169"/>
            <a:ext cx="7985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2" name="Picture 60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7268" y="3666317"/>
            <a:ext cx="7985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3603217" y="3752166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75000"/>
                  </a:srgbClr>
                </a:solidFill>
                <a:hlinkClick r:id="rId23" action="ppaction://hlinksldjump"/>
              </a:rPr>
              <a:t>10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6016" y="3766374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3" action="ppaction://hlinksldjump"/>
              </a:rPr>
              <a:t>20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99143" y="377781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4" action="ppaction://hlinksldjump"/>
              </a:rPr>
              <a:t>30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072" name="Прямоугольник 3071"/>
          <p:cNvSpPr/>
          <p:nvPr/>
        </p:nvSpPr>
        <p:spPr>
          <a:xfrm>
            <a:off x="6907054" y="3840796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15" action="ppaction://hlinksldjump"/>
              </a:rPr>
              <a:t>40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073" name="Прямоугольник 3072"/>
          <p:cNvSpPr/>
          <p:nvPr/>
        </p:nvSpPr>
        <p:spPr>
          <a:xfrm>
            <a:off x="7957252" y="3826351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5" action="ppaction://hlinksldjump"/>
              </a:rPr>
              <a:t>50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42" name="10-конечная звезда 3141">
            <a:hlinkClick r:id="rId26" action="ppaction://hlinksldjump"/>
          </p:cNvPr>
          <p:cNvSpPr/>
          <p:nvPr/>
        </p:nvSpPr>
        <p:spPr>
          <a:xfrm>
            <a:off x="3565367" y="4642806"/>
            <a:ext cx="761677" cy="914400"/>
          </a:xfrm>
          <a:prstGeom prst="star10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44" name="Picture 69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5648" y="4642806"/>
            <a:ext cx="85883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5" name="Picture 70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1601" y="4626055"/>
            <a:ext cx="85883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6" name="Picture 71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4091" y="4706189"/>
            <a:ext cx="85883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7" name="Picture 72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4044" y="4653667"/>
            <a:ext cx="85883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49" name="Прямоугольник 3148"/>
          <p:cNvSpPr/>
          <p:nvPr/>
        </p:nvSpPr>
        <p:spPr>
          <a:xfrm>
            <a:off x="3620837" y="4774197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75000"/>
                  </a:srgbClr>
                </a:solidFill>
                <a:hlinkClick r:id="rId26" action="ppaction://hlinksldjump"/>
              </a:rPr>
              <a:t>10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50" name="Прямоугольник 3149"/>
          <p:cNvSpPr/>
          <p:nvPr/>
        </p:nvSpPr>
        <p:spPr>
          <a:xfrm>
            <a:off x="4655868" y="484100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6" action="ppaction://hlinksldjump"/>
              </a:rPr>
              <a:t>20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51" name="Прямоугольник 3150"/>
          <p:cNvSpPr/>
          <p:nvPr/>
        </p:nvSpPr>
        <p:spPr>
          <a:xfrm>
            <a:off x="5821037" y="482843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8" action="ppaction://hlinksldjump"/>
              </a:rPr>
              <a:t>30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52" name="Прямоугольник 3151"/>
          <p:cNvSpPr/>
          <p:nvPr/>
        </p:nvSpPr>
        <p:spPr>
          <a:xfrm>
            <a:off x="6905360" y="4891816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9" action="ppaction://hlinksldjump"/>
              </a:rPr>
              <a:t>40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53" name="Прямоугольник 3152"/>
          <p:cNvSpPr/>
          <p:nvPr/>
        </p:nvSpPr>
        <p:spPr>
          <a:xfrm>
            <a:off x="7926505" y="4891815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75000"/>
                  </a:srgbClr>
                </a:solidFill>
                <a:hlinkClick r:id="rId25" action="ppaction://hlinksldjump"/>
              </a:rPr>
              <a:t>50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54" name="Прямоугольник 3153"/>
          <p:cNvSpPr/>
          <p:nvPr/>
        </p:nvSpPr>
        <p:spPr>
          <a:xfrm>
            <a:off x="3558285" y="1784797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75000"/>
                  </a:srgbClr>
                </a:solidFill>
                <a:hlinkClick r:id="rId30" action="ppaction://hlinksldjump"/>
              </a:rPr>
              <a:t>10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55" name="Прямоугольник 3154"/>
          <p:cNvSpPr/>
          <p:nvPr/>
        </p:nvSpPr>
        <p:spPr>
          <a:xfrm>
            <a:off x="4633974" y="1770579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75000"/>
                  </a:srgbClr>
                </a:solidFill>
                <a:hlinkClick r:id="rId31" action="ppaction://hlinksldjump"/>
              </a:rPr>
              <a:t>20</a:t>
            </a:r>
            <a:endParaRPr lang="ru-RU" sz="36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09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1557338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                           </a:t>
            </a:r>
            <a:r>
              <a:rPr lang="ru-RU" sz="4000" smtClean="0"/>
              <a:t>шара улаан</a:t>
            </a:r>
          </a:p>
        </p:txBody>
      </p:sp>
      <p:sp>
        <p:nvSpPr>
          <p:cNvPr id="12" name="Солнце 11"/>
          <p:cNvSpPr/>
          <p:nvPr/>
        </p:nvSpPr>
        <p:spPr>
          <a:xfrm>
            <a:off x="1643063" y="1071563"/>
            <a:ext cx="3598862" cy="3600450"/>
          </a:xfrm>
          <a:prstGeom prst="su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4286250" y="2143125"/>
            <a:ext cx="2303463" cy="7207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1476375" y="4941888"/>
            <a:ext cx="503238" cy="50323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11863" y="4941888"/>
            <a:ext cx="504825" cy="503237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339975" y="4941888"/>
            <a:ext cx="503238" cy="5032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203575" y="4941888"/>
            <a:ext cx="504825" cy="50323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067175" y="4941888"/>
            <a:ext cx="504825" cy="5032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03800" y="4941888"/>
            <a:ext cx="504825" cy="5032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>
              <a:snd r:embed="rId4" name="type.wav"/>
            </a:hlinkClick>
          </p:cNvPr>
          <p:cNvSpPr/>
          <p:nvPr/>
        </p:nvSpPr>
        <p:spPr>
          <a:xfrm>
            <a:off x="8172450" y="5732463"/>
            <a:ext cx="503238" cy="5048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A8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Энэ</a:t>
            </a:r>
            <a:r>
              <a:rPr lang="ru-RU" dirty="0" smtClean="0"/>
              <a:t> </a:t>
            </a:r>
            <a:r>
              <a:rPr lang="ru-RU" dirty="0" err="1" smtClean="0"/>
              <a:t>юун</a:t>
            </a:r>
            <a:r>
              <a:rPr lang="ru-RU" dirty="0" smtClean="0"/>
              <a:t> </a:t>
            </a:r>
            <a:r>
              <a:rPr lang="ru-RU" dirty="0" err="1" smtClean="0"/>
              <a:t>бэ</a:t>
            </a:r>
            <a:r>
              <a:rPr lang="ru-RU" dirty="0" smtClean="0"/>
              <a:t>?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4067175" y="1268413"/>
            <a:ext cx="1873250" cy="13684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643438" y="3213100"/>
            <a:ext cx="32813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ном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643438" y="4076700"/>
            <a:ext cx="3281362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шугам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4643438" y="5013325"/>
            <a:ext cx="32813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дэбтэр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>
              <a:snd r:embed="rId4" name="type.wav"/>
            </a:hlinkClick>
          </p:cNvPr>
          <p:cNvSpPr/>
          <p:nvPr/>
        </p:nvSpPr>
        <p:spPr>
          <a:xfrm>
            <a:off x="8172450" y="5732463"/>
            <a:ext cx="503238" cy="5048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489" name="Рисунок 10" descr="lineyka_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" y="1000125"/>
            <a:ext cx="3714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27463" cy="16129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650" y="5157788"/>
            <a:ext cx="9842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5" descr="C:\Documents and Settings\Семья\Рабочий стол\401e0b3ccae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084763"/>
            <a:ext cx="862013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19250" y="5157788"/>
            <a:ext cx="9366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11413" y="5157788"/>
            <a:ext cx="10128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8038" y="5084763"/>
            <a:ext cx="1065212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92725" y="5157788"/>
            <a:ext cx="10604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4" descr="C:\Documents and Settings\Семья\Рабочий стол\16bd80f5b6de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64388" y="5084763"/>
            <a:ext cx="1020762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17" descr="C:\Documents and Settings\Семья\Рабочий стол\327a550ac2ee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128000" y="5084763"/>
            <a:ext cx="1016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691680" y="260648"/>
            <a:ext cx="5688632" cy="453650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/>
              <a:t>Далан</a:t>
            </a:r>
            <a:r>
              <a:rPr lang="ru-RU" sz="6600" dirty="0"/>
              <a:t> </a:t>
            </a:r>
            <a:r>
              <a:rPr lang="ru-RU" sz="6600" dirty="0" err="1"/>
              <a:t>табан</a:t>
            </a:r>
            <a:endParaRPr lang="ru-RU" sz="6600" dirty="0"/>
          </a:p>
        </p:txBody>
      </p:sp>
      <p:pic>
        <p:nvPicPr>
          <p:cNvPr id="28682" name="Picture 9" descr="C:\Documents and Settings\Семья\Рабочий стол\553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356100" y="5157788"/>
            <a:ext cx="992188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11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372225" y="5084763"/>
            <a:ext cx="792163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алее 15">
            <a:hlinkClick r:id="" action="ppaction://hlinkshowjump?jump=nextslide" highlightClick="1">
              <a:snd r:embed="rId14" name="type.wav"/>
            </a:hlinkClick>
          </p:cNvPr>
          <p:cNvSpPr/>
          <p:nvPr/>
        </p:nvSpPr>
        <p:spPr>
          <a:xfrm>
            <a:off x="8243888" y="3141663"/>
            <a:ext cx="504825" cy="5032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8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6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8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4.53284E-6 L 0.09461 -0.52452 " pathEditMode="relative" ptsTypes="AA">
                                      <p:cBhvr>
                                        <p:cTn id="41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6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8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5.92044E-7 L -0.37013 -0.52451 " pathEditMode="relative" ptsTypes="AA">
                                      <p:cBhvr>
                                        <p:cTn id="53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8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86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обучения </a:t>
            </a:r>
            <a:r>
              <a:rPr lang="mn-M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бурятскому языку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условиях общеобразовательной школы через использование в учебном процессе</a:t>
            </a:r>
            <a:r>
              <a:rPr lang="mn-M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mn-MN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игровых 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информационно-коммуникационных технологий (ИКТ</a:t>
            </a:r>
            <a:r>
              <a:rPr lang="mn-MN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5382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2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8243888" y="1125538"/>
            <a:ext cx="0" cy="4751387"/>
          </a:xfrm>
          <a:prstGeom prst="line">
            <a:avLst/>
          </a:prstGeom>
          <a:noFill/>
          <a:ln w="76200" cmpd="tri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1258888" y="5949950"/>
            <a:ext cx="6985000" cy="0"/>
          </a:xfrm>
          <a:prstGeom prst="line">
            <a:avLst/>
          </a:prstGeom>
          <a:noFill/>
          <a:ln w="76200" cmpd="tri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1258888" y="1125538"/>
            <a:ext cx="0" cy="4751387"/>
          </a:xfrm>
          <a:prstGeom prst="line">
            <a:avLst/>
          </a:prstGeom>
          <a:noFill/>
          <a:ln w="76200" cmpd="tri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1331913" y="1125538"/>
            <a:ext cx="3311525" cy="2016125"/>
          </a:xfrm>
          <a:prstGeom prst="line">
            <a:avLst/>
          </a:prstGeom>
          <a:noFill/>
          <a:ln w="76200" cmpd="tri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4643438" y="1196975"/>
            <a:ext cx="3529012" cy="1944688"/>
          </a:xfrm>
          <a:prstGeom prst="line">
            <a:avLst/>
          </a:prstGeom>
          <a:noFill/>
          <a:ln w="76200" cmpd="tri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258888" y="1125538"/>
            <a:ext cx="6985000" cy="0"/>
          </a:xfrm>
          <a:prstGeom prst="line">
            <a:avLst/>
          </a:prstGeom>
          <a:noFill/>
          <a:ln w="76200" cmpd="tri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1547813" y="4076700"/>
            <a:ext cx="64087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mn-MN" sz="3600" b="1" dirty="0" smtClean="0">
                <a:solidFill>
                  <a:srgbClr val="002060"/>
                </a:solidFill>
              </a:rPr>
              <a:t>ТАНДА БЭШЭГ ЕРЭБЭ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3779838" y="2420938"/>
            <a:ext cx="2016125" cy="1439862"/>
          </a:xfrm>
          <a:prstGeom prst="star32">
            <a:avLst>
              <a:gd name="adj" fmla="val 37500"/>
            </a:avLst>
          </a:prstGeom>
          <a:solidFill>
            <a:srgbClr val="FF0000"/>
          </a:solidFill>
          <a:ln w="9525">
            <a:solidFill>
              <a:srgbClr val="33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4663" y="2708275"/>
            <a:ext cx="1008062" cy="936625"/>
            <a:chOff x="340" y="1253"/>
            <a:chExt cx="635" cy="590"/>
          </a:xfrm>
        </p:grpSpPr>
        <p:sp>
          <p:nvSpPr>
            <p:cNvPr id="10258" name="AutoShape 1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9" name="AutoShape 1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  <p:animClr clrSpc="rgb" dir="cw"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0" grpId="0" animBg="1"/>
      <p:bldP spid="10251" grpId="0" animBg="1"/>
      <p:bldP spid="10252" grpId="0" animBg="1"/>
      <p:bldP spid="10247" grpId="0" animBg="1"/>
      <p:bldP spid="10256" grpId="0" animBg="1"/>
      <p:bldP spid="1025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 descr="фон44 клетка"/>
          <p:cNvSpPr>
            <a:spLocks noChangeArrowheads="1"/>
          </p:cNvSpPr>
          <p:nvPr/>
        </p:nvSpPr>
        <p:spPr bwMode="auto">
          <a:xfrm>
            <a:off x="468313" y="260350"/>
            <a:ext cx="8281987" cy="6192838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Выполни гимнастику для глаз по схеме: 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331913" y="1484313"/>
            <a:ext cx="6911975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1547813" y="1484313"/>
            <a:ext cx="6696075" cy="1800225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547813" y="3284538"/>
            <a:ext cx="6696075" cy="792162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1187450" y="4076700"/>
            <a:ext cx="7058025" cy="12954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1258888" y="1268413"/>
            <a:ext cx="433387" cy="0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7885113" y="1557338"/>
            <a:ext cx="433387" cy="144462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476375" y="3500438"/>
            <a:ext cx="431800" cy="71437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7812088" y="4365625"/>
            <a:ext cx="504825" cy="14287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3" presetClass="exit" presetSubtype="5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0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50867E-6 L 0.7559 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10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6647E-6 L -0.64584 0.241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1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10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1596 L 0.65347 0.1102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1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10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77457E-6 L -0.75208 0.178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1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2" grpId="1"/>
      <p:bldP spid="9230" grpId="0" animBg="1"/>
      <p:bldP spid="9230" grpId="1" animBg="1"/>
      <p:bldP spid="9231" grpId="0" animBg="1"/>
      <p:bldP spid="9231" grpId="1" animBg="1"/>
      <p:bldP spid="9237" grpId="0" animBg="1"/>
      <p:bldP spid="9237" grpId="1" animBg="1"/>
      <p:bldP spid="9238" grpId="0" animBg="1"/>
      <p:bldP spid="923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Содержимое 26" descr="ftvnsodobuq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906372" y="2174875"/>
            <a:ext cx="3141722" cy="3951288"/>
          </a:xfrm>
        </p:spPr>
      </p:pic>
      <p:sp>
        <p:nvSpPr>
          <p:cNvPr id="20" name="Прямоугольник 19"/>
          <p:cNvSpPr/>
          <p:nvPr/>
        </p:nvSpPr>
        <p:spPr>
          <a:xfrm>
            <a:off x="214282" y="214290"/>
            <a:ext cx="8709942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mn-MN" sz="3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Огородой хэрэгсэлнүүд</a:t>
            </a:r>
            <a:endParaRPr lang="ru-RU" sz="3200" b="1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>
          <a:xfrm>
            <a:off x="1142976" y="1571612"/>
            <a:ext cx="2571768" cy="63976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mn-MN" sz="3600" dirty="0" smtClean="0">
                <a:ln/>
                <a:solidFill>
                  <a:srgbClr val="008000"/>
                </a:solidFill>
              </a:rPr>
              <a:t>хүрзэ</a:t>
            </a:r>
            <a:endParaRPr lang="ru-RU" sz="3600" dirty="0">
              <a:ln/>
              <a:solidFill>
                <a:srgbClr val="008000"/>
              </a:solidFill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3"/>
          </p:nvPr>
        </p:nvSpPr>
        <p:spPr>
          <a:xfrm>
            <a:off x="5231428" y="1500174"/>
            <a:ext cx="3059717" cy="63976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mn-MN" sz="3600" dirty="0" smtClean="0">
                <a:ln/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тармуул</a:t>
            </a:r>
            <a:endParaRPr lang="ru-RU" sz="3600" dirty="0">
              <a:ln/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tomato_PNG12567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96680" y="6072206"/>
            <a:ext cx="534953" cy="566402"/>
          </a:xfrm>
          <a:prstGeom prst="rect">
            <a:avLst/>
          </a:prstGeom>
        </p:spPr>
      </p:pic>
      <p:pic>
        <p:nvPicPr>
          <p:cNvPr id="28" name="Содержимое 27" descr="icon_5.png"/>
          <p:cNvPicPr>
            <a:picLocks noGrp="1" noChangeAspect="1"/>
          </p:cNvPicPr>
          <p:nvPr>
            <p:ph sz="quarter" idx="4"/>
          </p:nvPr>
        </p:nvPicPr>
        <p:blipFill>
          <a:blip r:embed="rId5" cstate="email"/>
          <a:stretch>
            <a:fillRect/>
          </a:stretch>
        </p:blipFill>
        <p:spPr>
          <a:xfrm>
            <a:off x="5231428" y="2500307"/>
            <a:ext cx="3088989" cy="3746941"/>
          </a:xfrm>
        </p:spPr>
      </p:pic>
      <p:grpSp>
        <p:nvGrpSpPr>
          <p:cNvPr id="2" name="Группа 29"/>
          <p:cNvGrpSpPr/>
          <p:nvPr/>
        </p:nvGrpSpPr>
        <p:grpSpPr>
          <a:xfrm>
            <a:off x="971600" y="1340768"/>
            <a:ext cx="3129636" cy="5143537"/>
            <a:chOff x="1238224" y="1285859"/>
            <a:chExt cx="3000396" cy="514353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238224" y="1285860"/>
              <a:ext cx="3000396" cy="51435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 descr="Рисунок2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238224" y="1285859"/>
              <a:ext cx="3000396" cy="510442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pic>
        <p:nvPicPr>
          <p:cNvPr id="12" name="Рисунок 11" descr="27023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flipH="1">
            <a:off x="4067944" y="4653136"/>
            <a:ext cx="826275" cy="1661362"/>
          </a:xfrm>
          <a:prstGeom prst="rect">
            <a:avLst/>
          </a:prstGeom>
        </p:spPr>
      </p:pic>
      <p:grpSp>
        <p:nvGrpSpPr>
          <p:cNvPr id="3" name="Группа 38"/>
          <p:cNvGrpSpPr/>
          <p:nvPr/>
        </p:nvGrpSpPr>
        <p:grpSpPr>
          <a:xfrm>
            <a:off x="5148064" y="1340768"/>
            <a:ext cx="3168352" cy="5143537"/>
            <a:chOff x="1238224" y="1285859"/>
            <a:chExt cx="3000396" cy="5143537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1238224" y="1285860"/>
              <a:ext cx="3000396" cy="51435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" name="Рисунок 40" descr="Рисунок2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238224" y="1285859"/>
              <a:ext cx="3000396" cy="510442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build="p"/>
      <p:bldP spid="2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9427" y="822825"/>
            <a:ext cx="914400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99433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37225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4271" y="1728777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0821" y="2632178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2179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43672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2300" y="3543672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2299" y="4501008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2926" y="450912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2926" y="5453146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3051" y="5463276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83" y="768057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972" y="5463275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6425" y="786813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1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9802" y="79943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3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9802" y="1811978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4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52581" y="183783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5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34927" y="268248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6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2010" y="2682481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8" action="ppaction://hlinksldjump"/>
              </a:rPr>
              <a:t>7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2010" y="3605811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8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86405" y="354367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9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0876" y="4529816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1" action="ppaction://hlinksldjump"/>
              </a:rPr>
              <a:t>10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27439" y="455942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11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27439" y="5533057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1" action="ppaction://hlinksldjump"/>
              </a:rPr>
              <a:t>12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59214" y="5533057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2" action="ppaction://hlinksldjump"/>
              </a:rPr>
              <a:t>13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83309" y="548275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14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040637" y="22206"/>
            <a:ext cx="103363" cy="683579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9105" y="13109"/>
            <a:ext cx="196443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27339" y="22207"/>
            <a:ext cx="8913298" cy="832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338" y="6742111"/>
            <a:ext cx="8967787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695091" y="5580178"/>
            <a:ext cx="4078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Сэсэн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мэргэн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9340" y="1026231"/>
            <a:ext cx="2335295" cy="262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076133" y="306392"/>
            <a:ext cx="3412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Викторина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4" name="Picture 2" descr="http://i018.radikal.ru/1208/10/bf06d7b303af.gif"/>
          <p:cNvPicPr>
            <a:picLocks noChangeAspect="1" noChangeArrowheads="1" noCrop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67544" y="2996952"/>
            <a:ext cx="1328486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2558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</a:rPr>
              <a:t>Конкурс «</a:t>
            </a:r>
            <a:r>
              <a:rPr lang="ru-RU" b="1" dirty="0" err="1" smtClean="0">
                <a:solidFill>
                  <a:srgbClr val="002060"/>
                </a:solidFill>
              </a:rPr>
              <a:t>Гуламта</a:t>
            </a:r>
            <a:r>
              <a:rPr lang="ru-RU" b="1" dirty="0" smtClean="0">
                <a:solidFill>
                  <a:srgbClr val="002060"/>
                </a:solidFill>
              </a:rPr>
              <a:t>»  </a:t>
            </a:r>
          </a:p>
        </p:txBody>
      </p:sp>
      <p:graphicFrame>
        <p:nvGraphicFramePr>
          <p:cNvPr id="4172" name="Group 76"/>
          <p:cNvGraphicFramePr>
            <a:graphicFrameLocks noGrp="1"/>
          </p:cNvGraphicFramePr>
          <p:nvPr>
            <p:ph type="tbl" idx="1"/>
          </p:nvPr>
        </p:nvGraphicFramePr>
        <p:xfrm>
          <a:off x="250825" y="1279809"/>
          <a:ext cx="8642350" cy="398869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105151"/>
                <a:gridCol w="1439987"/>
                <a:gridCol w="1136650"/>
                <a:gridCol w="1012825"/>
                <a:gridCol w="947737"/>
              </a:tblGrid>
              <a:tr h="135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А</a:t>
                      </a:r>
                      <a:endParaRPr kumimoji="0" lang="ru-RU" sz="2800" b="1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2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3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4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5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Б</a:t>
                      </a:r>
                      <a:endParaRPr kumimoji="0" lang="ru-RU" sz="2800" b="1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6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7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8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7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11218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В</a:t>
                      </a:r>
                      <a:endParaRPr kumimoji="0" lang="ru-RU" sz="2800" b="1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9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9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10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  <a:hlinkClick r:id="rId10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</a:tbl>
          </a:graphicData>
        </a:graphic>
      </p:graphicFrame>
      <p:sp>
        <p:nvSpPr>
          <p:cNvPr id="3101" name="AutoShape 7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381750"/>
            <a:ext cx="935037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404664"/>
            <a:ext cx="8424936" cy="5953294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8408" y="1000108"/>
            <a:ext cx="570015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mn-MN" sz="32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Буряад орондомнай </a:t>
            </a:r>
          </a:p>
          <a:p>
            <a:pPr marL="514350" indent="-514350" algn="ctr"/>
            <a:r>
              <a:rPr lang="mn-MN" sz="32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хэды хотоб? 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3214686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а)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табан 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3929066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хоёр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5984" y="4714884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зургаан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6025872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348880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764704"/>
            <a:ext cx="2857500" cy="2857500"/>
          </a:xfrm>
          <a:prstGeom prst="rect">
            <a:avLst/>
          </a:prstGeom>
        </p:spPr>
      </p:pic>
      <p:pic>
        <p:nvPicPr>
          <p:cNvPr id="8194" name="Picture 2" descr="http://animaciatop.ru/pictures/smailiki/thumb/smailiki-87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4077072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196752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majli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980728"/>
            <a:ext cx="2924928" cy="2924928"/>
          </a:xfrm>
          <a:prstGeom prst="rect">
            <a:avLst/>
          </a:prstGeom>
        </p:spPr>
      </p:pic>
      <p:pic>
        <p:nvPicPr>
          <p:cNvPr id="7170" name="Picture 2" descr="http://rf44-galich.ru/images/upload_slides/af810832f169e92ec573e72213555ad4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3717032"/>
            <a:ext cx="18764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mn-MN" dirty="0" smtClean="0">
                <a:solidFill>
                  <a:srgbClr val="FF0000"/>
                </a:solidFill>
              </a:rPr>
              <a:t>. зэбсэгэй падеж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mn-MN" dirty="0" smtClean="0">
                <a:solidFill>
                  <a:srgbClr val="FF0000"/>
                </a:solidFill>
              </a:rPr>
              <a:t> - ые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mn-MN" dirty="0" smtClean="0">
                <a:solidFill>
                  <a:srgbClr val="FF0000"/>
                </a:solidFill>
              </a:rPr>
              <a:t> - аар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mn-MN" dirty="0" smtClean="0">
                <a:solidFill>
                  <a:srgbClr val="FF0000"/>
                </a:solidFill>
              </a:rPr>
              <a:t> - 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mn-MN" dirty="0" smtClean="0">
                <a:solidFill>
                  <a:srgbClr val="FF0000"/>
                </a:solidFill>
              </a:rPr>
              <a:t> - ай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683568" y="5085184"/>
            <a:ext cx="785818" cy="428628"/>
          </a:xfrm>
          <a:prstGeom prst="actionButtonEnd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>
            <a:off x="683568" y="5733256"/>
            <a:ext cx="785818" cy="428628"/>
          </a:xfrm>
          <a:prstGeom prst="actionButtonEnd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5" action="ppaction://hlinksldjump" highlightClick="1"/>
          </p:cNvPr>
          <p:cNvSpPr/>
          <p:nvPr/>
        </p:nvSpPr>
        <p:spPr>
          <a:xfrm>
            <a:off x="683568" y="4437112"/>
            <a:ext cx="785818" cy="428628"/>
          </a:xfrm>
          <a:prstGeom prst="actionButtonEnd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2" action="ppaction://hlinksldjump" highlightClick="1"/>
          </p:cNvPr>
          <p:cNvSpPr/>
          <p:nvPr/>
        </p:nvSpPr>
        <p:spPr>
          <a:xfrm>
            <a:off x="642910" y="3786190"/>
            <a:ext cx="785818" cy="428628"/>
          </a:xfrm>
          <a:prstGeom prst="actionButtonEnd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6" cstate="email"/>
          <a:srcRect t="-5509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7992888" cy="7920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mn-MN" sz="3100" b="1" dirty="0" smtClean="0">
                <a:solidFill>
                  <a:srgbClr val="002060"/>
                </a:solidFill>
              </a:rPr>
              <a:t>Хүндэтэ наадагшад</a:t>
            </a:r>
            <a:r>
              <a:rPr lang="ru-RU" sz="3100" b="1" dirty="0" smtClean="0">
                <a:solidFill>
                  <a:srgbClr val="002060"/>
                </a:solidFill>
              </a:rPr>
              <a:t>,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 конверт</a:t>
            </a:r>
            <a:r>
              <a:rPr lang="mn-MN" sz="3100" b="1" dirty="0" smtClean="0">
                <a:solidFill>
                  <a:srgbClr val="002060"/>
                </a:solidFill>
              </a:rPr>
              <a:t> шэлэн абагты</a:t>
            </a:r>
            <a:r>
              <a:rPr lang="ru-RU" sz="3100" b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570911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750" y="1301431"/>
            <a:ext cx="1924831" cy="11249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1133" y="1261613"/>
            <a:ext cx="1924831" cy="1132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321" y="2631029"/>
            <a:ext cx="1924831" cy="11188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6591" y="3983375"/>
            <a:ext cx="1914252" cy="1110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1293881"/>
            <a:ext cx="1903528" cy="1108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8818" y="3948913"/>
            <a:ext cx="1954307" cy="11447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9056" y="5308534"/>
            <a:ext cx="1878086" cy="11025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8818" y="2631029"/>
            <a:ext cx="1954307" cy="11421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321" y="3990856"/>
            <a:ext cx="1888677" cy="11027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3402" y="5282649"/>
            <a:ext cx="1903528" cy="111997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4899" y="2631029"/>
            <a:ext cx="1923618" cy="11199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8818" y="5249666"/>
            <a:ext cx="1924830" cy="112067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440632" y="1163066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14" action="ppaction://hlinksldjump"/>
              </a:rPr>
              <a:t>2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67723" y="1148627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15" action="ppaction://hlinksldjump"/>
              </a:rPr>
              <a:t>3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42506" y="2536114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16" action="ppaction://hlinksldjump"/>
              </a:rPr>
              <a:t>4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383488" y="2548251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17" action="ppaction://hlinksldjump"/>
              </a:rPr>
              <a:t>5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67723" y="2552934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18" action="ppaction://hlinksldjump"/>
              </a:rPr>
              <a:t>6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51175" y="3904799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19" action="ppaction://hlinksldjump"/>
              </a:rPr>
              <a:t>7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09355" y="3861048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20" action="ppaction://hlinksldjump"/>
              </a:rPr>
              <a:t>8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67723" y="3851533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21" action="ppaction://hlinksldjump"/>
              </a:rPr>
              <a:t>9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384611" y="5138737"/>
            <a:ext cx="8162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22" action="ppaction://hlinksldjump"/>
              </a:rPr>
              <a:t>10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973108" y="5093641"/>
            <a:ext cx="8162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23" action="ppaction://hlinksldjump"/>
              </a:rPr>
              <a:t>12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199974" y="5168050"/>
            <a:ext cx="8162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rgbClr val="B83D68"/>
                </a:solidFill>
                <a:hlinkClick r:id="rId24" action="ppaction://hlinksldjump"/>
              </a:rPr>
              <a:t>11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2507" y="1163770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srgbClr val="B83D68"/>
                </a:solidFill>
                <a:hlinkClick r:id="rId25" action="ppaction://hlinksldjump"/>
              </a:rPr>
              <a:t>1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53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628800"/>
            <a:ext cx="8153400" cy="44958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>
                <a:solidFill>
                  <a:srgbClr val="002060"/>
                </a:solidFill>
                <a:latin typeface="Century Schoolbook" pitchFamily="18" charset="0"/>
              </a:rPr>
              <a:t>ИКТ реализуют один из важнейших принципов обучения – </a:t>
            </a:r>
            <a:r>
              <a:rPr lang="ru-RU" sz="2800" b="1" i="1" dirty="0" smtClean="0">
                <a:solidFill>
                  <a:srgbClr val="002060"/>
                </a:solidFill>
                <a:latin typeface="Century Schoolbook" pitchFamily="18" charset="0"/>
              </a:rPr>
              <a:t>наглядность.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20888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n-MN" sz="2400" dirty="0" smtClean="0">
                <a:solidFill>
                  <a:srgbClr val="002060"/>
                </a:solidFill>
              </a:rPr>
              <a:t>     </a:t>
            </a:r>
            <a:r>
              <a:rPr lang="ru-RU" sz="2400" dirty="0" smtClean="0">
                <a:solidFill>
                  <a:srgbClr val="002060"/>
                </a:solidFill>
              </a:rPr>
              <a:t>Преимущества использования компьютера на уроках </a:t>
            </a:r>
            <a:r>
              <a:rPr lang="mn-MN" sz="2400" dirty="0" smtClean="0">
                <a:solidFill>
                  <a:srgbClr val="002060"/>
                </a:solidFill>
              </a:rPr>
              <a:t>бурятского</a:t>
            </a:r>
            <a:r>
              <a:rPr lang="ru-RU" sz="2400" dirty="0" smtClean="0">
                <a:solidFill>
                  <a:srgbClr val="002060"/>
                </a:solidFill>
              </a:rPr>
              <a:t> языка</a:t>
            </a:r>
            <a:r>
              <a:rPr lang="mn-MN" sz="24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-Повышение мотивации изучения бурятского языка</a:t>
            </a:r>
            <a:r>
              <a:rPr lang="mn-MN" sz="2400" dirty="0" smtClean="0">
                <a:solidFill>
                  <a:srgbClr val="002060"/>
                </a:solidFill>
              </a:rPr>
              <a:t>.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-Создание благоприятного психологического климата</a:t>
            </a:r>
            <a:r>
              <a:rPr lang="mn-MN" sz="2400" dirty="0" smtClean="0">
                <a:solidFill>
                  <a:srgbClr val="002060"/>
                </a:solidFill>
              </a:rPr>
              <a:t>.</a:t>
            </a:r>
            <a:r>
              <a:rPr lang="ru-RU" sz="2400" dirty="0" smtClean="0">
                <a:solidFill>
                  <a:srgbClr val="002060"/>
                </a:solidFill>
              </a:rPr>
              <a:t> -Большая степень интерактивности</a:t>
            </a:r>
            <a:r>
              <a:rPr lang="mn-MN" sz="2400" dirty="0" smtClean="0">
                <a:solidFill>
                  <a:srgbClr val="002060"/>
                </a:solidFill>
              </a:rPr>
              <a:t>.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mn-MN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-Графические возможности компьютера делают обучение более наглядным </a:t>
            </a:r>
            <a:r>
              <a:rPr lang="mn-MN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-Возможность выбрать уровень и темы выполняемых заданий, что способствует индивидуализации обучения 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996953" y="2996952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4784"/>
            <a:ext cx="74888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использование ИКТ является необходимым средством, служащим для построения занятий. Внедрение  ИКТ в образовательный процесс стимулирует познавательный интерес к </a:t>
            </a:r>
            <a:r>
              <a:rPr lang="mn-MN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бурятскому языку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создавая условия для мотивации к изучению этого предмета,</a:t>
            </a:r>
            <a:r>
              <a:rPr lang="mn-MN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способствуют повышению  эффективности обучения и самообучения,  повышению качества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90600" y="2780928"/>
            <a:ext cx="7325816" cy="288032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mn-MN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БАЯРТАЙ!</a:t>
            </a:r>
            <a:endParaRPr lang="ru-RU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100" name="Picture 4" descr="http://playcast.ru/uploads/2013/08/30/597955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3839814" cy="3140968"/>
          </a:xfrm>
          <a:prstGeom prst="rect">
            <a:avLst/>
          </a:prstGeom>
          <a:noFill/>
        </p:spPr>
      </p:pic>
      <p:pic>
        <p:nvPicPr>
          <p:cNvPr id="6" name="Picture 4" descr="http://sksc.ru/wp-content/uploads/2015/01/1398675296_bing1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67736" y="4293096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FF0066"/>
                </a:solidFill>
                <a:latin typeface="Times New Roman" pitchFamily="18" charset="0"/>
              </a:rPr>
              <a:t>«Без игры нет и не может быть полноценного умственного развития.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FF0066"/>
                </a:solidFill>
                <a:latin typeface="Times New Roman" pitchFamily="18" charset="0"/>
              </a:rPr>
              <a:t>Игра – это огромное светлое окно,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FF0066"/>
                </a:solidFill>
                <a:latin typeface="Times New Roman" pitchFamily="18" charset="0"/>
              </a:rPr>
              <a:t>через которое в духовный мир ребенка вливается живительный поток представлений, понятий.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FF0066"/>
                </a:solidFill>
                <a:latin typeface="Times New Roman" pitchFamily="18" charset="0"/>
              </a:rPr>
              <a:t>Игра – это искра, зажигающая огонек пытливости и любознательности».</a:t>
            </a:r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</a:rPr>
              <a:t>                              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                                            </a:t>
            </a:r>
            <a:r>
              <a:rPr lang="ru-RU" sz="3200" dirty="0" smtClean="0">
                <a:solidFill>
                  <a:srgbClr val="002060"/>
                </a:solidFill>
              </a:rPr>
              <a:t>А. В. Сухомлинский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0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74638"/>
            <a:ext cx="804389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990033"/>
                </a:solidFill>
              </a:rPr>
              <a:t>Игры на уроках бурятского языка можно разделить на следующие категории: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1989138"/>
            <a:ext cx="7758112" cy="4137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</a:rPr>
              <a:t>1.   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лексическ</a:t>
            </a:r>
            <a:r>
              <a:rPr lang="mn-MN" sz="3200" b="1" i="1" dirty="0" smtClean="0">
                <a:solidFill>
                  <a:srgbClr val="C00000"/>
                </a:solidFill>
              </a:rPr>
              <a:t>э нааданууд</a:t>
            </a:r>
            <a:r>
              <a:rPr lang="ru-RU" sz="3200" b="1" i="1" dirty="0" smtClean="0">
                <a:solidFill>
                  <a:srgbClr val="C00000"/>
                </a:solidFill>
              </a:rPr>
              <a:t>;</a:t>
            </a:r>
          </a:p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</a:rPr>
              <a:t>2.   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грамматическ</a:t>
            </a:r>
            <a:r>
              <a:rPr lang="mn-MN" sz="3200" b="1" i="1" dirty="0" smtClean="0">
                <a:solidFill>
                  <a:srgbClr val="C00000"/>
                </a:solidFill>
              </a:rPr>
              <a:t>а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mn-MN" sz="3200" b="1" i="1" dirty="0" smtClean="0">
                <a:solidFill>
                  <a:srgbClr val="C00000"/>
                </a:solidFill>
              </a:rPr>
              <a:t>нааданууд</a:t>
            </a:r>
            <a:r>
              <a:rPr lang="ru-RU" sz="3200" b="1" i="1" dirty="0" smtClean="0">
                <a:solidFill>
                  <a:srgbClr val="C00000"/>
                </a:solidFill>
              </a:rPr>
              <a:t>;</a:t>
            </a:r>
          </a:p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</a:rPr>
              <a:t>3.   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фонетическ</a:t>
            </a:r>
            <a:r>
              <a:rPr lang="mn-MN" sz="3200" b="1" i="1" dirty="0" smtClean="0">
                <a:solidFill>
                  <a:srgbClr val="C00000"/>
                </a:solidFill>
              </a:rPr>
              <a:t>э нааданууд</a:t>
            </a:r>
            <a:r>
              <a:rPr lang="ru-RU" sz="3200" b="1" i="1" dirty="0" smtClean="0">
                <a:solidFill>
                  <a:srgbClr val="C00000"/>
                </a:solidFill>
              </a:rPr>
              <a:t>;</a:t>
            </a:r>
          </a:p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</a:rPr>
              <a:t>4.   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орфографическ</a:t>
            </a:r>
            <a:r>
              <a:rPr lang="mn-MN" sz="3200" b="1" i="1" dirty="0" smtClean="0">
                <a:solidFill>
                  <a:srgbClr val="C00000"/>
                </a:solidFill>
              </a:rPr>
              <a:t>а нааданууд</a:t>
            </a:r>
            <a:r>
              <a:rPr lang="ru-RU" sz="3200" b="1" i="1" dirty="0" smtClean="0">
                <a:solidFill>
                  <a:srgbClr val="C00000"/>
                </a:solidFill>
              </a:rPr>
              <a:t>;</a:t>
            </a:r>
            <a:endParaRPr lang="en-US" sz="3200" b="1" i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</a:rPr>
              <a:t>5.    </a:t>
            </a:r>
            <a:r>
              <a:rPr lang="mn-MN" sz="3200" b="1" i="1" dirty="0" smtClean="0">
                <a:solidFill>
                  <a:srgbClr val="C00000"/>
                </a:solidFill>
              </a:rPr>
              <a:t>зүжэглэмэл нааданууд</a:t>
            </a:r>
            <a:r>
              <a:rPr lang="ru-RU" sz="3200" b="1" i="1" dirty="0" smtClean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1268" name="Рисунок 3" descr="mon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8636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1600200"/>
            <a:ext cx="7722440" cy="4495800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Хэшээлэй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ямаршье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шатада</a:t>
            </a:r>
            <a:r>
              <a:rPr lang="ru-RU" dirty="0" smtClean="0">
                <a:solidFill>
                  <a:srgbClr val="C00000"/>
                </a:solidFill>
              </a:rPr>
              <a:t> ИКТ </a:t>
            </a:r>
            <a:r>
              <a:rPr lang="ru-RU" dirty="0" err="1" smtClean="0">
                <a:solidFill>
                  <a:srgbClr val="C00000"/>
                </a:solidFill>
              </a:rPr>
              <a:t>хэрэглэмээр</a:t>
            </a:r>
            <a:endParaRPr lang="mn-MN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Шэнэ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темэ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</a:t>
            </a:r>
            <a:r>
              <a:rPr lang="ru-RU" dirty="0" err="1" smtClean="0">
                <a:solidFill>
                  <a:srgbClr val="002060"/>
                </a:solidFill>
              </a:rPr>
              <a:t>бэхиж</a:t>
            </a:r>
            <a:r>
              <a:rPr lang="mn-MN" dirty="0" smtClean="0">
                <a:solidFill>
                  <a:srgbClr val="002060"/>
                </a:solidFill>
              </a:rPr>
              <a:t>үүлгэ</a:t>
            </a:r>
          </a:p>
          <a:p>
            <a:pPr>
              <a:buNone/>
            </a:pPr>
            <a:r>
              <a:rPr lang="mn-MN" dirty="0" smtClean="0">
                <a:solidFill>
                  <a:srgbClr val="002060"/>
                </a:solidFill>
              </a:rPr>
              <a:t>                                   дабталга</a:t>
            </a:r>
          </a:p>
          <a:p>
            <a:pPr>
              <a:buNone/>
            </a:pPr>
            <a:r>
              <a:rPr lang="mn-MN" dirty="0" smtClean="0">
                <a:solidFill>
                  <a:srgbClr val="002060"/>
                </a:solidFill>
              </a:rPr>
              <a:t>                                               шалгалта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0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060848"/>
            <a:ext cx="1944216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dirty="0" smtClean="0"/>
              <a:t>ИКТ хэрэглэлгэ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411760" y="2204864"/>
            <a:ext cx="21602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411760" y="3068960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3"/>
          </p:cNvCxnSpPr>
          <p:nvPr/>
        </p:nvCxnSpPr>
        <p:spPr>
          <a:xfrm>
            <a:off x="2915816" y="3753036"/>
            <a:ext cx="2232248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11760" y="4869160"/>
            <a:ext cx="216024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644008" y="1628800"/>
            <a:ext cx="208823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dirty="0" smtClean="0"/>
              <a:t>Һургалгын программа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4644008" y="2852936"/>
            <a:ext cx="208823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dirty="0" smtClean="0"/>
              <a:t>презента</a:t>
            </a:r>
            <a:r>
              <a:rPr lang="ru-RU" dirty="0" err="1" smtClean="0"/>
              <a:t>ц</a:t>
            </a:r>
            <a:r>
              <a:rPr lang="mn-MN" dirty="0" smtClean="0"/>
              <a:t>и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4572000" y="3933056"/>
            <a:ext cx="223224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тренажёрнууд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4644008" y="5013176"/>
            <a:ext cx="216024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интернет</a:t>
            </a:r>
            <a:endParaRPr lang="ru-RU" dirty="0"/>
          </a:p>
        </p:txBody>
      </p:sp>
      <p:pic>
        <p:nvPicPr>
          <p:cNvPr id="1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0"/>
            <a:ext cx="6858002" cy="864097"/>
          </a:xfrm>
          <a:prstGeom prst="rect">
            <a:avLst/>
          </a:prstGeom>
          <a:noFill/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611560" y="1556792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ru-RU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8600"/>
            <a:ext cx="7578424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ИКТ позволяет учителю: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600200"/>
            <a:ext cx="7794448" cy="449580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-повысить качество усвоения учебного материала;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-сделать урок интересным, наглядным,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-повысить мотивацию к обучению;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-повысить объём работы;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0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8600"/>
            <a:ext cx="7722440" cy="990600"/>
          </a:xfrm>
        </p:spPr>
        <p:txBody>
          <a:bodyPr/>
          <a:lstStyle/>
          <a:p>
            <a:r>
              <a:rPr lang="ru-RU" dirty="0" smtClean="0"/>
              <a:t>Функции ИКТ для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600200"/>
            <a:ext cx="7938464" cy="449580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-объект обучения;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-игровая среда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-реализация себя в ходе игры;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rus.ans4.com/media/img/a/m/am58nd4zp3mhfr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996953" y="2996950"/>
            <a:ext cx="6858002" cy="864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5">
      <a:dk1>
        <a:srgbClr val="FFE17A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FFEBA3"/>
      </a:accent2>
      <a:accent3>
        <a:srgbClr val="DE6C36"/>
      </a:accent3>
      <a:accent4>
        <a:srgbClr val="B28B00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528</TotalTime>
  <Words>604</Words>
  <Application>Microsoft Office PowerPoint</Application>
  <PresentationFormat>Экран (4:3)</PresentationFormat>
  <Paragraphs>180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Обычная</vt:lpstr>
      <vt:lpstr>Наадан ба ИКТ буряад хэлэ заалгада хэрэглэлгэ (ажалай дүршэлһөө)</vt:lpstr>
      <vt:lpstr>Слайд 2</vt:lpstr>
      <vt:lpstr>Слайд 3</vt:lpstr>
      <vt:lpstr>Слайд 4</vt:lpstr>
      <vt:lpstr>Игры на уроках бурятского языка можно разделить на следующие категории:</vt:lpstr>
      <vt:lpstr>Слайд 6</vt:lpstr>
      <vt:lpstr>Слайд 7</vt:lpstr>
      <vt:lpstr>Использование ИКТ позволяет учителю:</vt:lpstr>
      <vt:lpstr>Функции ИКТ для ребенка</vt:lpstr>
      <vt:lpstr>С какой целью я использую презентации на уроках бурятского языка? </vt:lpstr>
      <vt:lpstr>Что же представляет собой игра на уроке бурятского языка. </vt:lpstr>
      <vt:lpstr>Функции использования игры на уроках</vt:lpstr>
      <vt:lpstr>Функции использования ИКТ</vt:lpstr>
      <vt:lpstr>Слайд 14</vt:lpstr>
      <vt:lpstr>Слайд 15</vt:lpstr>
      <vt:lpstr>Слайд 16</vt:lpstr>
      <vt:lpstr>Слайд 17</vt:lpstr>
      <vt:lpstr>Энэ юун бэ?</vt:lpstr>
      <vt:lpstr>Слайд 19</vt:lpstr>
      <vt:lpstr>Слайд 20</vt:lpstr>
      <vt:lpstr>Слайд 21</vt:lpstr>
      <vt:lpstr>Огородой хэрэгсэлнүүд</vt:lpstr>
      <vt:lpstr>Слайд 23</vt:lpstr>
      <vt:lpstr>Конкурс «Гуламта»  </vt:lpstr>
      <vt:lpstr>Слайд 25</vt:lpstr>
      <vt:lpstr>Слайд 26</vt:lpstr>
      <vt:lpstr>Слайд 27</vt:lpstr>
      <vt:lpstr>3. зэбсэгэй падеж</vt:lpstr>
      <vt:lpstr> Хүндэтэ наадагшад,   конверт шэлэн абагты.</vt:lpstr>
      <vt:lpstr>Слайд 30</vt:lpstr>
      <vt:lpstr>Слайд 31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Оюна</dc:creator>
  <cp:lastModifiedBy>Пользователь</cp:lastModifiedBy>
  <cp:revision>62</cp:revision>
  <dcterms:created xsi:type="dcterms:W3CDTF">2016-10-09T12:55:42Z</dcterms:created>
  <dcterms:modified xsi:type="dcterms:W3CDTF">2020-03-30T12:20:57Z</dcterms:modified>
</cp:coreProperties>
</file>