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7" r:id="rId3"/>
    <p:sldId id="279" r:id="rId4"/>
    <p:sldId id="278" r:id="rId5"/>
    <p:sldId id="258" r:id="rId6"/>
    <p:sldId id="259" r:id="rId7"/>
    <p:sldId id="260" r:id="rId8"/>
    <p:sldId id="261" r:id="rId9"/>
    <p:sldId id="276" r:id="rId10"/>
    <p:sldId id="28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85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AC1C9-896A-43BA-9C42-CAED10B4BA02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A7B98-F900-4807-BF86-C89A970D1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279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0">
              <a:srgbClr val="FBD49C"/>
            </a:gs>
            <a:gs pos="66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928670"/>
            <a:ext cx="8429684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«СЛОЖЕНИЕ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И ВЫЧИТАНИЕ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ДЕСЯТИЧНЫХ ДРОБЕЙ»</a:t>
            </a:r>
          </a:p>
          <a:p>
            <a:pPr algn="ctr"/>
            <a:endParaRPr lang="ru-RU" sz="5400" b="1" cap="all" dirty="0">
              <a:ln w="9000" cmpd="sng">
                <a:solidFill>
                  <a:srgbClr val="FFFF00"/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Cambria" pitchFamily="18" charset="0"/>
            </a:endParaRPr>
          </a:p>
          <a:p>
            <a:pPr algn="ctr"/>
            <a:endParaRPr lang="ru-RU" sz="5400" b="1" cap="all" spc="0" dirty="0" smtClean="0">
              <a:ln w="9000" cmpd="sng">
                <a:solidFill>
                  <a:srgbClr val="FFFF00"/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Cambria" pitchFamily="18" charset="0"/>
            </a:endParaRPr>
          </a:p>
          <a:p>
            <a:pPr algn="r"/>
            <a:r>
              <a:rPr lang="ru-RU" cap="all" dirty="0" smtClean="0">
                <a:ln w="9000" cmpd="sng">
                  <a:solidFill>
                    <a:srgbClr val="002060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Учитель: </a:t>
            </a:r>
            <a:r>
              <a:rPr lang="ru-RU" cap="all" dirty="0" smtClean="0">
                <a:ln w="9000" cmpd="sng">
                  <a:solidFill>
                    <a:srgbClr val="002060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Фалева Ольга Васильевна</a:t>
            </a:r>
          </a:p>
          <a:p>
            <a:pPr algn="r"/>
            <a:r>
              <a:rPr lang="ru-RU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ГБОУ СОШ№531</a:t>
            </a:r>
          </a:p>
          <a:p>
            <a:pPr algn="r"/>
            <a:r>
              <a:rPr lang="ru-RU" cap="all" dirty="0" smtClean="0">
                <a:ln w="9000" cmpd="sng">
                  <a:solidFill>
                    <a:srgbClr val="002060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САНКТ-ПЕТЕРБУРГ</a:t>
            </a:r>
            <a:endParaRPr lang="ru-RU" cap="all" spc="0" dirty="0">
              <a:ln w="9000" cmpd="sng">
                <a:solidFill>
                  <a:srgbClr val="002060"/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06896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для повторения:</a:t>
            </a:r>
            <a:br>
              <a:rPr lang="ru-RU" dirty="0" smtClean="0"/>
            </a:br>
            <a:r>
              <a:rPr lang="ru-RU" dirty="0" smtClean="0"/>
              <a:t>учебник стр.225-226</a:t>
            </a:r>
            <a:br>
              <a:rPr lang="ru-RU" dirty="0" smtClean="0"/>
            </a:br>
            <a:r>
              <a:rPr lang="ru-RU" dirty="0" smtClean="0"/>
              <a:t>№891(3,4)</a:t>
            </a:r>
            <a:br>
              <a:rPr lang="ru-RU" dirty="0" smtClean="0"/>
            </a:br>
            <a:r>
              <a:rPr lang="ru-RU" dirty="0" smtClean="0"/>
              <a:t>№893</a:t>
            </a:r>
            <a:br>
              <a:rPr lang="ru-RU" dirty="0" smtClean="0"/>
            </a:br>
            <a:r>
              <a:rPr lang="ru-RU" dirty="0" smtClean="0"/>
              <a:t>№895(1,2)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Д/З:</a:t>
            </a:r>
            <a:br>
              <a:rPr lang="ru-RU" dirty="0" smtClean="0"/>
            </a:br>
            <a:r>
              <a:rPr lang="ru-RU" dirty="0" smtClean="0"/>
              <a:t>№892</a:t>
            </a:r>
            <a:br>
              <a:rPr lang="ru-RU" dirty="0" smtClean="0"/>
            </a:br>
            <a:r>
              <a:rPr lang="ru-RU" dirty="0" smtClean="0"/>
              <a:t>№894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020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8488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№1.Сравните </a:t>
            </a:r>
            <a:r>
              <a:rPr lang="ru-RU" sz="3600" dirty="0">
                <a:solidFill>
                  <a:srgbClr val="000000"/>
                </a:solidFill>
                <a:latin typeface="Times New Roman, serif"/>
              </a:rPr>
              <a:t>десятичные дроби:</a:t>
            </a:r>
            <a:endParaRPr lang="ru-RU" sz="3600" dirty="0">
              <a:solidFill>
                <a:srgbClr val="000000"/>
              </a:solidFill>
              <a:latin typeface="Open Sans"/>
            </a:endParaRPr>
          </a:p>
          <a:p>
            <a:endParaRPr lang="ru-RU" sz="3600" dirty="0" smtClean="0">
              <a:solidFill>
                <a:srgbClr val="000000"/>
              </a:solidFill>
              <a:latin typeface="Times New Roman, serif"/>
            </a:endParaRP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5,089  и  5,1</a:t>
            </a: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 </a:t>
            </a: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0,64  и  6,35</a:t>
            </a:r>
          </a:p>
          <a:p>
            <a:pPr algn="ctr"/>
            <a:r>
              <a:rPr lang="ru-RU" sz="3600" dirty="0">
                <a:solidFill>
                  <a:srgbClr val="000000"/>
                </a:solidFill>
                <a:latin typeface="Times New Roman, serif"/>
              </a:rPr>
              <a:t> </a:t>
            </a:r>
            <a:br>
              <a:rPr lang="ru-RU" sz="3600" dirty="0">
                <a:solidFill>
                  <a:srgbClr val="000000"/>
                </a:solidFill>
                <a:latin typeface="Times New Roman, serif"/>
              </a:rPr>
            </a:br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8,1  и  </a:t>
            </a:r>
            <a:r>
              <a:rPr lang="ru-RU" sz="3600" dirty="0">
                <a:solidFill>
                  <a:srgbClr val="000000"/>
                </a:solidFill>
                <a:latin typeface="Times New Roman, serif"/>
              </a:rPr>
              <a:t>8,097 </a:t>
            </a:r>
            <a:endParaRPr lang="ru-RU" sz="3600" dirty="0" smtClean="0">
              <a:solidFill>
                <a:srgbClr val="000000"/>
              </a:solidFill>
              <a:latin typeface="Times New Roman, serif"/>
            </a:endParaRPr>
          </a:p>
          <a:p>
            <a:pPr algn="ctr"/>
            <a:endParaRPr lang="ru-RU" sz="3600" dirty="0" smtClean="0">
              <a:solidFill>
                <a:srgbClr val="000000"/>
              </a:solidFill>
              <a:latin typeface="Times New Roman, serif"/>
            </a:endParaRP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0,529  и  </a:t>
            </a:r>
            <a:r>
              <a:rPr lang="ru-RU" sz="3600" dirty="0">
                <a:solidFill>
                  <a:srgbClr val="000000"/>
                </a:solidFill>
                <a:latin typeface="Times New Roman, serif"/>
              </a:rPr>
              <a:t>0,53 </a:t>
            </a:r>
            <a:endParaRPr lang="ru-RU" sz="3600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772644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Выполняя задание, проговаривайте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правило, на которое опирались при выполнении данного задания.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67518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6082150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Выполняя задание, проговаривайте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правило, на которое опирались при выполнении данного задания.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04664"/>
            <a:ext cx="828092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№2</a:t>
            </a:r>
            <a:r>
              <a:rPr lang="ru-RU" sz="3600" dirty="0">
                <a:solidFill>
                  <a:srgbClr val="000000"/>
                </a:solidFill>
                <a:latin typeface="Times New Roman, serif"/>
              </a:rPr>
              <a:t>. </a:t>
            </a:r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Заполните </a:t>
            </a:r>
            <a:r>
              <a:rPr lang="ru-RU" sz="3600" dirty="0">
                <a:solidFill>
                  <a:srgbClr val="000000"/>
                </a:solidFill>
                <a:latin typeface="Times New Roman, serif"/>
              </a:rPr>
              <a:t>пропуски: </a:t>
            </a:r>
            <a:br>
              <a:rPr lang="ru-RU" sz="3600" dirty="0">
                <a:solidFill>
                  <a:srgbClr val="000000"/>
                </a:solidFill>
                <a:latin typeface="Times New Roman, serif"/>
              </a:rPr>
            </a:br>
            <a:endParaRPr lang="ru-RU" sz="2800" dirty="0" smtClean="0">
              <a:solidFill>
                <a:srgbClr val="000000"/>
              </a:solidFill>
              <a:latin typeface="Times New Roman, serif"/>
            </a:endParaRP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6м </a:t>
            </a:r>
            <a:r>
              <a:rPr lang="ru-RU" sz="3600" dirty="0">
                <a:solidFill>
                  <a:srgbClr val="000000"/>
                </a:solidFill>
                <a:latin typeface="Times New Roman, serif"/>
              </a:rPr>
              <a:t>82см= </a:t>
            </a:r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___м </a:t>
            </a:r>
          </a:p>
          <a:p>
            <a:pPr algn="ctr"/>
            <a:endParaRPr lang="ru-RU" sz="2800" dirty="0" smtClean="0">
              <a:solidFill>
                <a:srgbClr val="000000"/>
              </a:solidFill>
              <a:latin typeface="Times New Roman, serif"/>
            </a:endParaRP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8м3дм </a:t>
            </a:r>
            <a:r>
              <a:rPr lang="ru-RU" sz="3600" dirty="0">
                <a:solidFill>
                  <a:srgbClr val="000000"/>
                </a:solidFill>
                <a:latin typeface="Times New Roman, serif"/>
              </a:rPr>
              <a:t>= </a:t>
            </a:r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___м</a:t>
            </a:r>
          </a:p>
          <a:p>
            <a:pPr algn="ctr"/>
            <a:endParaRPr lang="ru-RU" sz="2800" dirty="0">
              <a:solidFill>
                <a:srgbClr val="000000"/>
              </a:solidFill>
              <a:latin typeface="Open Sans"/>
            </a:endParaRPr>
          </a:p>
          <a:p>
            <a:pPr algn="ctr"/>
            <a:r>
              <a:rPr lang="ru-RU" sz="3600" dirty="0">
                <a:solidFill>
                  <a:srgbClr val="000000"/>
                </a:solidFill>
                <a:latin typeface="Times New Roman, serif"/>
              </a:rPr>
              <a:t>2т 27ц = </a:t>
            </a:r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___т </a:t>
            </a:r>
          </a:p>
          <a:p>
            <a:pPr algn="ctr"/>
            <a:endParaRPr lang="ru-RU" sz="2800" dirty="0" smtClean="0">
              <a:solidFill>
                <a:srgbClr val="000000"/>
              </a:solidFill>
              <a:latin typeface="Times New Roman, serif"/>
            </a:endParaRP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52ц =5,2</a:t>
            </a:r>
            <a:r>
              <a:rPr lang="ru-RU" sz="3600" dirty="0">
                <a:solidFill>
                  <a:srgbClr val="000000"/>
                </a:solidFill>
                <a:latin typeface="Times New Roman, serif"/>
              </a:rPr>
              <a:t> </a:t>
            </a:r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___</a:t>
            </a:r>
          </a:p>
          <a:p>
            <a:pPr algn="ctr"/>
            <a:r>
              <a:rPr lang="ru-RU" sz="2800" dirty="0">
                <a:solidFill>
                  <a:srgbClr val="000000"/>
                </a:solidFill>
                <a:latin typeface="Times New Roman, serif"/>
              </a:rPr>
              <a:t/>
            </a:r>
            <a:br>
              <a:rPr lang="ru-RU" sz="2800" dirty="0">
                <a:solidFill>
                  <a:srgbClr val="000000"/>
                </a:solidFill>
                <a:latin typeface="Times New Roman, serif"/>
              </a:rPr>
            </a:br>
            <a:r>
              <a:rPr lang="ru-RU" sz="3600" dirty="0">
                <a:solidFill>
                  <a:srgbClr val="000000"/>
                </a:solidFill>
                <a:latin typeface="Times New Roman, serif"/>
              </a:rPr>
              <a:t>30м8см = </a:t>
            </a:r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___м</a:t>
            </a:r>
            <a:endParaRPr lang="ru-RU" sz="3600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65686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77048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0000"/>
                </a:solidFill>
                <a:latin typeface="Open Sans"/>
              </a:rPr>
              <a:t>№3</a:t>
            </a:r>
            <a:r>
              <a:rPr lang="ru-RU" sz="3600" dirty="0">
                <a:solidFill>
                  <a:srgbClr val="000000"/>
                </a:solidFill>
                <a:latin typeface="Open Sans"/>
              </a:rPr>
              <a:t> </a:t>
            </a:r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Восстановите </a:t>
            </a:r>
            <a:r>
              <a:rPr lang="ru-RU" sz="3600" dirty="0">
                <a:solidFill>
                  <a:srgbClr val="000000"/>
                </a:solidFill>
                <a:latin typeface="Times New Roman, serif"/>
              </a:rPr>
              <a:t>запись:</a:t>
            </a:r>
            <a:endParaRPr lang="ru-RU" sz="3600" dirty="0">
              <a:solidFill>
                <a:srgbClr val="000000"/>
              </a:solidFill>
              <a:latin typeface="Open Sans"/>
            </a:endParaRPr>
          </a:p>
          <a:p>
            <a:pPr algn="ctr"/>
            <a:endParaRPr lang="ru-RU" sz="3600" dirty="0" smtClean="0">
              <a:solidFill>
                <a:srgbClr val="000000"/>
              </a:solidFill>
              <a:latin typeface="Times New Roman, serif"/>
            </a:endParaRP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2</a:t>
            </a:r>
            <a:r>
              <a:rPr lang="ru-RU" sz="3600" dirty="0">
                <a:solidFill>
                  <a:srgbClr val="000000"/>
                </a:solidFill>
                <a:latin typeface="Times New Roman, serif"/>
              </a:rPr>
              <a:t>,*1&lt; 2,*02</a:t>
            </a:r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;</a:t>
            </a:r>
          </a:p>
          <a:p>
            <a:pPr algn="ctr"/>
            <a:endParaRPr lang="ru-RU" sz="3600" dirty="0">
              <a:solidFill>
                <a:srgbClr val="000000"/>
              </a:solidFill>
              <a:latin typeface="Open Sans"/>
            </a:endParaRPr>
          </a:p>
          <a:p>
            <a:pPr algn="ctr"/>
            <a:r>
              <a:rPr lang="ru-RU" sz="3600" dirty="0">
                <a:solidFill>
                  <a:srgbClr val="000000"/>
                </a:solidFill>
                <a:latin typeface="Times New Roman, serif"/>
              </a:rPr>
              <a:t>6,413&gt; 6,4*8</a:t>
            </a:r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;</a:t>
            </a:r>
          </a:p>
          <a:p>
            <a:pPr algn="ctr"/>
            <a:endParaRPr lang="ru-RU" sz="3600" dirty="0">
              <a:solidFill>
                <a:srgbClr val="000000"/>
              </a:solidFill>
              <a:latin typeface="Open Sans"/>
            </a:endParaRPr>
          </a:p>
          <a:p>
            <a:pPr algn="ctr"/>
            <a:r>
              <a:rPr lang="ru-RU" sz="3600" dirty="0">
                <a:solidFill>
                  <a:srgbClr val="000000"/>
                </a:solidFill>
                <a:latin typeface="Times New Roman, serif"/>
              </a:rPr>
              <a:t>1,892 &lt;1</a:t>
            </a:r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,*;</a:t>
            </a:r>
          </a:p>
          <a:p>
            <a:pPr algn="ctr"/>
            <a:endParaRPr lang="ru-RU" sz="3600" dirty="0" smtClean="0">
              <a:solidFill>
                <a:srgbClr val="000000"/>
              </a:solidFill>
              <a:latin typeface="Open Sans"/>
            </a:endParaRP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, serif"/>
              </a:rPr>
              <a:t>50,683 </a:t>
            </a:r>
            <a:r>
              <a:rPr lang="ru-RU" sz="3600" dirty="0">
                <a:solidFill>
                  <a:srgbClr val="000000"/>
                </a:solidFill>
                <a:latin typeface="Times New Roman, serif"/>
              </a:rPr>
              <a:t>&lt; 50,6*1</a:t>
            </a:r>
            <a:endParaRPr lang="ru-RU" sz="3600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6082150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Выполняя задание, проговаривайте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правило, на которое опирались при выполнении данного задания.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92660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286808" cy="15081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 </a:t>
            </a:r>
            <a:r>
              <a:rPr lang="ru-RU" sz="4400" dirty="0" smtClean="0">
                <a:ln w="11430"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</a:t>
            </a:r>
            <a:r>
              <a:rPr lang="ru-RU" sz="4400" dirty="0" smtClean="0">
                <a:ln w="11430"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десятичную дробь, </a:t>
            </a:r>
          </a:p>
          <a:p>
            <a:pPr algn="ctr"/>
            <a:r>
              <a:rPr lang="ru-RU" sz="4400" dirty="0" smtClean="0">
                <a:ln w="11430"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которой</a:t>
            </a:r>
            <a:r>
              <a:rPr lang="ru-RU" sz="3600" dirty="0" smtClean="0">
                <a:ln w="11430"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cap="none" spc="0" dirty="0">
              <a:ln w="11430">
                <a:solidFill>
                  <a:schemeClr val="tx1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186543"/>
            <a:ext cx="57702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три целых, семь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сотых</a:t>
            </a:r>
            <a:endParaRPr lang="en-US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110660"/>
            <a:ext cx="83372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пятьдесят целых, восемь десятых 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127111"/>
            <a:ext cx="62811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ноль целых, восемь сотых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286808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000" b="1" i="1" dirty="0" smtClean="0">
                <a:ln w="11430">
                  <a:solidFill>
                    <a:schemeClr val="tx1"/>
                  </a:solidFill>
                </a:ln>
                <a:solidFill>
                  <a:srgbClr val="99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Проверь себя!</a:t>
            </a:r>
            <a:endParaRPr lang="ru-RU" sz="2000" b="1" i="1" cap="none" spc="0" dirty="0">
              <a:ln w="11430">
                <a:solidFill>
                  <a:schemeClr val="tx1"/>
                </a:solidFill>
              </a:ln>
              <a:solidFill>
                <a:srgbClr val="99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107" y="1889604"/>
            <a:ext cx="14927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3,07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08186" y="2893405"/>
            <a:ext cx="14927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50,8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00172" y="3959543"/>
            <a:ext cx="15119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0,08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6"/>
            <a:ext cx="82868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 w="11430"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десятичные дроби:</a:t>
            </a:r>
            <a:endParaRPr lang="ru-RU" sz="3600" cap="none" spc="0" dirty="0">
              <a:ln w="11430">
                <a:solidFill>
                  <a:schemeClr val="tx1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23262" y="4725144"/>
            <a:ext cx="19367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atin typeface="Cambria" pitchFamily="18" charset="0"/>
              </a:rPr>
              <a:t>15,0204</a:t>
            </a:r>
            <a:endParaRPr lang="ru-RU" sz="3600" b="1" dirty="0">
              <a:latin typeface="Cambr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43608" y="2171822"/>
            <a:ext cx="8402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atin typeface="Cambria" pitchFamily="18" charset="0"/>
              </a:rPr>
              <a:t>1,5</a:t>
            </a:r>
            <a:endParaRPr lang="ru-RU" sz="3600" b="1" dirty="0">
              <a:latin typeface="Cambr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2955899"/>
            <a:ext cx="11144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atin typeface="Cambria" pitchFamily="18" charset="0"/>
              </a:rPr>
              <a:t>2,05</a:t>
            </a:r>
            <a:endParaRPr lang="ru-RU" sz="3600" b="1" dirty="0">
              <a:latin typeface="Cambr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707904" y="3829689"/>
            <a:ext cx="13885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atin typeface="Cambria" pitchFamily="18" charset="0"/>
              </a:rPr>
              <a:t>0,008</a:t>
            </a:r>
            <a:endParaRPr lang="ru-RU" sz="3600" b="1" dirty="0"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28680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000" b="1" i="1" dirty="0" smtClean="0">
                <a:ln w="11430">
                  <a:solidFill>
                    <a:schemeClr val="tx1"/>
                  </a:solidFill>
                </a:ln>
                <a:solidFill>
                  <a:srgbClr val="99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Правило сложения </a:t>
            </a:r>
          </a:p>
          <a:p>
            <a:pPr algn="ctr"/>
            <a:r>
              <a:rPr lang="ru-RU" sz="3000" b="1" i="1" dirty="0" smtClean="0">
                <a:ln w="11430">
                  <a:solidFill>
                    <a:schemeClr val="tx1"/>
                  </a:solidFill>
                </a:ln>
                <a:solidFill>
                  <a:srgbClr val="99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десятичных дробей</a:t>
            </a:r>
            <a:r>
              <a:rPr lang="ru-RU" sz="2000" b="1" i="1" dirty="0" smtClean="0">
                <a:ln w="11430">
                  <a:solidFill>
                    <a:schemeClr val="tx1"/>
                  </a:solidFill>
                </a:ln>
                <a:solidFill>
                  <a:srgbClr val="99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:</a:t>
            </a:r>
            <a:endParaRPr lang="ru-RU" sz="2000" b="1" i="1" cap="none" spc="0" dirty="0">
              <a:ln w="11430">
                <a:solidFill>
                  <a:schemeClr val="tx1"/>
                </a:solidFill>
              </a:ln>
              <a:solidFill>
                <a:srgbClr val="99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2901" y="1372829"/>
            <a:ext cx="8678198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u="sng" dirty="0" smtClean="0">
                <a:solidFill>
                  <a:srgbClr val="990000"/>
                </a:solidFill>
                <a:latin typeface="Cambria" pitchFamily="18" charset="0"/>
              </a:rPr>
              <a:t>Чтобы сложить  </a:t>
            </a:r>
            <a:r>
              <a:rPr lang="ru-RU" sz="2300" b="1" u="sng" dirty="0" smtClean="0">
                <a:solidFill>
                  <a:srgbClr val="990000"/>
                </a:solidFill>
                <a:latin typeface="Cambria" pitchFamily="18" charset="0"/>
              </a:rPr>
              <a:t>десятичные </a:t>
            </a:r>
            <a:r>
              <a:rPr lang="ru-RU" sz="2300" b="1" u="sng" dirty="0" smtClean="0">
                <a:solidFill>
                  <a:srgbClr val="990000"/>
                </a:solidFill>
                <a:latin typeface="Cambria" pitchFamily="18" charset="0"/>
              </a:rPr>
              <a:t>дроби, нужно:</a:t>
            </a:r>
          </a:p>
          <a:p>
            <a:endParaRPr lang="ru-RU" dirty="0" smtClean="0"/>
          </a:p>
          <a:p>
            <a:pPr marL="457200" indent="-457200" algn="just">
              <a:buAutoNum type="arabicParenR"/>
            </a:pPr>
            <a:r>
              <a:rPr lang="ru-RU" sz="2200" b="1" i="1" dirty="0" smtClean="0">
                <a:latin typeface="Cambria" pitchFamily="18" charset="0"/>
              </a:rPr>
              <a:t>уравнять </a:t>
            </a:r>
            <a:r>
              <a:rPr lang="ru-RU" sz="2200" b="1" i="1" dirty="0" smtClean="0">
                <a:latin typeface="Cambria" pitchFamily="18" charset="0"/>
              </a:rPr>
              <a:t>в слагаемых </a:t>
            </a:r>
            <a:r>
              <a:rPr lang="ru-RU" sz="2200" b="1" i="1" dirty="0" smtClean="0">
                <a:latin typeface="Cambria" pitchFamily="18" charset="0"/>
              </a:rPr>
              <a:t>количество </a:t>
            </a:r>
            <a:r>
              <a:rPr lang="ru-RU" sz="2200" b="1" i="1" dirty="0" smtClean="0">
                <a:latin typeface="Cambria" pitchFamily="18" charset="0"/>
              </a:rPr>
              <a:t>цифр после</a:t>
            </a:r>
            <a:endParaRPr lang="ru-RU" sz="2200" b="1" i="1" dirty="0" smtClean="0">
              <a:latin typeface="Cambria" pitchFamily="18" charset="0"/>
            </a:endParaRPr>
          </a:p>
          <a:p>
            <a:pPr marL="457200" indent="-457200" algn="just"/>
            <a:r>
              <a:rPr lang="ru-RU" sz="2200" b="1" i="1" dirty="0" smtClean="0">
                <a:latin typeface="Cambria" pitchFamily="18" charset="0"/>
              </a:rPr>
              <a:t>       запятой;</a:t>
            </a:r>
          </a:p>
          <a:p>
            <a:endParaRPr lang="ru-RU" sz="2200" b="1" i="1" dirty="0" smtClean="0">
              <a:latin typeface="Cambria" pitchFamily="18" charset="0"/>
            </a:endParaRPr>
          </a:p>
          <a:p>
            <a:pPr marL="457200" indent="-457200" algn="just">
              <a:buAutoNum type="arabicParenR" startAt="2"/>
            </a:pPr>
            <a:r>
              <a:rPr lang="ru-RU" sz="2200" b="1" i="1" dirty="0" smtClean="0">
                <a:latin typeface="Cambria" pitchFamily="18" charset="0"/>
              </a:rPr>
              <a:t>записать </a:t>
            </a:r>
            <a:r>
              <a:rPr lang="ru-RU" sz="2200" b="1" i="1" dirty="0" smtClean="0">
                <a:latin typeface="Cambria" pitchFamily="18" charset="0"/>
              </a:rPr>
              <a:t>слагаемые </a:t>
            </a:r>
            <a:r>
              <a:rPr lang="ru-RU" sz="2200" b="1" i="1" dirty="0" smtClean="0">
                <a:latin typeface="Cambria" pitchFamily="18" charset="0"/>
              </a:rPr>
              <a:t>друг </a:t>
            </a:r>
            <a:r>
              <a:rPr lang="ru-RU" sz="2200" b="1" i="1" dirty="0" smtClean="0">
                <a:latin typeface="Cambria" pitchFamily="18" charset="0"/>
              </a:rPr>
              <a:t>под  другом так, чтобы </a:t>
            </a:r>
            <a:r>
              <a:rPr lang="ru-RU" sz="2200" b="1" i="1" dirty="0" smtClean="0">
                <a:latin typeface="Cambria" pitchFamily="18" charset="0"/>
              </a:rPr>
              <a:t>каждый разряд второго слагаемого оказался под соответствующим разрядом первого слагаемого;</a:t>
            </a:r>
            <a:endParaRPr lang="ru-RU" sz="2200" b="1" i="1" dirty="0" smtClean="0">
              <a:latin typeface="Cambria" pitchFamily="18" charset="0"/>
            </a:endParaRPr>
          </a:p>
          <a:p>
            <a:pPr marL="457200" indent="-457200" algn="just"/>
            <a:endParaRPr lang="ru-RU" sz="2200" b="1" i="1" dirty="0" smtClean="0">
              <a:latin typeface="Cambria" pitchFamily="18" charset="0"/>
            </a:endParaRPr>
          </a:p>
          <a:p>
            <a:pPr marL="457200" indent="-457200" algn="just">
              <a:buAutoNum type="arabicParenR" startAt="3"/>
            </a:pPr>
            <a:r>
              <a:rPr lang="ru-RU" sz="2200" b="1" i="1" dirty="0" smtClean="0">
                <a:latin typeface="Cambria" pitchFamily="18" charset="0"/>
              </a:rPr>
              <a:t>Сложить полученные числа так, как складывают натуральные числа;</a:t>
            </a:r>
            <a:endParaRPr lang="ru-RU" sz="2200" b="1" i="1" dirty="0" smtClean="0">
              <a:latin typeface="Cambria" pitchFamily="18" charset="0"/>
            </a:endParaRPr>
          </a:p>
          <a:p>
            <a:pPr marL="457200" indent="-457200" algn="just"/>
            <a:endParaRPr lang="ru-RU" sz="2200" b="1" i="1" dirty="0" smtClean="0">
              <a:latin typeface="Cambria" pitchFamily="18" charset="0"/>
            </a:endParaRPr>
          </a:p>
          <a:p>
            <a:pPr marL="457200" indent="-457200" algn="just">
              <a:buAutoNum type="arabicParenR" startAt="4"/>
            </a:pPr>
            <a:r>
              <a:rPr lang="ru-RU" sz="2200" b="1" i="1" dirty="0" smtClean="0">
                <a:latin typeface="Cambria" pitchFamily="18" charset="0"/>
              </a:rPr>
              <a:t>поставить в </a:t>
            </a:r>
            <a:r>
              <a:rPr lang="ru-RU" sz="2200" b="1" i="1" dirty="0" smtClean="0">
                <a:latin typeface="Cambria" pitchFamily="18" charset="0"/>
              </a:rPr>
              <a:t>полученной сумме </a:t>
            </a:r>
            <a:r>
              <a:rPr lang="ru-RU" sz="2200" b="1" i="1" dirty="0" smtClean="0">
                <a:latin typeface="Cambria" pitchFamily="18" charset="0"/>
              </a:rPr>
              <a:t>запятую под </a:t>
            </a:r>
            <a:r>
              <a:rPr lang="ru-RU" sz="2200" b="1" i="1" dirty="0" smtClean="0">
                <a:latin typeface="Cambria" pitchFamily="18" charset="0"/>
              </a:rPr>
              <a:t>запятыми в слагаемых.</a:t>
            </a:r>
            <a:endParaRPr lang="ru-RU" sz="2200" b="1" i="1" dirty="0"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28680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000" b="1" i="1" dirty="0" smtClean="0">
                <a:ln w="11430">
                  <a:solidFill>
                    <a:schemeClr val="tx1"/>
                  </a:solidFill>
                </a:ln>
                <a:solidFill>
                  <a:srgbClr val="99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Правило </a:t>
            </a:r>
            <a:r>
              <a:rPr lang="ru-RU" sz="3000" b="1" i="1" dirty="0" smtClean="0">
                <a:ln w="11430">
                  <a:solidFill>
                    <a:schemeClr val="tx1"/>
                  </a:solidFill>
                </a:ln>
                <a:solidFill>
                  <a:srgbClr val="99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вычитания </a:t>
            </a:r>
            <a:endParaRPr lang="ru-RU" sz="3000" b="1" i="1" dirty="0" smtClean="0">
              <a:ln w="11430">
                <a:solidFill>
                  <a:schemeClr val="tx1"/>
                </a:solidFill>
              </a:ln>
              <a:solidFill>
                <a:srgbClr val="99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3000" b="1" i="1" dirty="0" smtClean="0">
                <a:ln w="11430">
                  <a:solidFill>
                    <a:schemeClr val="tx1"/>
                  </a:solidFill>
                </a:ln>
                <a:solidFill>
                  <a:srgbClr val="99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десятичных дробей</a:t>
            </a:r>
            <a:r>
              <a:rPr lang="ru-RU" sz="2000" b="1" i="1" dirty="0" smtClean="0">
                <a:ln w="11430">
                  <a:solidFill>
                    <a:schemeClr val="tx1"/>
                  </a:solidFill>
                </a:ln>
                <a:solidFill>
                  <a:srgbClr val="99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:</a:t>
            </a:r>
            <a:endParaRPr lang="ru-RU" sz="2000" b="1" i="1" cap="none" spc="0" dirty="0">
              <a:ln w="11430">
                <a:solidFill>
                  <a:schemeClr val="tx1"/>
                </a:solidFill>
              </a:ln>
              <a:solidFill>
                <a:srgbClr val="99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2901" y="1372829"/>
            <a:ext cx="8678198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u="sng" dirty="0" smtClean="0">
                <a:solidFill>
                  <a:srgbClr val="990000"/>
                </a:solidFill>
                <a:latin typeface="Cambria" pitchFamily="18" charset="0"/>
              </a:rPr>
              <a:t>Чтобы из </a:t>
            </a:r>
            <a:r>
              <a:rPr lang="ru-RU" sz="2300" b="1" u="sng" dirty="0">
                <a:solidFill>
                  <a:srgbClr val="990000"/>
                </a:solidFill>
                <a:latin typeface="Cambria" pitchFamily="18" charset="0"/>
              </a:rPr>
              <a:t>одной десятичные дроби вычесть </a:t>
            </a:r>
            <a:r>
              <a:rPr lang="ru-RU" sz="2300" b="1" u="sng" dirty="0" smtClean="0">
                <a:solidFill>
                  <a:srgbClr val="990000"/>
                </a:solidFill>
                <a:latin typeface="Cambria" pitchFamily="18" charset="0"/>
              </a:rPr>
              <a:t>другую, надо</a:t>
            </a:r>
            <a:r>
              <a:rPr lang="ru-RU" sz="2300" b="1" u="sng" dirty="0" smtClean="0">
                <a:solidFill>
                  <a:srgbClr val="990000"/>
                </a:solidFill>
                <a:latin typeface="Cambria" pitchFamily="18" charset="0"/>
              </a:rPr>
              <a:t>:</a:t>
            </a:r>
          </a:p>
          <a:p>
            <a:endParaRPr lang="ru-RU" dirty="0" smtClean="0"/>
          </a:p>
          <a:p>
            <a:pPr marL="457200" indent="-457200" algn="just">
              <a:buAutoNum type="arabicParenR"/>
            </a:pPr>
            <a:r>
              <a:rPr lang="ru-RU" sz="2200" b="1" i="1" dirty="0" smtClean="0">
                <a:latin typeface="Cambria" pitchFamily="18" charset="0"/>
              </a:rPr>
              <a:t>уравнять </a:t>
            </a:r>
            <a:r>
              <a:rPr lang="ru-RU" sz="2200" b="1" i="1" dirty="0" smtClean="0">
                <a:latin typeface="Cambria" pitchFamily="18" charset="0"/>
              </a:rPr>
              <a:t>в уменьшаемом и вычитаемом </a:t>
            </a:r>
            <a:r>
              <a:rPr lang="ru-RU" sz="2200" b="1" i="1" dirty="0" smtClean="0">
                <a:latin typeface="Cambria" pitchFamily="18" charset="0"/>
              </a:rPr>
              <a:t>количество </a:t>
            </a:r>
            <a:r>
              <a:rPr lang="ru-RU" sz="2200" b="1" i="1" dirty="0" smtClean="0">
                <a:latin typeface="Cambria" pitchFamily="18" charset="0"/>
              </a:rPr>
              <a:t>цифр после запятой</a:t>
            </a:r>
            <a:r>
              <a:rPr lang="ru-RU" sz="2200" b="1" i="1" dirty="0" smtClean="0">
                <a:latin typeface="Cambria" pitchFamily="18" charset="0"/>
              </a:rPr>
              <a:t>;</a:t>
            </a:r>
          </a:p>
          <a:p>
            <a:endParaRPr lang="ru-RU" sz="2200" b="1" i="1" dirty="0" smtClean="0">
              <a:latin typeface="Cambria" pitchFamily="18" charset="0"/>
            </a:endParaRPr>
          </a:p>
          <a:p>
            <a:pPr marL="457200" indent="-457200" algn="just">
              <a:buAutoNum type="arabicParenR" startAt="2"/>
            </a:pPr>
            <a:r>
              <a:rPr lang="ru-RU" sz="2200" b="1" i="1" dirty="0" smtClean="0">
                <a:latin typeface="Cambria" pitchFamily="18" charset="0"/>
              </a:rPr>
              <a:t>записать </a:t>
            </a:r>
            <a:r>
              <a:rPr lang="ru-RU" sz="2200" b="1" i="1" dirty="0" smtClean="0">
                <a:latin typeface="Cambria" pitchFamily="18" charset="0"/>
              </a:rPr>
              <a:t>вычитаемое</a:t>
            </a:r>
            <a:r>
              <a:rPr lang="ru-RU" sz="2200" b="1" i="1" dirty="0" smtClean="0">
                <a:latin typeface="Cambria" pitchFamily="18" charset="0"/>
              </a:rPr>
              <a:t> под уменьшаемым </a:t>
            </a:r>
            <a:r>
              <a:rPr lang="ru-RU" sz="2200" b="1" i="1" dirty="0" smtClean="0">
                <a:latin typeface="Cambria" pitchFamily="18" charset="0"/>
              </a:rPr>
              <a:t>так, чтобы </a:t>
            </a:r>
            <a:r>
              <a:rPr lang="ru-RU" sz="2200" b="1" i="1" dirty="0" smtClean="0">
                <a:latin typeface="Cambria" pitchFamily="18" charset="0"/>
              </a:rPr>
              <a:t>каждый разряд вычитаемого оказался под соответствующим разрядом уменьшаемого;</a:t>
            </a:r>
            <a:endParaRPr lang="ru-RU" sz="2200" b="1" i="1" dirty="0" smtClean="0">
              <a:latin typeface="Cambria" pitchFamily="18" charset="0"/>
            </a:endParaRPr>
          </a:p>
          <a:p>
            <a:pPr marL="457200" indent="-457200" algn="just"/>
            <a:endParaRPr lang="ru-RU" sz="2200" b="1" i="1" dirty="0" smtClean="0">
              <a:latin typeface="Cambria" pitchFamily="18" charset="0"/>
            </a:endParaRPr>
          </a:p>
          <a:p>
            <a:pPr marL="457200" indent="-457200" algn="just">
              <a:buAutoNum type="arabicParenR" startAt="3"/>
            </a:pPr>
            <a:r>
              <a:rPr lang="ru-RU" sz="2200" b="1" i="1" dirty="0" smtClean="0">
                <a:latin typeface="Cambria" pitchFamily="18" charset="0"/>
              </a:rPr>
              <a:t>Произвести вычитание так, как вычитают натуральные числа;</a:t>
            </a:r>
            <a:endParaRPr lang="ru-RU" sz="2200" b="1" i="1" dirty="0" smtClean="0">
              <a:latin typeface="Cambria" pitchFamily="18" charset="0"/>
            </a:endParaRPr>
          </a:p>
          <a:p>
            <a:pPr marL="457200" indent="-457200" algn="just"/>
            <a:endParaRPr lang="ru-RU" sz="2200" b="1" i="1" dirty="0" smtClean="0">
              <a:latin typeface="Cambria" pitchFamily="18" charset="0"/>
            </a:endParaRPr>
          </a:p>
          <a:p>
            <a:pPr marL="457200" indent="-457200" algn="just">
              <a:buAutoNum type="arabicParenR" startAt="4"/>
            </a:pPr>
            <a:r>
              <a:rPr lang="ru-RU" sz="2200" b="1" i="1" dirty="0" smtClean="0">
                <a:latin typeface="Cambria" pitchFamily="18" charset="0"/>
              </a:rPr>
              <a:t>поставить в </a:t>
            </a:r>
            <a:r>
              <a:rPr lang="ru-RU" sz="2200" b="1" i="1" dirty="0" smtClean="0">
                <a:latin typeface="Cambria" pitchFamily="18" charset="0"/>
              </a:rPr>
              <a:t>полученной разности </a:t>
            </a:r>
            <a:r>
              <a:rPr lang="ru-RU" sz="2200" b="1" i="1" dirty="0" smtClean="0">
                <a:latin typeface="Cambria" pitchFamily="18" charset="0"/>
              </a:rPr>
              <a:t>запятую под </a:t>
            </a:r>
            <a:r>
              <a:rPr lang="ru-RU" sz="2200" b="1" i="1" dirty="0" smtClean="0">
                <a:latin typeface="Cambria" pitchFamily="18" charset="0"/>
              </a:rPr>
              <a:t>запятыми в уменьшаемом и вычитаемом.</a:t>
            </a:r>
            <a:endParaRPr lang="ru-RU" sz="2200" b="1" i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038741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247</Words>
  <Application>Microsoft Office PowerPoint</Application>
  <PresentationFormat>Экран (4:3)</PresentationFormat>
  <Paragraphs>75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</vt:lpstr>
      <vt:lpstr>Open Sans</vt:lpstr>
      <vt:lpstr>Times New Roman</vt:lpstr>
      <vt:lpstr>Times New Roman, serif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для повторения: учебник стр.225-226 №891(3,4) №893 №895(1,2)  Д/З: №892 №894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modified xsi:type="dcterms:W3CDTF">2020-03-30T15:56:16Z</dcterms:modified>
</cp:coreProperties>
</file>