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66" r:id="rId3"/>
    <p:sldId id="258" r:id="rId4"/>
    <p:sldId id="259" r:id="rId5"/>
    <p:sldId id="260" r:id="rId6"/>
    <p:sldId id="261" r:id="rId7"/>
    <p:sldId id="262" r:id="rId8"/>
    <p:sldId id="263" r:id="rId9"/>
    <p:sldId id="264" r:id="rId10"/>
    <p:sldId id="265" r:id="rId11"/>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AA0836"/>
    <a:srgbClr val="CC6600"/>
    <a:srgbClr val="FF6600"/>
    <a:srgbClr val="990000"/>
    <a:srgbClr val="5C041D"/>
    <a:srgbClr val="784850"/>
    <a:srgbClr val="FFFF00"/>
    <a:srgbClr val="CC00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31.03.2020</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31.03.2020</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31.03.2020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31.03.2020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31.03.2020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31.03.2020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31.03.2020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31.03.2020</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31.03.2020</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tags" Target="../tags/tag5.xml"/><Relationship Id="rId5" Type="http://schemas.openxmlformats.org/officeDocument/2006/relationships/image" Target="../media/image10.jp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8" Type="http://schemas.openxmlformats.org/officeDocument/2006/relationships/hyperlink" Target="http://momotik.ru/ramoefepusav/%D0%9A%D0%BB%D1%83%D1%88%D0%B8%D0%BD%D1%81%D0%BA%D0%B0%D1%8F_%D0%B1%D0%B8%D1%82%D0%B2%D0%B0" TargetMode="External"/><Relationship Id="rId13" Type="http://schemas.openxmlformats.org/officeDocument/2006/relationships/hyperlink" Target="http://momotik.ru/ramoefepusav/21_%D0%B0%D0%B2%D0%B3%D1%83%D1%81%D1%82%D0%B0" TargetMode="External"/><Relationship Id="rId3" Type="http://schemas.openxmlformats.org/officeDocument/2006/relationships/image" Target="../media/image15.jpeg"/><Relationship Id="rId7" Type="http://schemas.openxmlformats.org/officeDocument/2006/relationships/hyperlink" Target="http://momotik.ru/ramoefepusav/1610_%D0%B3%D0%BE%D0%B4" TargetMode="External"/><Relationship Id="rId12" Type="http://schemas.openxmlformats.org/officeDocument/2006/relationships/hyperlink" Target="http://momotik.ru/ramoefepusav/30_%D0%B8%D1%8E%D0%BB%D1%8F" TargetMode="External"/><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hyperlink" Target="http://momotik.ru/ramoefepusav/1609" TargetMode="External"/><Relationship Id="rId11" Type="http://schemas.openxmlformats.org/officeDocument/2006/relationships/hyperlink" Target="http://momotik.ru/ramoefepusav/29_%D0%B8%D1%8E%D0%BB%D1%8F" TargetMode="External"/><Relationship Id="rId5" Type="http://schemas.openxmlformats.org/officeDocument/2006/relationships/hyperlink" Target="http://momotik.ru/ramoefepusav/27_%D1%81%D0%B5%D0%BD%D1%82%D1%8F%D0%B1%D1%80%D1%8F" TargetMode="External"/><Relationship Id="rId15" Type="http://schemas.openxmlformats.org/officeDocument/2006/relationships/image" Target="../media/image16.jpeg"/><Relationship Id="rId10" Type="http://schemas.openxmlformats.org/officeDocument/2006/relationships/hyperlink" Target="http://momotik.ru/ramoefepusav/%D0%94%D0%B5%D0%BB%D0%B0%D0%B3%D0%B0%D1%80%D0%B4%D0%B8,_%D0%AF%D0%BA%D0%BE%D0%B1_%D0%9F%D0%BE%D0%BD%D1%82%D1%83%D1%81%D1%81%D0%BE%D0%BD" TargetMode="External"/><Relationship Id="rId4" Type="http://schemas.openxmlformats.org/officeDocument/2006/relationships/hyperlink" Target="http://momotik.ru/ramoefepusav/25_%D1%81%D0%B5%D0%BD%D1%82%D1%8F%D0%B1%D1%80%D1%8F" TargetMode="External"/><Relationship Id="rId9" Type="http://schemas.openxmlformats.org/officeDocument/2006/relationships/hyperlink" Target="http://momotik.ru/ramoefepusav/%D0%A8%D1%83%D0%B9%D1%81%D0%BA%D0%B8%D0%B9,_%D0%94%D0%BC%D0%B8%D1%82%D1%80%D0%B8%D0%B9_%D0%98%D0%B2%D0%B0%D0%BD%D0%BE%D0%B2%D0%B8%D1%87" TargetMode="External"/><Relationship Id="rId14" Type="http://schemas.openxmlformats.org/officeDocument/2006/relationships/hyperlink" Target="http://momotik.ru/ramoefepusav/1_%D0%B4%D0%B5%D0%BA%D0%B0%D0%B1%D1%80%D1%8F"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momotik.ru/ramoefepusav/1611_%D0%B3%D0%BE%D0%B4" TargetMode="External"/><Relationship Id="rId13" Type="http://schemas.openxmlformats.org/officeDocument/2006/relationships/hyperlink" Target="http://momotik.ru/ramoefepusav/%D0%9E%D1%81%D0%B0%D0%B4%D0%B0_%D0%A1%D0%BC%D0%BE%D0%BB%D0%B5%D0%BD%D1%81%D0%BA%D0%B0_(1654)" TargetMode="External"/><Relationship Id="rId3" Type="http://schemas.openxmlformats.org/officeDocument/2006/relationships/image" Target="../media/image17.jpeg"/><Relationship Id="rId7" Type="http://schemas.openxmlformats.org/officeDocument/2006/relationships/hyperlink" Target="http://momotik.ru/ramoefepusav/1610" TargetMode="External"/><Relationship Id="rId12" Type="http://schemas.openxmlformats.org/officeDocument/2006/relationships/hyperlink" Target="http://momotik.ru/ramoefepusav/%D0%92%D0%9A%D0%9B" TargetMode="External"/><Relationship Id="rId2" Type="http://schemas.openxmlformats.org/officeDocument/2006/relationships/slideLayout" Target="../slideLayouts/slideLayout7.xml"/><Relationship Id="rId1" Type="http://schemas.openxmlformats.org/officeDocument/2006/relationships/tags" Target="../tags/tag9.xml"/><Relationship Id="rId6" Type="http://schemas.microsoft.com/office/2007/relationships/hdphoto" Target="../media/hdphoto3.wdp"/><Relationship Id="rId11" Type="http://schemas.openxmlformats.org/officeDocument/2006/relationships/hyperlink" Target="http://momotik.ru/ramoefepusav/%D0%9C%D0%BE%D1%81%D0%BA%D0%B2%D0%B0" TargetMode="External"/><Relationship Id="rId5" Type="http://schemas.openxmlformats.org/officeDocument/2006/relationships/image" Target="../media/image18.png"/><Relationship Id="rId15" Type="http://schemas.openxmlformats.org/officeDocument/2006/relationships/hyperlink" Target="http://momotik.ru/ramoefepusav/1609" TargetMode="External"/><Relationship Id="rId10" Type="http://schemas.openxmlformats.org/officeDocument/2006/relationships/hyperlink" Target="http://momotik.ru/ramoefepusav/%D0%A3%D1%81%D0%BF%D0%B5%D0%BD%D1%81%D0%BA%D0%B8%D0%B9_%D1%81%D0%BE%D0%B1%D0%BE%D1%80_(%D0%A1%D0%BC%D0%BE%D0%BB%D0%B5%D0%BD%D1%81%D0%BA)" TargetMode="External"/><Relationship Id="rId4" Type="http://schemas.microsoft.com/office/2007/relationships/hdphoto" Target="../media/hdphoto2.wdp"/><Relationship Id="rId9" Type="http://schemas.openxmlformats.org/officeDocument/2006/relationships/hyperlink" Target="http://momotik.ru/ramoefepusav/13_%D0%B8%D1%8E%D0%BD%D1%8F" TargetMode="External"/><Relationship Id="rId14" Type="http://schemas.openxmlformats.org/officeDocument/2006/relationships/hyperlink" Target="http://momotik.ru/ramoefepusav/%D0%A1%D0%BC%D0%BE%D0%BB%D0%B5%D0%BD%D1%81%D0%BA"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22376" y="5445224"/>
            <a:ext cx="7772400" cy="864096"/>
          </a:xfrm>
        </p:spPr>
        <p:txBody>
          <a:bodyPr>
            <a:noAutofit/>
          </a:bodyPr>
          <a:lstStyle/>
          <a:p>
            <a:r>
              <a:rPr lang="ru-RU" sz="1600" dirty="0" smtClean="0">
                <a:solidFill>
                  <a:srgbClr val="AA0836"/>
                </a:solidFill>
              </a:rPr>
              <a:t>Преподаватель – организатор  ОБЖ МБОУ Татарской СОШ имени В,А. Матросова Монастырщинского района Смоленской области</a:t>
            </a:r>
            <a:endParaRPr lang="en-US" sz="1600" dirty="0">
              <a:solidFill>
                <a:srgbClr val="AA0836"/>
              </a:solidFill>
            </a:endParaRPr>
          </a:p>
        </p:txBody>
      </p:sp>
      <p:sp>
        <p:nvSpPr>
          <p:cNvPr id="2" name="Заголовок 1"/>
          <p:cNvSpPr>
            <a:spLocks noGrp="1"/>
          </p:cNvSpPr>
          <p:nvPr>
            <p:ph type="ctrTitle"/>
          </p:nvPr>
        </p:nvSpPr>
        <p:spPr>
          <a:xfrm rot="10800000" flipV="1">
            <a:off x="722376" y="3861048"/>
            <a:ext cx="7772400" cy="1584176"/>
          </a:xfrm>
        </p:spPr>
        <p:txBody>
          <a:bodyPr>
            <a:normAutofit fontScale="90000"/>
          </a:bodyPr>
          <a:lstStyle/>
          <a:p>
            <a:r>
              <a:rPr lang="ru-RU" sz="2400" b="1" dirty="0" smtClean="0">
                <a:solidFill>
                  <a:srgbClr val="990000"/>
                </a:solidFill>
              </a:rPr>
              <a:t> </a:t>
            </a:r>
            <a:r>
              <a:rPr lang="ru-RU" sz="4000" b="1" dirty="0" smtClean="0">
                <a:solidFill>
                  <a:srgbClr val="990000"/>
                </a:solidFill>
              </a:rPr>
              <a:t>Смоленская земля и Смоляне в истории воинских дней России</a:t>
            </a:r>
            <a:endParaRPr lang="en-US" sz="4000" b="1" dirty="0">
              <a:solidFill>
                <a:srgbClr val="990000"/>
              </a:solidFill>
              <a:latin typeface="Bernard MT Condensed" pitchFamily="18" charset="0"/>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15816" y="181993"/>
            <a:ext cx="2986240" cy="3463031"/>
          </a:xfrm>
          <a:prstGeom prst="rect">
            <a:avLst/>
          </a:prstGeom>
        </p:spPr>
      </p:pic>
    </p:spTree>
    <p:custDataLst>
      <p:tags r:id="rId1"/>
    </p:custDataLst>
    <p:extLst>
      <p:ext uri="{BB962C8B-B14F-4D97-AF65-F5344CB8AC3E}">
        <p14:creationId xmlns:p14="http://schemas.microsoft.com/office/powerpoint/2010/main" val="2878933898"/>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500" fill="hold"/>
                                        <p:tgtEl>
                                          <p:spTgt spid="2"/>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1640" y="188640"/>
            <a:ext cx="6480720" cy="3168352"/>
          </a:xfrm>
          <a:prstGeom prst="roundRect">
            <a:avLst>
              <a:gd name="adj" fmla="val 16667"/>
            </a:avLst>
          </a:prstGeom>
          <a:ln>
            <a:noFill/>
          </a:ln>
          <a:effectLst>
            <a:outerShdw blurRad="50800" dist="38100" dir="18900000" algn="bl"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Скругленный прямоугольник 5"/>
          <p:cNvSpPr/>
          <p:nvPr/>
        </p:nvSpPr>
        <p:spPr>
          <a:xfrm>
            <a:off x="287524" y="3501008"/>
            <a:ext cx="8568952" cy="3122709"/>
          </a:xfrm>
          <a:prstGeom prst="roundRect">
            <a:avLst/>
          </a:prstGeom>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b="1" dirty="0" smtClean="0">
                <a:solidFill>
                  <a:srgbClr val="C00000"/>
                </a:solidFill>
              </a:rPr>
              <a:t>                                  </a:t>
            </a:r>
            <a:r>
              <a:rPr lang="ru-RU" sz="2000" b="1" u="sng" dirty="0" smtClean="0">
                <a:solidFill>
                  <a:srgbClr val="C00000"/>
                </a:solidFill>
              </a:rPr>
              <a:t>Значение </a:t>
            </a:r>
            <a:r>
              <a:rPr lang="ru-RU" sz="2000" b="1" u="sng" dirty="0">
                <a:solidFill>
                  <a:srgbClr val="C00000"/>
                </a:solidFill>
              </a:rPr>
              <a:t>и итоги обороны Смоленска</a:t>
            </a:r>
            <a:r>
              <a:rPr lang="ru-RU" sz="1400" dirty="0">
                <a:solidFill>
                  <a:schemeClr val="bg1"/>
                </a:solidFill>
              </a:rPr>
              <a:t/>
            </a:r>
            <a:br>
              <a:rPr lang="ru-RU" sz="1400" dirty="0">
                <a:solidFill>
                  <a:schemeClr val="bg1"/>
                </a:solidFill>
              </a:rPr>
            </a:br>
            <a:r>
              <a:rPr lang="ru-RU" sz="1400" dirty="0" smtClean="0">
                <a:solidFill>
                  <a:schemeClr val="bg1"/>
                </a:solidFill>
              </a:rPr>
              <a:t> </a:t>
            </a:r>
            <a:r>
              <a:rPr lang="ru-RU" sz="1400" dirty="0">
                <a:solidFill>
                  <a:schemeClr val="bg1"/>
                </a:solidFill>
              </a:rPr>
              <a:t>Русский народ получил ещё один пример того, как надо жить и биться, до конца, не считаясь с жертвами и потерями. Их непоколебимая стойкость, мужество вдохновили все народы Русского государства на борьбу с агрессорами.</a:t>
            </a:r>
            <a:br>
              <a:rPr lang="ru-RU" sz="1400" dirty="0">
                <a:solidFill>
                  <a:schemeClr val="bg1"/>
                </a:solidFill>
              </a:rPr>
            </a:br>
            <a:r>
              <a:rPr lang="ru-RU" sz="1400" dirty="0" smtClean="0">
                <a:solidFill>
                  <a:schemeClr val="bg1"/>
                </a:solidFill>
              </a:rPr>
              <a:t> </a:t>
            </a:r>
            <a:r>
              <a:rPr lang="ru-RU" sz="1400" dirty="0">
                <a:solidFill>
                  <a:schemeClr val="bg1"/>
                </a:solidFill>
              </a:rPr>
              <a:t>Польское войско обескровленное (общие потери составили до 30 тыс. человек), деморализованное было не способно для броска на Москву и Сигизмунд III не решился идти на русскую столицу, увёл его в Польшу.</a:t>
            </a:r>
            <a:br>
              <a:rPr lang="ru-RU" sz="1400" dirty="0">
                <a:solidFill>
                  <a:schemeClr val="bg1"/>
                </a:solidFill>
              </a:rPr>
            </a:br>
            <a:r>
              <a:rPr lang="ru-RU" sz="1400" dirty="0" smtClean="0">
                <a:solidFill>
                  <a:schemeClr val="bg1"/>
                </a:solidFill>
              </a:rPr>
              <a:t>Оборона </a:t>
            </a:r>
            <a:r>
              <a:rPr lang="ru-RU" sz="1400" dirty="0">
                <a:solidFill>
                  <a:schemeClr val="bg1"/>
                </a:solidFill>
              </a:rPr>
              <a:t>Смоленска сыграла огромную военно-политическую роль в схватке Русского государства за своё существование. Смоленский гарнизон, жители города почти на два года сковала главные силы противника, сорвали его планы по оккупации жизненно важных центров Руси. И этим создали условия для успешной национально-освободительной борьбы русского народа </a:t>
            </a:r>
            <a:r>
              <a:rPr lang="ru-RU" sz="1400" dirty="0" smtClean="0">
                <a:solidFill>
                  <a:schemeClr val="bg1"/>
                </a:solidFill>
              </a:rPr>
              <a:t>против интервентов</a:t>
            </a:r>
            <a:r>
              <a:rPr lang="ru-RU" sz="1400" dirty="0">
                <a:solidFill>
                  <a:schemeClr val="bg1"/>
                </a:solidFill>
              </a:rPr>
              <a:t>. Они бились не </a:t>
            </a:r>
            <a:r>
              <a:rPr lang="ru-RU" sz="1400" dirty="0" smtClean="0">
                <a:solidFill>
                  <a:schemeClr val="bg1"/>
                </a:solidFill>
              </a:rPr>
              <a:t>зря, а значит кровь пролитая защитниками Смоленска пролита и за освобождение Москвы и свободу и независимость всей России.</a:t>
            </a:r>
            <a:endParaRPr lang="en-US" sz="1400" dirty="0">
              <a:solidFill>
                <a:schemeClr val="bg1"/>
              </a:solidFill>
            </a:endParaRPr>
          </a:p>
        </p:txBody>
      </p:sp>
    </p:spTree>
    <p:custDataLst>
      <p:tags r:id="rId1"/>
    </p:custDataLst>
    <p:extLst>
      <p:ext uri="{BB962C8B-B14F-4D97-AF65-F5344CB8AC3E}">
        <p14:creationId xmlns:p14="http://schemas.microsoft.com/office/powerpoint/2010/main" val="3686247157"/>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3000" tmFilter="0, 0; .2, .5; .8, .5; 1, 0"/>
                                        <p:tgtEl>
                                          <p:spTgt spid="2"/>
                                        </p:tgtEl>
                                      </p:cBhvr>
                                    </p:animEffect>
                                    <p:animScale>
                                      <p:cBhvr>
                                        <p:cTn id="14" dur="1500" autoRev="1" fill="hold"/>
                                        <p:tgtEl>
                                          <p:spTgt spid="2"/>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iterate type="lt">
                                    <p:tmPct val="0"/>
                                  </p:iterate>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5" presetClass="emph" presetSubtype="0" grpId="1" nodeType="clickEffect">
                                  <p:stCondLst>
                                    <p:cond delay="0"/>
                                  </p:stCondLst>
                                  <p:iterate type="lt">
                                    <p:tmAbs val="25"/>
                                  </p:iterate>
                                  <p:childTnLst>
                                    <p:set>
                                      <p:cBhvr override="childStyle">
                                        <p:cTn id="25" dur="indefinite"/>
                                        <p:tgtEl>
                                          <p:spTgt spid="6"/>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467544" y="260648"/>
            <a:ext cx="8260672" cy="1039427"/>
          </a:xfrm>
          <a:prstGeom prst="rect">
            <a:avLst/>
          </a:prstGeom>
          <a:solidFill>
            <a:srgbClr val="FF0000"/>
          </a:solidFill>
          <a:ln w="76200">
            <a:solidFill>
              <a:srgbClr val="AA0836"/>
            </a:solidFill>
          </a:ln>
          <a:scene3d>
            <a:camera prst="orthographicFront"/>
            <a:lightRig rig="threePt" dir="t"/>
          </a:scene3d>
          <a:sp3d>
            <a:bevelT prst="slope"/>
          </a:sp3d>
        </p:spPr>
        <p:txBody>
          <a:bodyPr>
            <a:no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r>
              <a:rPr lang="ru-RU" sz="2400" cap="none" smtClean="0">
                <a:solidFill>
                  <a:srgbClr val="FFC000"/>
                </a:solidFill>
                <a:ea typeface="+mn-ea"/>
                <a:cs typeface="+mn-cs"/>
              </a:rPr>
              <a:t>Город-труженик, город-воин, город- щит, город русской славы!  Так исстари называют Смоленск.</a:t>
            </a:r>
            <a:endParaRPr lang="en-US" sz="2400" dirty="0">
              <a:solidFill>
                <a:srgbClr val="FFC000"/>
              </a:solidFill>
            </a:endParaRPr>
          </a:p>
        </p:txBody>
      </p:sp>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1560" y="1988840"/>
            <a:ext cx="2929293" cy="378042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6006" y="1628800"/>
            <a:ext cx="3600399" cy="4869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Скругленный прямоугольник 4"/>
          <p:cNvSpPr/>
          <p:nvPr/>
        </p:nvSpPr>
        <p:spPr>
          <a:xfrm>
            <a:off x="3995936" y="1700808"/>
            <a:ext cx="4968552" cy="4869160"/>
          </a:xfrm>
          <a:prstGeom prst="round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solidFill>
                  <a:srgbClr val="002060"/>
                </a:solidFill>
              </a:rPr>
              <a:t>Второе тысячелетие непоколебимо стоит </a:t>
            </a:r>
            <a:endParaRPr lang="ru-RU" sz="1400" dirty="0" smtClean="0">
              <a:solidFill>
                <a:srgbClr val="002060"/>
              </a:solidFill>
            </a:endParaRPr>
          </a:p>
          <a:p>
            <a:pPr algn="ctr"/>
            <a:r>
              <a:rPr lang="ru-RU" sz="1400" dirty="0" smtClean="0">
                <a:solidFill>
                  <a:srgbClr val="002060"/>
                </a:solidFill>
              </a:rPr>
              <a:t>Смоленск  </a:t>
            </a:r>
            <a:r>
              <a:rPr lang="ru-RU" sz="1400" dirty="0">
                <a:solidFill>
                  <a:srgbClr val="002060"/>
                </a:solidFill>
              </a:rPr>
              <a:t>на крутых приднепровских холмах, на перекрестке многих дорог, честно и мужественно принимая на себя все, что отвела ему история. Во всей многовековой истории города не было такого столетия, когда бы смолянам не приходилось браться за оружие. Они участвовали во многих походах против половцев, нападавших на южные земли Руси. Автор “Слова о полку Игореве”, призывая русских князей к единению для отпора вражеским нашествиям, называет смоленского князя </a:t>
            </a:r>
            <a:r>
              <a:rPr lang="ru-RU" sz="1400" dirty="0" err="1">
                <a:solidFill>
                  <a:srgbClr val="002060"/>
                </a:solidFill>
              </a:rPr>
              <a:t>Давыда</a:t>
            </a:r>
            <a:r>
              <a:rPr lang="ru-RU" sz="1400" dirty="0">
                <a:solidFill>
                  <a:srgbClr val="002060"/>
                </a:solidFill>
              </a:rPr>
              <a:t> бесстрашным, его дружину - храброй. Смоляне стойко сражались с ратью Золотой Орды у реки Калки, громили ордынцев у стен своего города, героически сдерживали натиск литовских феодалов, давая возможность Москве собраться с силами и начать объединение русских княжеств. Три смоленских полка участвовали в жестокой </a:t>
            </a:r>
            <a:r>
              <a:rPr lang="ru-RU" sz="1400" dirty="0" err="1">
                <a:solidFill>
                  <a:srgbClr val="002060"/>
                </a:solidFill>
              </a:rPr>
              <a:t>Грюнвальдской</a:t>
            </a:r>
            <a:r>
              <a:rPr lang="ru-RU" sz="1400" dirty="0">
                <a:solidFill>
                  <a:srgbClr val="002060"/>
                </a:solidFill>
              </a:rPr>
              <a:t> битве с рыцарями Тевтонского ордена</a:t>
            </a:r>
            <a:r>
              <a:rPr lang="ru-RU" dirty="0">
                <a:solidFill>
                  <a:srgbClr val="002060"/>
                </a:solidFill>
              </a:rPr>
              <a:t>. </a:t>
            </a:r>
            <a:endParaRPr lang="en-US" dirty="0">
              <a:solidFill>
                <a:srgbClr val="002060"/>
              </a:solidFill>
            </a:endParaRPr>
          </a:p>
          <a:p>
            <a:pPr algn="ctr"/>
            <a:endParaRPr lang="en-US" dirty="0"/>
          </a:p>
        </p:txBody>
      </p:sp>
    </p:spTree>
    <p:custDataLst>
      <p:tags r:id="rId1"/>
    </p:custDataLst>
    <p:extLst>
      <p:ext uri="{BB962C8B-B14F-4D97-AF65-F5344CB8AC3E}">
        <p14:creationId xmlns:p14="http://schemas.microsoft.com/office/powerpoint/2010/main" val="1799355801"/>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mph" presetSubtype="0" grpId="1" nodeType="clickEffect">
                                  <p:stCondLst>
                                    <p:cond delay="0"/>
                                  </p:stCondLst>
                                  <p:iterate type="lt">
                                    <p:tmAbs val="25"/>
                                  </p:iterate>
                                  <p:childTnLst>
                                    <p:set>
                                      <p:cBhvr override="childStyle">
                                        <p:cTn id="13" dur="indefinite"/>
                                        <p:tgtEl>
                                          <p:spTgt spid="2"/>
                                        </p:tgtEl>
                                        <p:attrNameLst>
                                          <p:attrName>style.fontWeight</p:attrName>
                                        </p:attrNameLst>
                                      </p:cBhvr>
                                      <p:to>
                                        <p:strVal val="bold"/>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xit" presetSubtype="32" fill="hold" nodeType="clickEffect">
                                  <p:stCondLst>
                                    <p:cond delay="0"/>
                                  </p:stCondLst>
                                  <p:childTnLst>
                                    <p:anim calcmode="lin" valueType="num">
                                      <p:cBhvr>
                                        <p:cTn id="24" dur="500"/>
                                        <p:tgtEl>
                                          <p:spTgt spid="3"/>
                                        </p:tgtEl>
                                        <p:attrNameLst>
                                          <p:attrName>ppt_w</p:attrName>
                                        </p:attrNameLst>
                                      </p:cBhvr>
                                      <p:tavLst>
                                        <p:tav tm="0">
                                          <p:val>
                                            <p:strVal val="ppt_w"/>
                                          </p:val>
                                        </p:tav>
                                        <p:tav tm="100000">
                                          <p:val>
                                            <p:fltVal val="0"/>
                                          </p:val>
                                        </p:tav>
                                      </p:tavLst>
                                    </p:anim>
                                    <p:anim calcmode="lin" valueType="num">
                                      <p:cBhvr>
                                        <p:cTn id="25" dur="500"/>
                                        <p:tgtEl>
                                          <p:spTgt spid="3"/>
                                        </p:tgtEl>
                                        <p:attrNameLst>
                                          <p:attrName>ppt_h</p:attrName>
                                        </p:attrNameLst>
                                      </p:cBhvr>
                                      <p:tavLst>
                                        <p:tav tm="0">
                                          <p:val>
                                            <p:strVal val="ppt_h"/>
                                          </p:val>
                                        </p:tav>
                                        <p:tav tm="100000">
                                          <p:val>
                                            <p:fltVal val="0"/>
                                          </p:val>
                                        </p:tav>
                                      </p:tavLst>
                                    </p:anim>
                                    <p:animEffect transition="out" filter="fade">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iterate type="lt">
                                    <p:tmPct val="0"/>
                                  </p:iterate>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mph" presetSubtype="0" grpId="1" nodeType="clickEffect">
                                  <p:stCondLst>
                                    <p:cond delay="0"/>
                                  </p:stCondLst>
                                  <p:iterate type="lt">
                                    <p:tmAbs val="25"/>
                                  </p:iterate>
                                  <p:childTnLst>
                                    <p:set>
                                      <p:cBhvr override="childStyle">
                                        <p:cTn id="43" dur="indefinite"/>
                                        <p:tgtEl>
                                          <p:spTgt spid="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5" grpId="0" animBg="1"/>
      <p:bldP spid="5" grpId="1"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568952" cy="936104"/>
          </a:xfrm>
          <a:solidFill>
            <a:schemeClr val="accent1">
              <a:lumMod val="75000"/>
            </a:schemeClr>
          </a:solidFill>
          <a:ln>
            <a:solidFill>
              <a:schemeClr val="tx1">
                <a:lumMod val="75000"/>
              </a:schemeClr>
            </a:solidFill>
          </a:ln>
          <a:scene3d>
            <a:camera prst="orthographicFront"/>
            <a:lightRig rig="threePt" dir="t"/>
          </a:scene3d>
          <a:sp3d>
            <a:bevelT w="139700" prst="cross"/>
          </a:sp3d>
        </p:spPr>
        <p:txBody>
          <a:bodyPr>
            <a:normAutofit fontScale="90000"/>
          </a:bodyPr>
          <a:lstStyle/>
          <a:p>
            <a:r>
              <a:rPr lang="ru-RU" sz="2800" dirty="0" smtClean="0">
                <a:solidFill>
                  <a:srgbClr val="FFFF00"/>
                </a:solidFill>
              </a:rPr>
              <a:t>Смоляне в Куликовской битве</a:t>
            </a:r>
            <a:r>
              <a:rPr lang="ru-RU" sz="2000" dirty="0">
                <a:solidFill>
                  <a:srgbClr val="FFFF00"/>
                </a:solidFill>
              </a:rPr>
              <a:t/>
            </a:r>
            <a:br>
              <a:rPr lang="ru-RU" sz="2000" dirty="0">
                <a:solidFill>
                  <a:srgbClr val="FFFF00"/>
                </a:solidFill>
              </a:rPr>
            </a:br>
            <a:r>
              <a:rPr lang="ru-RU" sz="2000" dirty="0" smtClean="0">
                <a:solidFill>
                  <a:srgbClr val="FFFF00"/>
                </a:solidFill>
              </a:rPr>
              <a:t>(8 </a:t>
            </a:r>
            <a:r>
              <a:rPr lang="ru-RU" sz="2000" dirty="0">
                <a:solidFill>
                  <a:srgbClr val="FFFF00"/>
                </a:solidFill>
              </a:rPr>
              <a:t>сентября </a:t>
            </a:r>
            <a:r>
              <a:rPr lang="ru-RU" sz="3200" dirty="0">
                <a:solidFill>
                  <a:srgbClr val="FFFF00"/>
                </a:solidFill>
              </a:rPr>
              <a:t>1380 </a:t>
            </a:r>
            <a:r>
              <a:rPr lang="ru-RU" sz="2000" dirty="0">
                <a:solidFill>
                  <a:srgbClr val="FFFF00"/>
                </a:solidFill>
              </a:rPr>
              <a:t>г</a:t>
            </a:r>
            <a:r>
              <a:rPr lang="ru-RU" sz="2000" dirty="0" smtClean="0">
                <a:solidFill>
                  <a:srgbClr val="FFFF00"/>
                </a:solidFill>
              </a:rPr>
              <a:t>.)</a:t>
            </a:r>
            <a:endParaRPr lang="en-US" sz="2800" dirty="0">
              <a:solidFill>
                <a:srgbClr val="FFFF00"/>
              </a:solidFill>
            </a:endParaRPr>
          </a:p>
        </p:txBody>
      </p:sp>
      <p:pic>
        <p:nvPicPr>
          <p:cNvPr id="7" name="Рисунок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1020" y="1196752"/>
            <a:ext cx="8712968" cy="54388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504" y="1716387"/>
            <a:ext cx="2577205" cy="403244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Скругленный прямоугольник 5"/>
          <p:cNvSpPr/>
          <p:nvPr/>
        </p:nvSpPr>
        <p:spPr>
          <a:xfrm>
            <a:off x="2915816" y="1196752"/>
            <a:ext cx="6048672" cy="5528788"/>
          </a:xfrm>
          <a:prstGeom prst="roundRect">
            <a:avLst/>
          </a:prstGeom>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28600" algn="just">
              <a:lnSpc>
                <a:spcPct val="115000"/>
              </a:lnSpc>
              <a:spcAft>
                <a:spcPts val="0"/>
              </a:spcAft>
            </a:pPr>
            <a:r>
              <a:rPr lang="ru-RU" sz="1400" dirty="0">
                <a:solidFill>
                  <a:srgbClr val="000000"/>
                </a:solidFill>
                <a:latin typeface="Times New Roman"/>
                <a:ea typeface="Times New Roman"/>
                <a:cs typeface="Times New Roman"/>
              </a:rPr>
              <a:t>Дмитрий Иванович создал из разных феодальных отрядов русское войско, примерно 100- 150 тыс. человек. В этом войске было 23 русских князя и многочисленная группа опытных воевод. В Коломну, где собиралось русское войско, кроме московских полков пришли полки из </a:t>
            </a:r>
            <a:r>
              <a:rPr lang="ru-RU" sz="1400" dirty="0">
                <a:solidFill>
                  <a:srgbClr val="FF0000"/>
                </a:solidFill>
                <a:latin typeface="Times New Roman"/>
                <a:ea typeface="Times New Roman"/>
                <a:cs typeface="Times New Roman"/>
              </a:rPr>
              <a:t>Смоленска</a:t>
            </a:r>
            <a:r>
              <a:rPr lang="ru-RU" sz="1400" dirty="0">
                <a:solidFill>
                  <a:srgbClr val="000000"/>
                </a:solidFill>
                <a:latin typeface="Times New Roman"/>
                <a:ea typeface="Times New Roman"/>
                <a:cs typeface="Times New Roman"/>
              </a:rPr>
              <a:t>, Брянска, Пскова, Стародуба, Ростова, Костромы, Дмитрова, Можайска, Суздаля и других мест. Битва произошла па Куликовом поле, окруженном с трех сторон реками Доном и </a:t>
            </a:r>
            <a:r>
              <a:rPr lang="ru-RU" sz="1400" dirty="0" err="1">
                <a:solidFill>
                  <a:srgbClr val="000000"/>
                </a:solidFill>
                <a:latin typeface="Times New Roman"/>
                <a:ea typeface="Times New Roman"/>
                <a:cs typeface="Times New Roman"/>
              </a:rPr>
              <a:t>Непрядвой</a:t>
            </a:r>
            <a:r>
              <a:rPr lang="ru-RU" sz="1400" dirty="0">
                <a:solidFill>
                  <a:srgbClr val="000000"/>
                </a:solidFill>
                <a:latin typeface="Times New Roman"/>
                <a:ea typeface="Times New Roman"/>
                <a:cs typeface="Times New Roman"/>
              </a:rPr>
              <a:t>, что затрудняло действие татарской конницы .</a:t>
            </a:r>
            <a:endParaRPr lang="ru-RU" sz="1400" dirty="0">
              <a:latin typeface="Calibri"/>
              <a:ea typeface="Calibri"/>
              <a:cs typeface="Times New Roman"/>
            </a:endParaRPr>
          </a:p>
          <a:p>
            <a:pPr indent="228600" algn="just">
              <a:lnSpc>
                <a:spcPct val="115000"/>
              </a:lnSpc>
              <a:spcAft>
                <a:spcPts val="0"/>
              </a:spcAft>
            </a:pPr>
            <a:r>
              <a:rPr lang="ru-RU" sz="1400" dirty="0">
                <a:solidFill>
                  <a:srgbClr val="000000"/>
                </a:solidFill>
                <a:latin typeface="Times New Roman"/>
                <a:ea typeface="Times New Roman"/>
                <a:cs typeface="Times New Roman"/>
              </a:rPr>
              <a:t>На рассвете 8 сентября русские войска были построены в боевой порядок во главе с талантливыми военачальниками. В центре находился </a:t>
            </a:r>
            <a:r>
              <a:rPr lang="ru-RU" sz="1400" dirty="0">
                <a:solidFill>
                  <a:srgbClr val="FF0000"/>
                </a:solidFill>
                <a:latin typeface="Times New Roman"/>
                <a:ea typeface="Times New Roman"/>
                <a:cs typeface="Times New Roman"/>
              </a:rPr>
              <a:t>большой полк, которым командовал смоленский князь Иван. </a:t>
            </a:r>
            <a:r>
              <a:rPr lang="ru-RU" sz="1400" dirty="0">
                <a:solidFill>
                  <a:srgbClr val="000000"/>
                </a:solidFill>
                <a:latin typeface="Times New Roman"/>
                <a:ea typeface="Times New Roman"/>
                <a:cs typeface="Times New Roman"/>
              </a:rPr>
              <a:t>Перед ним находился передовой полк. Полки правой и левой руки защищали фланги. Засадный (резервный) полк, расположенный в густом лесу па левом крыле, предназначался для нанесения решающего </a:t>
            </a:r>
            <a:r>
              <a:rPr lang="ru-RU" sz="1400" dirty="0" smtClean="0">
                <a:solidFill>
                  <a:srgbClr val="000000"/>
                </a:solidFill>
                <a:latin typeface="Times New Roman"/>
                <a:ea typeface="Times New Roman"/>
                <a:cs typeface="Times New Roman"/>
              </a:rPr>
              <a:t>удара.</a:t>
            </a:r>
            <a:endParaRPr lang="ru-RU" sz="1400" dirty="0">
              <a:latin typeface="Calibri"/>
              <a:ea typeface="Calibri"/>
              <a:cs typeface="Times New Roman"/>
            </a:endParaRPr>
          </a:p>
        </p:txBody>
      </p:sp>
    </p:spTree>
    <p:custDataLst>
      <p:tags r:id="rId1"/>
    </p:custDataLst>
    <p:extLst>
      <p:ext uri="{BB962C8B-B14F-4D97-AF65-F5344CB8AC3E}">
        <p14:creationId xmlns:p14="http://schemas.microsoft.com/office/powerpoint/2010/main" val="7752306"/>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grpId="1" nodeType="clickEffect">
                                  <p:stCondLst>
                                    <p:cond delay="0"/>
                                  </p:stCondLst>
                                  <p:childTnLst>
                                    <p:animRot by="120000">
                                      <p:cBhvr>
                                        <p:cTn id="11" dur="100" fill="hold">
                                          <p:stCondLst>
                                            <p:cond delay="0"/>
                                          </p:stCondLst>
                                        </p:cTn>
                                        <p:tgtEl>
                                          <p:spTgt spid="2"/>
                                        </p:tgtEl>
                                        <p:attrNameLst>
                                          <p:attrName>r</p:attrName>
                                        </p:attrNameLst>
                                      </p:cBhvr>
                                    </p:animRot>
                                    <p:animRot by="-240000">
                                      <p:cBhvr>
                                        <p:cTn id="12" dur="200" fill="hold">
                                          <p:stCondLst>
                                            <p:cond delay="200"/>
                                          </p:stCondLst>
                                        </p:cTn>
                                        <p:tgtEl>
                                          <p:spTgt spid="2"/>
                                        </p:tgtEl>
                                        <p:attrNameLst>
                                          <p:attrName>r</p:attrName>
                                        </p:attrNameLst>
                                      </p:cBhvr>
                                    </p:animRot>
                                    <p:animRot by="240000">
                                      <p:cBhvr>
                                        <p:cTn id="13" dur="200" fill="hold">
                                          <p:stCondLst>
                                            <p:cond delay="400"/>
                                          </p:stCondLst>
                                        </p:cTn>
                                        <p:tgtEl>
                                          <p:spTgt spid="2"/>
                                        </p:tgtEl>
                                        <p:attrNameLst>
                                          <p:attrName>r</p:attrName>
                                        </p:attrNameLst>
                                      </p:cBhvr>
                                    </p:animRot>
                                    <p:animRot by="-240000">
                                      <p:cBhvr>
                                        <p:cTn id="14" dur="200" fill="hold">
                                          <p:stCondLst>
                                            <p:cond delay="600"/>
                                          </p:stCondLst>
                                        </p:cTn>
                                        <p:tgtEl>
                                          <p:spTgt spid="2"/>
                                        </p:tgtEl>
                                        <p:attrNameLst>
                                          <p:attrName>r</p:attrName>
                                        </p:attrNameLst>
                                      </p:cBhvr>
                                    </p:animRot>
                                    <p:animRot by="120000">
                                      <p:cBhvr>
                                        <p:cTn id="15" dur="200" fill="hold">
                                          <p:stCondLst>
                                            <p:cond delay="800"/>
                                          </p:stCondLst>
                                        </p:cTn>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7"/>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nodeType="clickEffect">
                                  <p:stCondLst>
                                    <p:cond delay="0"/>
                                  </p:stCondLst>
                                  <p:childTnLst>
                                    <p:animEffect transition="out" filter="fade">
                                      <p:cBhvr>
                                        <p:cTn id="42" dur="500" tmFilter="0, 0; .2, .5; .8, .5; 1, 0"/>
                                        <p:tgtEl>
                                          <p:spTgt spid="4"/>
                                        </p:tgtEl>
                                      </p:cBhvr>
                                    </p:animEffect>
                                    <p:animScale>
                                      <p:cBhvr>
                                        <p:cTn id="43" dur="250" autoRev="1" fill="hold"/>
                                        <p:tgtEl>
                                          <p:spTgt spid="4"/>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iterate type="lt">
                                    <p:tmPct val="0"/>
                                  </p:iterate>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mph" presetSubtype="0" grpId="1" nodeType="clickEffect">
                                  <p:stCondLst>
                                    <p:cond delay="0"/>
                                  </p:stCondLst>
                                  <p:iterate type="lt">
                                    <p:tmAbs val="25"/>
                                  </p:iterate>
                                  <p:childTnLst>
                                    <p:set>
                                      <p:cBhvr override="childStyle">
                                        <p:cTn id="54" dur="indefinite"/>
                                        <p:tgtEl>
                                          <p:spTgt spid="6"/>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animBg="1"/>
      <p:bldP spid="6"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7206" y="188640"/>
            <a:ext cx="8877300" cy="6339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 name="Рисунок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7206" y="764704"/>
            <a:ext cx="3024336" cy="53285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Скругленный прямоугольник 5"/>
          <p:cNvSpPr/>
          <p:nvPr/>
        </p:nvSpPr>
        <p:spPr>
          <a:xfrm>
            <a:off x="3419872" y="764704"/>
            <a:ext cx="5472608" cy="56886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28600" algn="just"/>
            <a:r>
              <a:rPr lang="ru-RU" sz="1400" dirty="0">
                <a:solidFill>
                  <a:srgbClr val="000000"/>
                </a:solidFill>
                <a:latin typeface="Times New Roman"/>
                <a:ea typeface="Times New Roman"/>
                <a:cs typeface="Times New Roman"/>
              </a:rPr>
              <a:t>Битва началась около полудня. Великий князь Дмитрий Иванович переоделся в доспехи дружинника и принял участие в сражении. Враги лавиной обрушились на передовой полк и в кровопролитном бою смяли его. Затем вступил в битву русский "большой полк", и была "сеча ожесточенная и великая и бой упорный, сотрясение весьма великое", - писал летописец.</a:t>
            </a:r>
            <a:endParaRPr lang="ru-RU" sz="1400" dirty="0">
              <a:latin typeface="Calibri"/>
              <a:ea typeface="Calibri"/>
              <a:cs typeface="Times New Roman"/>
            </a:endParaRPr>
          </a:p>
          <a:p>
            <a:pPr lvl="0" indent="228600" algn="just"/>
            <a:r>
              <a:rPr lang="ru-RU" sz="1400" dirty="0" smtClean="0">
                <a:solidFill>
                  <a:srgbClr val="000000"/>
                </a:solidFill>
                <a:latin typeface="Times New Roman"/>
                <a:ea typeface="Times New Roman"/>
                <a:cs typeface="Times New Roman"/>
              </a:rPr>
              <a:t>Татаро-монголам </a:t>
            </a:r>
            <a:r>
              <a:rPr lang="ru-RU" sz="1400" dirty="0">
                <a:solidFill>
                  <a:srgbClr val="000000"/>
                </a:solidFill>
                <a:latin typeface="Times New Roman"/>
                <a:ea typeface="Times New Roman"/>
                <a:cs typeface="Times New Roman"/>
              </a:rPr>
              <a:t>удалось вклиниться в ряды воинов "Большого полка", и они были оттеснены. Развернулись бои и на левом фланге. В решающий момент боя вступил в сражение засадный полк, что предопределило его исход,</a:t>
            </a:r>
            <a:endParaRPr lang="ru-RU" sz="1400" dirty="0">
              <a:solidFill>
                <a:prstClr val="white"/>
              </a:solidFill>
              <a:latin typeface="Calibri"/>
              <a:ea typeface="Calibri"/>
              <a:cs typeface="Times New Roman"/>
            </a:endParaRPr>
          </a:p>
          <a:p>
            <a:pPr lvl="0" indent="228600" algn="just"/>
            <a:r>
              <a:rPr lang="ru-RU" sz="1400" dirty="0">
                <a:solidFill>
                  <a:srgbClr val="000000"/>
                </a:solidFill>
                <a:latin typeface="Times New Roman"/>
                <a:ea typeface="Times New Roman"/>
                <a:cs typeface="Times New Roman"/>
              </a:rPr>
              <a:t>Войска Мамая были разгромлены. Сам же он спасся бегством, "как серый волк. В Куликовской битве проявили великое мужество все русские воины и сам великий князь Дмитрий Иванович, который получил почетное прозвище "Донской". По мнению военных историков, в битве погибла примерно половина русского войска, что свидетельствует о крайнем упорстве и жестокости сражения. </a:t>
            </a:r>
            <a:r>
              <a:rPr lang="ru-RU" sz="1400" dirty="0">
                <a:solidFill>
                  <a:srgbClr val="C00000"/>
                </a:solidFill>
                <a:latin typeface="Times New Roman"/>
                <a:ea typeface="Times New Roman"/>
                <a:cs typeface="Times New Roman"/>
              </a:rPr>
              <a:t>В сражении погибло 12 князей и 483 боярина, что составляло примерно 60 процентов участвовавших в сражении воевод.</a:t>
            </a:r>
            <a:endParaRPr lang="ru-RU" sz="1400" dirty="0">
              <a:solidFill>
                <a:srgbClr val="C00000"/>
              </a:solidFill>
              <a:latin typeface="Calibri"/>
              <a:ea typeface="Calibri"/>
              <a:cs typeface="Times New Roman"/>
            </a:endParaRPr>
          </a:p>
          <a:p>
            <a:pPr algn="ctr"/>
            <a:endParaRPr lang="en-US" dirty="0"/>
          </a:p>
        </p:txBody>
      </p:sp>
    </p:spTree>
    <p:custDataLst>
      <p:tags r:id="rId1"/>
    </p:custDataLst>
    <p:extLst>
      <p:ext uri="{BB962C8B-B14F-4D97-AF65-F5344CB8AC3E}">
        <p14:creationId xmlns:p14="http://schemas.microsoft.com/office/powerpoint/2010/main" val="1752978070"/>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870">
                                          <p:stCondLst>
                                            <p:cond delay="0"/>
                                          </p:stCondLst>
                                        </p:cTn>
                                        <p:tgtEl>
                                          <p:spTgt spid="3"/>
                                        </p:tgtEl>
                                      </p:cBhvr>
                                    </p:animEffect>
                                    <p:anim calcmode="lin" valueType="num">
                                      <p:cBhvr>
                                        <p:cTn id="8" dur="2733"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3"/>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3"/>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3"/>
                                        </p:tgtEl>
                                        <p:attrNameLst>
                                          <p:attrName>ppt_y</p:attrName>
                                        </p:attrNameLst>
                                      </p:cBhvr>
                                      <p:tavLst>
                                        <p:tav tm="0" fmla="#ppt_y-sin(pi*$)/81">
                                          <p:val>
                                            <p:fltVal val="0"/>
                                          </p:val>
                                        </p:tav>
                                        <p:tav tm="100000">
                                          <p:val>
                                            <p:fltVal val="1"/>
                                          </p:val>
                                        </p:tav>
                                      </p:tavLst>
                                    </p:anim>
                                    <p:animScale>
                                      <p:cBhvr>
                                        <p:cTn id="13" dur="39">
                                          <p:stCondLst>
                                            <p:cond delay="975"/>
                                          </p:stCondLst>
                                        </p:cTn>
                                        <p:tgtEl>
                                          <p:spTgt spid="3"/>
                                        </p:tgtEl>
                                      </p:cBhvr>
                                      <p:to x="100000" y="60000"/>
                                    </p:animScale>
                                    <p:animScale>
                                      <p:cBhvr>
                                        <p:cTn id="14" dur="249" decel="50000">
                                          <p:stCondLst>
                                            <p:cond delay="1014"/>
                                          </p:stCondLst>
                                        </p:cTn>
                                        <p:tgtEl>
                                          <p:spTgt spid="3"/>
                                        </p:tgtEl>
                                      </p:cBhvr>
                                      <p:to x="100000" y="100000"/>
                                    </p:animScale>
                                    <p:animScale>
                                      <p:cBhvr>
                                        <p:cTn id="15" dur="39">
                                          <p:stCondLst>
                                            <p:cond delay="1968"/>
                                          </p:stCondLst>
                                        </p:cTn>
                                        <p:tgtEl>
                                          <p:spTgt spid="3"/>
                                        </p:tgtEl>
                                      </p:cBhvr>
                                      <p:to x="100000" y="80000"/>
                                    </p:animScale>
                                    <p:animScale>
                                      <p:cBhvr>
                                        <p:cTn id="16" dur="249" decel="50000">
                                          <p:stCondLst>
                                            <p:cond delay="2007"/>
                                          </p:stCondLst>
                                        </p:cTn>
                                        <p:tgtEl>
                                          <p:spTgt spid="3"/>
                                        </p:tgtEl>
                                      </p:cBhvr>
                                      <p:to x="100000" y="100000"/>
                                    </p:animScale>
                                    <p:animScale>
                                      <p:cBhvr>
                                        <p:cTn id="17" dur="39">
                                          <p:stCondLst>
                                            <p:cond delay="2463"/>
                                          </p:stCondLst>
                                        </p:cTn>
                                        <p:tgtEl>
                                          <p:spTgt spid="3"/>
                                        </p:tgtEl>
                                      </p:cBhvr>
                                      <p:to x="100000" y="90000"/>
                                    </p:animScale>
                                    <p:animScale>
                                      <p:cBhvr>
                                        <p:cTn id="18" dur="249" decel="50000">
                                          <p:stCondLst>
                                            <p:cond delay="2502"/>
                                          </p:stCondLst>
                                        </p:cTn>
                                        <p:tgtEl>
                                          <p:spTgt spid="3"/>
                                        </p:tgtEl>
                                      </p:cBhvr>
                                      <p:to x="100000" y="100000"/>
                                    </p:animScale>
                                    <p:animScale>
                                      <p:cBhvr>
                                        <p:cTn id="19" dur="39">
                                          <p:stCondLst>
                                            <p:cond delay="2712"/>
                                          </p:stCondLst>
                                        </p:cTn>
                                        <p:tgtEl>
                                          <p:spTgt spid="3"/>
                                        </p:tgtEl>
                                      </p:cBhvr>
                                      <p:to x="100000" y="95000"/>
                                    </p:animScale>
                                    <p:animScale>
                                      <p:cBhvr>
                                        <p:cTn id="20" dur="249" decel="50000">
                                          <p:stCondLst>
                                            <p:cond delay="2751"/>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3000" fill="hold"/>
                                        <p:tgtEl>
                                          <p:spTgt spid="3"/>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45" presetClass="exit" presetSubtype="0" fill="hold" nodeType="clickEffect">
                                  <p:stCondLst>
                                    <p:cond delay="0"/>
                                  </p:stCondLst>
                                  <p:childTnLst>
                                    <p:animEffect transition="out" filter="fade">
                                      <p:cBhvr>
                                        <p:cTn id="28" dur="2000"/>
                                        <p:tgtEl>
                                          <p:spTgt spid="3"/>
                                        </p:tgtEl>
                                      </p:cBhvr>
                                    </p:animEffect>
                                    <p:anim calcmode="lin" valueType="num">
                                      <p:cBhvr>
                                        <p:cTn id="29"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30" dur="2000"/>
                                        <p:tgtEl>
                                          <p:spTgt spid="3"/>
                                        </p:tgtEl>
                                        <p:attrNameLst>
                                          <p:attrName>ppt_h</p:attrName>
                                        </p:attrNameLst>
                                      </p:cBhvr>
                                      <p:tavLst>
                                        <p:tav tm="0">
                                          <p:val>
                                            <p:strVal val="ppt_h"/>
                                          </p:val>
                                        </p:tav>
                                        <p:tav tm="100000">
                                          <p:val>
                                            <p:strVal val="ppt_h"/>
                                          </p:val>
                                        </p:tav>
                                      </p:tavLst>
                                    </p:anim>
                                    <p:set>
                                      <p:cBhvr>
                                        <p:cTn id="31" dur="1" fill="hold">
                                          <p:stCondLst>
                                            <p:cond delay="1999"/>
                                          </p:stCondLst>
                                        </p:cTn>
                                        <p:tgtEl>
                                          <p:spTgt spid="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32" presetClass="emph" presetSubtype="0" fill="hold" nodeType="clickEffect">
                                  <p:stCondLst>
                                    <p:cond delay="0"/>
                                  </p:stCondLst>
                                  <p:childTnLst>
                                    <p:animRot by="120000">
                                      <p:cBhvr>
                                        <p:cTn id="40" dur="100" fill="hold">
                                          <p:stCondLst>
                                            <p:cond delay="0"/>
                                          </p:stCondLst>
                                        </p:cTn>
                                        <p:tgtEl>
                                          <p:spTgt spid="2"/>
                                        </p:tgtEl>
                                        <p:attrNameLst>
                                          <p:attrName>r</p:attrName>
                                        </p:attrNameLst>
                                      </p:cBhvr>
                                    </p:animRot>
                                    <p:animRot by="-240000">
                                      <p:cBhvr>
                                        <p:cTn id="41" dur="200" fill="hold">
                                          <p:stCondLst>
                                            <p:cond delay="200"/>
                                          </p:stCondLst>
                                        </p:cTn>
                                        <p:tgtEl>
                                          <p:spTgt spid="2"/>
                                        </p:tgtEl>
                                        <p:attrNameLst>
                                          <p:attrName>r</p:attrName>
                                        </p:attrNameLst>
                                      </p:cBhvr>
                                    </p:animRot>
                                    <p:animRot by="240000">
                                      <p:cBhvr>
                                        <p:cTn id="42" dur="200" fill="hold">
                                          <p:stCondLst>
                                            <p:cond delay="400"/>
                                          </p:stCondLst>
                                        </p:cTn>
                                        <p:tgtEl>
                                          <p:spTgt spid="2"/>
                                        </p:tgtEl>
                                        <p:attrNameLst>
                                          <p:attrName>r</p:attrName>
                                        </p:attrNameLst>
                                      </p:cBhvr>
                                    </p:animRot>
                                    <p:animRot by="-240000">
                                      <p:cBhvr>
                                        <p:cTn id="43" dur="200" fill="hold">
                                          <p:stCondLst>
                                            <p:cond delay="600"/>
                                          </p:stCondLst>
                                        </p:cTn>
                                        <p:tgtEl>
                                          <p:spTgt spid="2"/>
                                        </p:tgtEl>
                                        <p:attrNameLst>
                                          <p:attrName>r</p:attrName>
                                        </p:attrNameLst>
                                      </p:cBhvr>
                                    </p:animRot>
                                    <p:animRot by="120000">
                                      <p:cBhvr>
                                        <p:cTn id="44" dur="200" fill="hold">
                                          <p:stCondLst>
                                            <p:cond delay="800"/>
                                          </p:stCondLst>
                                        </p:cTn>
                                        <p:tgtEl>
                                          <p:spTgt spid="2"/>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iterate type="lt">
                                    <p:tmPct val="0"/>
                                  </p:iterate>
                                  <p:childTnLst>
                                    <p:set>
                                      <p:cBhvr>
                                        <p:cTn id="48" dur="1" fill="hold">
                                          <p:stCondLst>
                                            <p:cond delay="0"/>
                                          </p:stCondLst>
                                        </p:cTn>
                                        <p:tgtEl>
                                          <p:spTgt spid="6"/>
                                        </p:tgtEl>
                                        <p:attrNameLst>
                                          <p:attrName>style.visibility</p:attrName>
                                        </p:attrNameLst>
                                      </p:cBhvr>
                                      <p:to>
                                        <p:strVal val="visible"/>
                                      </p:to>
                                    </p:set>
                                    <p:animEffect transition="in" filter="wipe(up)">
                                      <p:cBhvr>
                                        <p:cTn id="49" dur="3000"/>
                                        <p:tgtEl>
                                          <p:spTgt spid="6"/>
                                        </p:tgtEl>
                                      </p:cBhvr>
                                    </p:animEffect>
                                  </p:childTnLst>
                                </p:cTn>
                              </p:par>
                            </p:childTnLst>
                          </p:cTn>
                        </p:par>
                      </p:childTnLst>
                    </p:cTn>
                  </p:par>
                  <p:par>
                    <p:cTn id="50" fill="hold">
                      <p:stCondLst>
                        <p:cond delay="indefinite"/>
                      </p:stCondLst>
                      <p:childTnLst>
                        <p:par>
                          <p:cTn id="51" fill="hold">
                            <p:stCondLst>
                              <p:cond delay="0"/>
                            </p:stCondLst>
                            <p:childTnLst>
                              <p:par>
                                <p:cTn id="52" presetID="15" presetClass="emph" presetSubtype="0" grpId="1" nodeType="clickEffect">
                                  <p:stCondLst>
                                    <p:cond delay="0"/>
                                  </p:stCondLst>
                                  <p:iterate type="lt">
                                    <p:tmAbs val="25"/>
                                  </p:iterate>
                                  <p:childTnLst>
                                    <p:set>
                                      <p:cBhvr override="childStyle">
                                        <p:cTn id="53" dur="indefinite"/>
                                        <p:tgtEl>
                                          <p:spTgt spid="6"/>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saturation sat="2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251520" y="116632"/>
            <a:ext cx="8784976" cy="6408712"/>
          </a:xfrm>
          <a:prstGeom prst="rect">
            <a:avLst/>
          </a:prstGeom>
          <a:ln>
            <a:noFill/>
          </a:ln>
          <a:effectLst>
            <a:softEdge rad="112500"/>
          </a:effectLst>
        </p:spPr>
      </p:pic>
      <p:sp>
        <p:nvSpPr>
          <p:cNvPr id="3" name="Скругленный прямоугольник 2"/>
          <p:cNvSpPr/>
          <p:nvPr/>
        </p:nvSpPr>
        <p:spPr>
          <a:xfrm>
            <a:off x="3779912" y="836712"/>
            <a:ext cx="4955057" cy="5400600"/>
          </a:xfrm>
          <a:prstGeom prst="roundRect">
            <a:avLst/>
          </a:prstGeom>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dirty="0" smtClean="0">
              <a:solidFill>
                <a:schemeClr val="bg1"/>
              </a:solidFill>
            </a:endParaRPr>
          </a:p>
          <a:p>
            <a:pPr>
              <a:lnSpc>
                <a:spcPct val="150000"/>
              </a:lnSpc>
            </a:pPr>
            <a:r>
              <a:rPr lang="ru-RU" sz="1400" dirty="0" smtClean="0">
                <a:solidFill>
                  <a:schemeClr val="bg1"/>
                </a:solidFill>
              </a:rPr>
              <a:t>В </a:t>
            </a:r>
            <a:r>
              <a:rPr lang="ru-RU" sz="1400" dirty="0">
                <a:solidFill>
                  <a:schemeClr val="bg1"/>
                </a:solidFill>
              </a:rPr>
              <a:t>результате Куликовской битвы возвысилась роль Москвы в качестве признанного центра объединения русских земель и начала формирования Русского </a:t>
            </a:r>
            <a:r>
              <a:rPr lang="ru-RU" sz="1400" dirty="0" smtClean="0">
                <a:solidFill>
                  <a:schemeClr val="bg1"/>
                </a:solidFill>
              </a:rPr>
              <a:t>централизованного государства</a:t>
            </a:r>
            <a:r>
              <a:rPr lang="ru-RU" sz="1400" dirty="0">
                <a:solidFill>
                  <a:schemeClr val="bg1"/>
                </a:solidFill>
              </a:rPr>
              <a:t>. Усилилось стремление западнорусского населения, и, прежде всего Смоленска, к переходу под власть Москвы. В свете этих данных следует отметить ошибочность утверждений отдельных советских историков, что в Куликовской битве не участвовали воины Смоленской </a:t>
            </a:r>
            <a:r>
              <a:rPr lang="ru-RU" sz="1400" dirty="0" smtClean="0">
                <a:solidFill>
                  <a:schemeClr val="bg1"/>
                </a:solidFill>
              </a:rPr>
              <a:t>земли. </a:t>
            </a:r>
            <a:r>
              <a:rPr lang="ru-RU" sz="1400" dirty="0">
                <a:solidFill>
                  <a:srgbClr val="5C041D"/>
                </a:solidFill>
              </a:rPr>
              <a:t>В списке Дубровского Новгородской четвертой и </a:t>
            </a:r>
            <a:r>
              <a:rPr lang="ru-RU" sz="1400" dirty="0" err="1">
                <a:solidFill>
                  <a:srgbClr val="5C041D"/>
                </a:solidFill>
              </a:rPr>
              <a:t>Ермолинской</a:t>
            </a:r>
            <a:r>
              <a:rPr lang="ru-RU" sz="1400" dirty="0">
                <a:solidFill>
                  <a:srgbClr val="5C041D"/>
                </a:solidFill>
              </a:rPr>
              <a:t> летописей в качестве воевод полков, сражавшихся на Куликовом поле, назван </a:t>
            </a:r>
            <a:r>
              <a:rPr lang="ru-RU" sz="1400" dirty="0">
                <a:solidFill>
                  <a:srgbClr val="FF0000"/>
                </a:solidFill>
              </a:rPr>
              <a:t>смоленский князь Иван</a:t>
            </a:r>
            <a:r>
              <a:rPr lang="ru-RU" sz="1400" dirty="0">
                <a:solidFill>
                  <a:srgbClr val="5C041D"/>
                </a:solidFill>
              </a:rPr>
              <a:t>, которому было поручено командование передовым </a:t>
            </a:r>
            <a:r>
              <a:rPr lang="ru-RU" sz="1400" dirty="0" smtClean="0">
                <a:solidFill>
                  <a:srgbClr val="5C041D"/>
                </a:solidFill>
              </a:rPr>
              <a:t>полком</a:t>
            </a:r>
            <a:r>
              <a:rPr lang="ru-RU" sz="1400" dirty="0" smtClean="0">
                <a:solidFill>
                  <a:schemeClr val="bg1"/>
                </a:solidFill>
              </a:rPr>
              <a:t>.</a:t>
            </a:r>
            <a:endParaRPr lang="ru-RU" sz="1400" dirty="0">
              <a:solidFill>
                <a:schemeClr val="bg1"/>
              </a:solidFill>
            </a:endParaRPr>
          </a:p>
          <a:p>
            <a:endParaRPr lang="en-US" sz="1400" dirty="0">
              <a:solidFill>
                <a:schemeClr val="bg1"/>
              </a:solidFill>
            </a:endParaRPr>
          </a:p>
        </p:txBody>
      </p:sp>
      <p:pic>
        <p:nvPicPr>
          <p:cNvPr id="7" name="Рисунок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39552" y="1412776"/>
            <a:ext cx="2952328" cy="424847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3050075961"/>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000"/>
                                        <p:tgtEl>
                                          <p:spTgt spid="8"/>
                                        </p:tgtEl>
                                      </p:cBhvr>
                                    </p:animEffect>
                                    <p:anim calcmode="lin" valueType="num">
                                      <p:cBhvr>
                                        <p:cTn id="8" dur="3000" fill="hold"/>
                                        <p:tgtEl>
                                          <p:spTgt spid="8"/>
                                        </p:tgtEl>
                                        <p:attrNameLst>
                                          <p:attrName>ppt_x</p:attrName>
                                        </p:attrNameLst>
                                      </p:cBhvr>
                                      <p:tavLst>
                                        <p:tav tm="0">
                                          <p:val>
                                            <p:strVal val="#ppt_x"/>
                                          </p:val>
                                        </p:tav>
                                        <p:tav tm="100000">
                                          <p:val>
                                            <p:strVal val="#ppt_x"/>
                                          </p:val>
                                        </p:tav>
                                      </p:tavLst>
                                    </p:anim>
                                    <p:anim calcmode="lin" valueType="num">
                                      <p:cBhvr>
                                        <p:cTn id="9" dur="3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500" fill="hold">
                                          <p:stCondLst>
                                            <p:cond delay="0"/>
                                          </p:stCondLst>
                                        </p:cTn>
                                        <p:tgtEl>
                                          <p:spTgt spid="8"/>
                                        </p:tgtEl>
                                        <p:attrNameLst>
                                          <p:attrName>r</p:attrName>
                                        </p:attrNameLst>
                                      </p:cBhvr>
                                    </p:animRot>
                                    <p:animRot by="-240000">
                                      <p:cBhvr>
                                        <p:cTn id="14" dur="1000" fill="hold">
                                          <p:stCondLst>
                                            <p:cond delay="1000"/>
                                          </p:stCondLst>
                                        </p:cTn>
                                        <p:tgtEl>
                                          <p:spTgt spid="8"/>
                                        </p:tgtEl>
                                        <p:attrNameLst>
                                          <p:attrName>r</p:attrName>
                                        </p:attrNameLst>
                                      </p:cBhvr>
                                    </p:animRot>
                                    <p:animRot by="240000">
                                      <p:cBhvr>
                                        <p:cTn id="15" dur="1000" fill="hold">
                                          <p:stCondLst>
                                            <p:cond delay="2000"/>
                                          </p:stCondLst>
                                        </p:cTn>
                                        <p:tgtEl>
                                          <p:spTgt spid="8"/>
                                        </p:tgtEl>
                                        <p:attrNameLst>
                                          <p:attrName>r</p:attrName>
                                        </p:attrNameLst>
                                      </p:cBhvr>
                                    </p:animRot>
                                    <p:animRot by="-240000">
                                      <p:cBhvr>
                                        <p:cTn id="16" dur="1000" fill="hold">
                                          <p:stCondLst>
                                            <p:cond delay="3000"/>
                                          </p:stCondLst>
                                        </p:cTn>
                                        <p:tgtEl>
                                          <p:spTgt spid="8"/>
                                        </p:tgtEl>
                                        <p:attrNameLst>
                                          <p:attrName>r</p:attrName>
                                        </p:attrNameLst>
                                      </p:cBhvr>
                                    </p:animRot>
                                    <p:animRot by="120000">
                                      <p:cBhvr>
                                        <p:cTn id="17" dur="1000" fill="hold">
                                          <p:stCondLst>
                                            <p:cond delay="4000"/>
                                          </p:stCondLst>
                                        </p:cTn>
                                        <p:tgtEl>
                                          <p:spTgt spid="8"/>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80">
                                          <p:stCondLst>
                                            <p:cond delay="0"/>
                                          </p:stCondLst>
                                        </p:cTn>
                                        <p:tgtEl>
                                          <p:spTgt spid="7"/>
                                        </p:tgtEl>
                                      </p:cBhvr>
                                    </p:animEffect>
                                    <p:anim calcmode="lin" valueType="num">
                                      <p:cBhvr>
                                        <p:cTn id="2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8" dur="26">
                                          <p:stCondLst>
                                            <p:cond delay="650"/>
                                          </p:stCondLst>
                                        </p:cTn>
                                        <p:tgtEl>
                                          <p:spTgt spid="7"/>
                                        </p:tgtEl>
                                      </p:cBhvr>
                                      <p:to x="100000" y="60000"/>
                                    </p:animScale>
                                    <p:animScale>
                                      <p:cBhvr>
                                        <p:cTn id="29" dur="166" decel="50000">
                                          <p:stCondLst>
                                            <p:cond delay="676"/>
                                          </p:stCondLst>
                                        </p:cTn>
                                        <p:tgtEl>
                                          <p:spTgt spid="7"/>
                                        </p:tgtEl>
                                      </p:cBhvr>
                                      <p:to x="100000" y="100000"/>
                                    </p:animScale>
                                    <p:animScale>
                                      <p:cBhvr>
                                        <p:cTn id="30" dur="26">
                                          <p:stCondLst>
                                            <p:cond delay="1312"/>
                                          </p:stCondLst>
                                        </p:cTn>
                                        <p:tgtEl>
                                          <p:spTgt spid="7"/>
                                        </p:tgtEl>
                                      </p:cBhvr>
                                      <p:to x="100000" y="80000"/>
                                    </p:animScale>
                                    <p:animScale>
                                      <p:cBhvr>
                                        <p:cTn id="31" dur="166" decel="50000">
                                          <p:stCondLst>
                                            <p:cond delay="1338"/>
                                          </p:stCondLst>
                                        </p:cTn>
                                        <p:tgtEl>
                                          <p:spTgt spid="7"/>
                                        </p:tgtEl>
                                      </p:cBhvr>
                                      <p:to x="100000" y="100000"/>
                                    </p:animScale>
                                    <p:animScale>
                                      <p:cBhvr>
                                        <p:cTn id="32" dur="26">
                                          <p:stCondLst>
                                            <p:cond delay="1642"/>
                                          </p:stCondLst>
                                        </p:cTn>
                                        <p:tgtEl>
                                          <p:spTgt spid="7"/>
                                        </p:tgtEl>
                                      </p:cBhvr>
                                      <p:to x="100000" y="90000"/>
                                    </p:animScale>
                                    <p:animScale>
                                      <p:cBhvr>
                                        <p:cTn id="33" dur="166" decel="50000">
                                          <p:stCondLst>
                                            <p:cond delay="1668"/>
                                          </p:stCondLst>
                                        </p:cTn>
                                        <p:tgtEl>
                                          <p:spTgt spid="7"/>
                                        </p:tgtEl>
                                      </p:cBhvr>
                                      <p:to x="100000" y="100000"/>
                                    </p:animScale>
                                    <p:animScale>
                                      <p:cBhvr>
                                        <p:cTn id="34" dur="26">
                                          <p:stCondLst>
                                            <p:cond delay="1808"/>
                                          </p:stCondLst>
                                        </p:cTn>
                                        <p:tgtEl>
                                          <p:spTgt spid="7"/>
                                        </p:tgtEl>
                                      </p:cBhvr>
                                      <p:to x="100000" y="95000"/>
                                    </p:animScale>
                                    <p:animScale>
                                      <p:cBhvr>
                                        <p:cTn id="35" dur="166" decel="50000">
                                          <p:stCondLst>
                                            <p:cond delay="1834"/>
                                          </p:stCondLst>
                                        </p:cTn>
                                        <p:tgtEl>
                                          <p:spTgt spid="7"/>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nodeType="clickEffect">
                                  <p:stCondLst>
                                    <p:cond delay="0"/>
                                  </p:stCondLst>
                                  <p:childTnLst>
                                    <p:animEffect transition="out" filter="fade">
                                      <p:cBhvr>
                                        <p:cTn id="39" dur="2000" tmFilter="0, 0; .2, .5; .8, .5; 1, 0"/>
                                        <p:tgtEl>
                                          <p:spTgt spid="7"/>
                                        </p:tgtEl>
                                      </p:cBhvr>
                                    </p:animEffect>
                                    <p:animScale>
                                      <p:cBhvr>
                                        <p:cTn id="40" dur="1000" autoRev="1" fill="hold"/>
                                        <p:tgtEl>
                                          <p:spTgt spid="7"/>
                                        </p:tgtEl>
                                      </p:cBhvr>
                                      <p:by x="105000" y="105000"/>
                                    </p:animScale>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iterate type="lt">
                                    <p:tmPct val="0"/>
                                  </p:iterate>
                                  <p:childTnLst>
                                    <p:set>
                                      <p:cBhvr>
                                        <p:cTn id="44" dur="1" fill="hold">
                                          <p:stCondLst>
                                            <p:cond delay="0"/>
                                          </p:stCondLst>
                                        </p:cTn>
                                        <p:tgtEl>
                                          <p:spTgt spid="3"/>
                                        </p:tgtEl>
                                        <p:attrNameLst>
                                          <p:attrName>style.visibility</p:attrName>
                                        </p:attrNameLst>
                                      </p:cBhvr>
                                      <p:to>
                                        <p:strVal val="visible"/>
                                      </p:to>
                                    </p:set>
                                    <p:animEffect transition="in" filter="fade">
                                      <p:cBhvr>
                                        <p:cTn id="45" dur="3000"/>
                                        <p:tgtEl>
                                          <p:spTgt spid="3"/>
                                        </p:tgtEl>
                                      </p:cBhvr>
                                    </p:animEffect>
                                    <p:anim calcmode="lin" valueType="num">
                                      <p:cBhvr>
                                        <p:cTn id="46" dur="3000" fill="hold"/>
                                        <p:tgtEl>
                                          <p:spTgt spid="3"/>
                                        </p:tgtEl>
                                        <p:attrNameLst>
                                          <p:attrName>ppt_x</p:attrName>
                                        </p:attrNameLst>
                                      </p:cBhvr>
                                      <p:tavLst>
                                        <p:tav tm="0">
                                          <p:val>
                                            <p:strVal val="#ppt_x"/>
                                          </p:val>
                                        </p:tav>
                                        <p:tav tm="100000">
                                          <p:val>
                                            <p:strVal val="#ppt_x"/>
                                          </p:val>
                                        </p:tav>
                                      </p:tavLst>
                                    </p:anim>
                                    <p:anim calcmode="lin" valueType="num">
                                      <p:cBhvr>
                                        <p:cTn id="47" dur="3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5" presetClass="emph" presetSubtype="0" grpId="1" nodeType="clickEffect">
                                  <p:stCondLst>
                                    <p:cond delay="0"/>
                                  </p:stCondLst>
                                  <p:iterate type="lt">
                                    <p:tmAbs val="25"/>
                                  </p:iterate>
                                  <p:childTnLst>
                                    <p:set>
                                      <p:cBhvr override="childStyle">
                                        <p:cTn id="51" dur="indefinite"/>
                                        <p:tgtEl>
                                          <p:spTgt spid="3"/>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51520" y="260648"/>
            <a:ext cx="8640960" cy="1368152"/>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125"/>
              </a:spcBef>
              <a:spcAft>
                <a:spcPts val="1125"/>
              </a:spcAft>
            </a:pPr>
            <a:r>
              <a:rPr lang="ru-RU" dirty="0">
                <a:solidFill>
                  <a:srgbClr val="FFFF00"/>
                </a:solidFill>
                <a:effectLst>
                  <a:outerShdw blurRad="38100" dist="38100" dir="2700000" algn="tl">
                    <a:srgbClr val="000000">
                      <a:alpha val="43137"/>
                    </a:srgbClr>
                  </a:outerShdw>
                </a:effectLst>
                <a:latin typeface="Segoe UI"/>
                <a:ea typeface="Times New Roman"/>
                <a:cs typeface="Times New Roman"/>
              </a:rPr>
              <a:t>4 ноября - День народного </a:t>
            </a:r>
            <a:r>
              <a:rPr lang="ru-RU" dirty="0" smtClean="0">
                <a:solidFill>
                  <a:srgbClr val="FFFF00"/>
                </a:solidFill>
                <a:effectLst>
                  <a:outerShdw blurRad="38100" dist="38100" dir="2700000" algn="tl">
                    <a:srgbClr val="000000">
                      <a:alpha val="43137"/>
                    </a:srgbClr>
                  </a:outerShdw>
                </a:effectLst>
                <a:latin typeface="Segoe UI"/>
                <a:ea typeface="Times New Roman"/>
                <a:cs typeface="Times New Roman"/>
              </a:rPr>
              <a:t>единства.</a:t>
            </a:r>
            <a:r>
              <a:rPr lang="ru-RU" dirty="0" smtClean="0">
                <a:solidFill>
                  <a:srgbClr val="FFFF00"/>
                </a:solidFill>
                <a:effectLst>
                  <a:outerShdw blurRad="38100" dist="38100" dir="2700000" algn="tl">
                    <a:srgbClr val="000000">
                      <a:alpha val="43137"/>
                    </a:srgbClr>
                  </a:outerShdw>
                </a:effectLst>
              </a:rPr>
              <a:t> </a:t>
            </a:r>
          </a:p>
          <a:p>
            <a:pPr algn="just">
              <a:spcBef>
                <a:spcPts val="1125"/>
              </a:spcBef>
              <a:spcAft>
                <a:spcPts val="1125"/>
              </a:spcAft>
            </a:pPr>
            <a:r>
              <a:rPr lang="ru-RU" dirty="0" smtClean="0">
                <a:solidFill>
                  <a:srgbClr val="FFFF00"/>
                </a:solidFill>
                <a:effectLst>
                  <a:outerShdw blurRad="38100" dist="38100" dir="2700000" algn="tl">
                    <a:srgbClr val="000000">
                      <a:alpha val="43137"/>
                    </a:srgbClr>
                  </a:outerShdw>
                </a:effectLst>
              </a:rPr>
              <a:t>В </a:t>
            </a:r>
            <a:r>
              <a:rPr lang="ru-RU" dirty="0">
                <a:solidFill>
                  <a:srgbClr val="FFFF00"/>
                </a:solidFill>
                <a:effectLst>
                  <a:outerShdw blurRad="38100" dist="38100" dir="2700000" algn="tl">
                    <a:srgbClr val="000000">
                      <a:alpha val="43137"/>
                    </a:srgbClr>
                  </a:outerShdw>
                </a:effectLst>
              </a:rPr>
              <a:t>честь освобождения Москвы силами народного ополчения под руководством Кузьмы Минина и Дмитрия Пожарского от польских интервентов (1612 </a:t>
            </a:r>
            <a:r>
              <a:rPr lang="ru-RU" dirty="0" smtClean="0">
                <a:solidFill>
                  <a:srgbClr val="FFFF00"/>
                </a:solidFill>
                <a:effectLst>
                  <a:outerShdw blurRad="38100" dist="38100" dir="2700000" algn="tl">
                    <a:srgbClr val="000000">
                      <a:alpha val="43137"/>
                    </a:srgbClr>
                  </a:outerShdw>
                </a:effectLst>
              </a:rPr>
              <a:t>год)</a:t>
            </a:r>
            <a:endParaRPr lang="ru-RU" dirty="0">
              <a:solidFill>
                <a:srgbClr val="FFFF00"/>
              </a:solidFill>
              <a:effectLst>
                <a:outerShdw blurRad="38100" dist="38100" dir="2700000" algn="tl">
                  <a:srgbClr val="000000">
                    <a:alpha val="43137"/>
                  </a:srgbClr>
                </a:outerShdw>
              </a:effectLst>
              <a:latin typeface="Calibri"/>
              <a:ea typeface="Calibri"/>
              <a:cs typeface="Times New Roman"/>
            </a:endParaRP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528" y="1844824"/>
            <a:ext cx="2520281" cy="45811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Скругленный прямоугольник 4"/>
          <p:cNvSpPr/>
          <p:nvPr/>
        </p:nvSpPr>
        <p:spPr>
          <a:xfrm>
            <a:off x="3059832" y="1844824"/>
            <a:ext cx="5832648" cy="48245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a:solidFill>
                  <a:schemeClr val="bg1">
                    <a:lumMod val="95000"/>
                    <a:lumOff val="5000"/>
                  </a:schemeClr>
                </a:solidFill>
              </a:rPr>
              <a:t>Освобождению Москвы от </a:t>
            </a:r>
            <a:r>
              <a:rPr lang="ru-RU" sz="1600" dirty="0" smtClean="0">
                <a:solidFill>
                  <a:schemeClr val="bg1">
                    <a:lumMod val="95000"/>
                    <a:lumOff val="5000"/>
                  </a:schemeClr>
                </a:solidFill>
              </a:rPr>
              <a:t>польских интервентов </a:t>
            </a:r>
            <a:r>
              <a:rPr lang="ru-RU" sz="1600" dirty="0">
                <a:solidFill>
                  <a:schemeClr val="bg1">
                    <a:lumMod val="95000"/>
                    <a:lumOff val="5000"/>
                  </a:schemeClr>
                </a:solidFill>
              </a:rPr>
              <a:t>с последующим восстановлением Российской государственности предшествовали грозные «смутные»  и очень тяжкие для существования России события</a:t>
            </a:r>
            <a:r>
              <a:rPr lang="ru-RU" sz="1600" dirty="0" smtClean="0">
                <a:solidFill>
                  <a:schemeClr val="bg1">
                    <a:lumMod val="95000"/>
                    <a:lumOff val="5000"/>
                  </a:schemeClr>
                </a:solidFill>
              </a:rPr>
              <a:t>. </a:t>
            </a:r>
          </a:p>
          <a:p>
            <a:r>
              <a:rPr lang="ru-RU" sz="1600" dirty="0" smtClean="0">
                <a:solidFill>
                  <a:schemeClr val="bg1">
                    <a:lumMod val="95000"/>
                    <a:lumOff val="5000"/>
                  </a:schemeClr>
                </a:solidFill>
              </a:rPr>
              <a:t>Одним из наиболее героическим и к сожалению недостаточно оцененным  событием «смутного времени» является - </a:t>
            </a:r>
            <a:r>
              <a:rPr lang="ru-RU" sz="1600" dirty="0" smtClean="0">
                <a:solidFill>
                  <a:srgbClr val="AA0836"/>
                </a:solidFill>
              </a:rPr>
              <a:t>героическая </a:t>
            </a:r>
            <a:r>
              <a:rPr lang="ru-RU" sz="1600" dirty="0">
                <a:solidFill>
                  <a:srgbClr val="AA0836"/>
                </a:solidFill>
              </a:rPr>
              <a:t>оборона Смоленска  под предводительством воеводы Михаила Борисовича Шеина</a:t>
            </a:r>
            <a:r>
              <a:rPr lang="ru-RU" sz="1600" dirty="0">
                <a:solidFill>
                  <a:schemeClr val="bg1">
                    <a:lumMod val="95000"/>
                    <a:lumOff val="5000"/>
                  </a:schemeClr>
                </a:solidFill>
              </a:rPr>
              <a:t>, выдающегося  военного и государственного деятеля, имя которого незаслуженно  предано забвению, способствовала  поднятию морального духа русского народа и национальному объединению России. Совершенный им полководческий подвиг, особенно в период почти двухлетней  защиты Смоленска (1609-1611 </a:t>
            </a:r>
            <a:r>
              <a:rPr lang="ru-RU" sz="1600" dirty="0" smtClean="0">
                <a:solidFill>
                  <a:schemeClr val="bg1">
                    <a:lumMod val="95000"/>
                    <a:lumOff val="5000"/>
                  </a:schemeClr>
                </a:solidFill>
              </a:rPr>
              <a:t>годы) </a:t>
            </a:r>
            <a:r>
              <a:rPr lang="ru-RU" sz="1600" dirty="0">
                <a:solidFill>
                  <a:schemeClr val="bg1">
                    <a:lumMod val="95000"/>
                    <a:lumOff val="5000"/>
                  </a:schemeClr>
                </a:solidFill>
              </a:rPr>
              <a:t>5-тысячным русским гарнизоном и жителями города от более  чем 22-тысячного войска Речи </a:t>
            </a:r>
            <a:r>
              <a:rPr lang="ru-RU" sz="1600" dirty="0" err="1">
                <a:solidFill>
                  <a:schemeClr val="bg1">
                    <a:lumMod val="95000"/>
                    <a:lumOff val="5000"/>
                  </a:schemeClr>
                </a:solidFill>
              </a:rPr>
              <a:t>Посполитой</a:t>
            </a:r>
            <a:r>
              <a:rPr lang="ru-RU" sz="1600" dirty="0">
                <a:solidFill>
                  <a:schemeClr val="bg1">
                    <a:lumMod val="95000"/>
                    <a:lumOff val="5000"/>
                  </a:schemeClr>
                </a:solidFill>
              </a:rPr>
              <a:t> во главе с королем Сигизмундом III, </a:t>
            </a:r>
            <a:endParaRPr lang="en-US" sz="1600" dirty="0">
              <a:solidFill>
                <a:schemeClr val="bg1">
                  <a:lumMod val="95000"/>
                  <a:lumOff val="5000"/>
                </a:schemeClr>
              </a:solidFill>
            </a:endParaRPr>
          </a:p>
        </p:txBody>
      </p:sp>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393" y="2036000"/>
            <a:ext cx="2981526" cy="4198776"/>
          </a:xfrm>
          <a:prstGeom prst="rect">
            <a:avLst/>
          </a:prstGeom>
          <a:ln>
            <a:noFill/>
          </a:ln>
          <a:effectLst>
            <a:softEdge rad="112500"/>
          </a:effectLst>
        </p:spPr>
      </p:pic>
    </p:spTree>
    <p:custDataLst>
      <p:tags r:id="rId1"/>
    </p:custDataLst>
    <p:extLst>
      <p:ext uri="{BB962C8B-B14F-4D97-AF65-F5344CB8AC3E}">
        <p14:creationId xmlns:p14="http://schemas.microsoft.com/office/powerpoint/2010/main" val="2119616066"/>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3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30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9" dur="3000"/>
                                        <p:tgtEl>
                                          <p:spTgt spid="2">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4"/>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nodeType="clickEffect">
                                  <p:stCondLst>
                                    <p:cond delay="0"/>
                                  </p:stCondLst>
                                  <p:childTnLst>
                                    <p:animEffect transition="out" filter="fade">
                                      <p:cBhvr>
                                        <p:cTn id="28" dur="3000" tmFilter="0, 0; .2, .5; .8, .5; 1, 0"/>
                                        <p:tgtEl>
                                          <p:spTgt spid="4"/>
                                        </p:tgtEl>
                                      </p:cBhvr>
                                    </p:animEffect>
                                    <p:animScale>
                                      <p:cBhvr>
                                        <p:cTn id="29" dur="1500" autoRev="1" fill="hold"/>
                                        <p:tgtEl>
                                          <p:spTgt spid="4"/>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42" presetClass="exit" presetSubtype="0" fill="hold" nodeType="clickEffect">
                                  <p:stCondLst>
                                    <p:cond delay="0"/>
                                  </p:stCondLst>
                                  <p:childTnLst>
                                    <p:animEffect transition="out" filter="fade">
                                      <p:cBhvr>
                                        <p:cTn id="33" dur="1000"/>
                                        <p:tgtEl>
                                          <p:spTgt spid="4"/>
                                        </p:tgtEl>
                                      </p:cBhvr>
                                    </p:animEffect>
                                    <p:anim calcmode="lin" valueType="num">
                                      <p:cBhvr>
                                        <p:cTn id="34" dur="1000"/>
                                        <p:tgtEl>
                                          <p:spTgt spid="4"/>
                                        </p:tgtEl>
                                        <p:attrNameLst>
                                          <p:attrName>ppt_x</p:attrName>
                                        </p:attrNameLst>
                                      </p:cBhvr>
                                      <p:tavLst>
                                        <p:tav tm="0">
                                          <p:val>
                                            <p:strVal val="ppt_x"/>
                                          </p:val>
                                        </p:tav>
                                        <p:tav tm="100000">
                                          <p:val>
                                            <p:strVal val="ppt_x"/>
                                          </p:val>
                                        </p:tav>
                                      </p:tavLst>
                                    </p:anim>
                                    <p:anim calcmode="lin" valueType="num">
                                      <p:cBhvr>
                                        <p:cTn id="35" dur="1000"/>
                                        <p:tgtEl>
                                          <p:spTgt spid="4"/>
                                        </p:tgtEl>
                                        <p:attrNameLst>
                                          <p:attrName>ppt_y</p:attrName>
                                        </p:attrNameLst>
                                      </p:cBhvr>
                                      <p:tavLst>
                                        <p:tav tm="0">
                                          <p:val>
                                            <p:strVal val="ppt_y"/>
                                          </p:val>
                                        </p:tav>
                                        <p:tav tm="100000">
                                          <p:val>
                                            <p:strVal val="ppt_y+.1"/>
                                          </p:val>
                                        </p:tav>
                                      </p:tavLst>
                                    </p:anim>
                                    <p:set>
                                      <p:cBhvr>
                                        <p:cTn id="36" dur="1" fill="hold">
                                          <p:stCondLst>
                                            <p:cond delay="999"/>
                                          </p:stCondLst>
                                        </p:cTn>
                                        <p:tgtEl>
                                          <p:spTgt spid="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iterate type="lt">
                                    <p:tmPct val="0"/>
                                  </p:iterate>
                                  <p:childTnLst>
                                    <p:set>
                                      <p:cBhvr>
                                        <p:cTn id="47" dur="1" fill="hold">
                                          <p:stCondLst>
                                            <p:cond delay="0"/>
                                          </p:stCondLst>
                                        </p:cTn>
                                        <p:tgtEl>
                                          <p:spTgt spid="5"/>
                                        </p:tgtEl>
                                        <p:attrNameLst>
                                          <p:attrName>style.visibility</p:attrName>
                                        </p:attrNameLst>
                                      </p:cBhvr>
                                      <p:to>
                                        <p:strVal val="visible"/>
                                      </p:to>
                                    </p:set>
                                    <p:animEffect transition="in" filter="fade">
                                      <p:cBhvr>
                                        <p:cTn id="48" dur="3000"/>
                                        <p:tgtEl>
                                          <p:spTgt spid="5"/>
                                        </p:tgtEl>
                                      </p:cBhvr>
                                    </p:animEffect>
                                    <p:anim calcmode="lin" valueType="num">
                                      <p:cBhvr>
                                        <p:cTn id="49" dur="3000" fill="hold"/>
                                        <p:tgtEl>
                                          <p:spTgt spid="5"/>
                                        </p:tgtEl>
                                        <p:attrNameLst>
                                          <p:attrName>ppt_x</p:attrName>
                                        </p:attrNameLst>
                                      </p:cBhvr>
                                      <p:tavLst>
                                        <p:tav tm="0">
                                          <p:val>
                                            <p:strVal val="#ppt_x"/>
                                          </p:val>
                                        </p:tav>
                                        <p:tav tm="100000">
                                          <p:val>
                                            <p:strVal val="#ppt_x"/>
                                          </p:val>
                                        </p:tav>
                                      </p:tavLst>
                                    </p:anim>
                                    <p:anim calcmode="lin" valueType="num">
                                      <p:cBhvr>
                                        <p:cTn id="50" dur="3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mph" presetSubtype="0" grpId="1" nodeType="clickEffect">
                                  <p:stCondLst>
                                    <p:cond delay="0"/>
                                  </p:stCondLst>
                                  <p:iterate type="lt">
                                    <p:tmAbs val="25"/>
                                  </p:iterate>
                                  <p:childTnLst>
                                    <p:set>
                                      <p:cBhvr override="childStyle">
                                        <p:cTn id="54" dur="indefinite"/>
                                        <p:tgtEl>
                                          <p:spTgt spid="5"/>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руглая лента лицом вверх 1"/>
          <p:cNvSpPr/>
          <p:nvPr/>
        </p:nvSpPr>
        <p:spPr>
          <a:xfrm>
            <a:off x="179512" y="260648"/>
            <a:ext cx="8856984" cy="576064"/>
          </a:xfrm>
          <a:prstGeom prst="ellipse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lnSpc>
                <a:spcPts val="2100"/>
              </a:lnSpc>
              <a:spcAft>
                <a:spcPts val="0"/>
              </a:spcAft>
            </a:pPr>
            <a:r>
              <a:rPr lang="ru-RU" b="1" kern="1800" dirty="0">
                <a:solidFill>
                  <a:srgbClr val="C00000"/>
                </a:solidFill>
                <a:latin typeface="Arial"/>
                <a:ea typeface="Times New Roman"/>
                <a:cs typeface="Times New Roman"/>
              </a:rPr>
              <a:t>Подвиг Смоленска (1609-1611 годы)</a:t>
            </a:r>
            <a:endParaRPr lang="ru-RU" sz="1200" dirty="0">
              <a:solidFill>
                <a:srgbClr val="C00000"/>
              </a:solidFill>
              <a:effectLst/>
              <a:latin typeface="Calibri"/>
              <a:ea typeface="Calibri"/>
              <a:cs typeface="Times New Roman"/>
            </a:endParaRPr>
          </a:p>
        </p:txBody>
      </p:sp>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9037" y="1124744"/>
            <a:ext cx="2448272" cy="421363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Скругленный прямоугольник 5"/>
          <p:cNvSpPr/>
          <p:nvPr/>
        </p:nvSpPr>
        <p:spPr>
          <a:xfrm>
            <a:off x="2555777" y="914400"/>
            <a:ext cx="6336704" cy="5682952"/>
          </a:xfrm>
          <a:prstGeom prst="round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solidFill>
                  <a:schemeClr val="bg1"/>
                </a:solidFill>
              </a:rPr>
              <a:t>Древний русский город Смоленск, который расположен на обоих берегах Днепра, известен по летописным источникам с 862-863 годов как град союза славянских племен кривичей (археологические данные говорят о его более древней истории). С 882 года Смоленская земля была присоединена Вещим Олегом к Русскому государству. </a:t>
            </a:r>
            <a:br>
              <a:rPr lang="ru-RU" sz="1400" dirty="0">
                <a:solidFill>
                  <a:schemeClr val="bg1"/>
                </a:solidFill>
              </a:rPr>
            </a:br>
            <a:r>
              <a:rPr lang="ru-RU" sz="1400" dirty="0" smtClean="0">
                <a:solidFill>
                  <a:schemeClr val="bg1"/>
                </a:solidFill>
              </a:rPr>
              <a:t>. </a:t>
            </a:r>
            <a:r>
              <a:rPr lang="ru-RU" sz="1400" dirty="0">
                <a:solidFill>
                  <a:schemeClr val="bg1"/>
                </a:solidFill>
              </a:rPr>
              <a:t>В 1595—1602 годах в годы правления царей Федора Иоанновича и Бориса Годунова под руководством архитектора Фёдора Коня была построена Смоленская крепостная стена, с протяженностью стен в 6,5 километров и с 38 башнями высотой до 21 метра. Высота наиболее сильной из них — </a:t>
            </a:r>
            <a:r>
              <a:rPr lang="ru-RU" sz="1400" dirty="0" err="1">
                <a:solidFill>
                  <a:schemeClr val="bg1"/>
                </a:solidFill>
              </a:rPr>
              <a:t>Фроловской</a:t>
            </a:r>
            <a:r>
              <a:rPr lang="ru-RU" sz="1400" dirty="0">
                <a:solidFill>
                  <a:schemeClr val="bg1"/>
                </a:solidFill>
              </a:rPr>
              <a:t>, которая находилась ближе к Днепру, достигала 33 метров. Девять башен крепости имели ворота. Толщина стен достигала 5—6,5 м, высота — 13—19 м, глубина фундамента более 4 м. Эти укрепления сыграли огромную роль в обороне города. Зодчий внёс несколько новинок в уже традиционную для него схему: стены стали выше – в три яруса, а не два, как раньше, башни также выше и мощнее. Все три яруса стен были приспособлены для боя: первый ярус, для подошвенного боя — был оборудован прямоугольными камерами, в которых устанавливались пищали и пушки. Второй ярус, был для среднего боя — строили </a:t>
            </a:r>
            <a:r>
              <a:rPr lang="ru-RU" sz="1400" dirty="0" err="1">
                <a:solidFill>
                  <a:schemeClr val="bg1"/>
                </a:solidFill>
              </a:rPr>
              <a:t>траншеевидные</a:t>
            </a:r>
            <a:r>
              <a:rPr lang="ru-RU" sz="1400" dirty="0">
                <a:solidFill>
                  <a:schemeClr val="bg1"/>
                </a:solidFill>
              </a:rPr>
              <a:t> сводчатые камеры в центре стены, в которых ставили пушки. Пушкари поднимались к ним по приставным деревянным лестницам. Верхний бой — находился на верхней боевой площадке, которая была ограждена зубцами. </a:t>
            </a:r>
            <a:r>
              <a:rPr lang="ru-RU" sz="1400" dirty="0" smtClean="0">
                <a:solidFill>
                  <a:schemeClr val="bg1"/>
                </a:solidFill>
              </a:rPr>
              <a:t>Сверху </a:t>
            </a:r>
            <a:r>
              <a:rPr lang="ru-RU" sz="1400" dirty="0">
                <a:solidFill>
                  <a:schemeClr val="bg1"/>
                </a:solidFill>
              </a:rPr>
              <a:t>площадку, на которой также были установлены пушки, закрывала двухскатная </a:t>
            </a:r>
            <a:r>
              <a:rPr lang="ru-RU" sz="1400" dirty="0" err="1">
                <a:solidFill>
                  <a:schemeClr val="bg1"/>
                </a:solidFill>
              </a:rPr>
              <a:t>тёсовая</a:t>
            </a:r>
            <a:r>
              <a:rPr lang="ru-RU" sz="1400" dirty="0">
                <a:solidFill>
                  <a:schemeClr val="bg1"/>
                </a:solidFill>
              </a:rPr>
              <a:t> крыша. </a:t>
            </a:r>
            <a:endParaRPr lang="en-US" sz="1400" dirty="0">
              <a:solidFill>
                <a:schemeClr val="bg1"/>
              </a:solidFill>
            </a:endParaRPr>
          </a:p>
        </p:txBody>
      </p:sp>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9512" y="1561125"/>
            <a:ext cx="2267744" cy="296066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ustDataLst>
      <p:tags r:id="rId1"/>
    </p:custDataLst>
    <p:extLst>
      <p:ext uri="{BB962C8B-B14F-4D97-AF65-F5344CB8AC3E}">
        <p14:creationId xmlns:p14="http://schemas.microsoft.com/office/powerpoint/2010/main" val="1997252159"/>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1"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3000" fill="hold"/>
                                        <p:tgtEl>
                                          <p:spTgt spid="2"/>
                                        </p:tgtEl>
                                        <p:attrNameLst>
                                          <p:attrName>ppt_w</p:attrName>
                                        </p:attrNameLst>
                                      </p:cBhvr>
                                      <p:tavLst>
                                        <p:tav tm="0">
                                          <p:val>
                                            <p:fltVal val="0"/>
                                          </p:val>
                                        </p:tav>
                                        <p:tav tm="100000">
                                          <p:val>
                                            <p:strVal val="#ppt_w"/>
                                          </p:val>
                                        </p:tav>
                                      </p:tavLst>
                                    </p:anim>
                                    <p:anim calcmode="lin" valueType="num">
                                      <p:cBhvr>
                                        <p:cTn id="16" dur="3000" fill="hold"/>
                                        <p:tgtEl>
                                          <p:spTgt spid="2"/>
                                        </p:tgtEl>
                                        <p:attrNameLst>
                                          <p:attrName>ppt_h</p:attrName>
                                        </p:attrNameLst>
                                      </p:cBhvr>
                                      <p:tavLst>
                                        <p:tav tm="0">
                                          <p:val>
                                            <p:fltVal val="0"/>
                                          </p:val>
                                        </p:tav>
                                        <p:tav tm="100000">
                                          <p:val>
                                            <p:strVal val="#ppt_h"/>
                                          </p:val>
                                        </p:tav>
                                      </p:tavLst>
                                    </p:anim>
                                    <p:animEffect transition="in" filter="fade">
                                      <p:cBhvr>
                                        <p:cTn id="17" dur="3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90"/>
                                          </p:val>
                                        </p:tav>
                                        <p:tav tm="100000">
                                          <p:val>
                                            <p:fltVal val="0"/>
                                          </p:val>
                                        </p:tav>
                                      </p:tavLst>
                                    </p:anim>
                                    <p:animEffect transition="in" filter="fade">
                                      <p:cBhvr>
                                        <p:cTn id="25" dur="10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mph" presetSubtype="0" fill="hold" nodeType="clickEffect">
                                  <p:stCondLst>
                                    <p:cond delay="0"/>
                                  </p:stCondLst>
                                  <p:childTnLst>
                                    <p:animScale>
                                      <p:cBhvr>
                                        <p:cTn id="29" dur="2000" fill="hold"/>
                                        <p:tgtEl>
                                          <p:spTgt spid="3"/>
                                        </p:tgtEl>
                                      </p:cBhvr>
                                      <p:by x="150000" y="150000"/>
                                    </p:animScale>
                                  </p:childTnLst>
                                </p:cTn>
                              </p:par>
                            </p:childTnLst>
                          </p:cTn>
                        </p:par>
                      </p:childTnLst>
                    </p:cTn>
                  </p:par>
                  <p:par>
                    <p:cTn id="30" fill="hold">
                      <p:stCondLst>
                        <p:cond delay="indefinite"/>
                      </p:stCondLst>
                      <p:childTnLst>
                        <p:par>
                          <p:cTn id="31" fill="hold">
                            <p:stCondLst>
                              <p:cond delay="0"/>
                            </p:stCondLst>
                            <p:childTnLst>
                              <p:par>
                                <p:cTn id="32" presetID="31" presetClass="exit" presetSubtype="0" fill="hold" nodeType="clickEffect">
                                  <p:stCondLst>
                                    <p:cond delay="0"/>
                                  </p:stCondLst>
                                  <p:childTnLst>
                                    <p:anim calcmode="lin" valueType="num">
                                      <p:cBhvr>
                                        <p:cTn id="33" dur="1000"/>
                                        <p:tgtEl>
                                          <p:spTgt spid="3"/>
                                        </p:tgtEl>
                                        <p:attrNameLst>
                                          <p:attrName>ppt_w</p:attrName>
                                        </p:attrNameLst>
                                      </p:cBhvr>
                                      <p:tavLst>
                                        <p:tav tm="0">
                                          <p:val>
                                            <p:strVal val="ppt_w"/>
                                          </p:val>
                                        </p:tav>
                                        <p:tav tm="100000">
                                          <p:val>
                                            <p:fltVal val="0"/>
                                          </p:val>
                                        </p:tav>
                                      </p:tavLst>
                                    </p:anim>
                                    <p:anim calcmode="lin" valueType="num">
                                      <p:cBhvr>
                                        <p:cTn id="34" dur="1000"/>
                                        <p:tgtEl>
                                          <p:spTgt spid="3"/>
                                        </p:tgtEl>
                                        <p:attrNameLst>
                                          <p:attrName>ppt_h</p:attrName>
                                        </p:attrNameLst>
                                      </p:cBhvr>
                                      <p:tavLst>
                                        <p:tav tm="0">
                                          <p:val>
                                            <p:strVal val="ppt_h"/>
                                          </p:val>
                                        </p:tav>
                                        <p:tav tm="100000">
                                          <p:val>
                                            <p:fltVal val="0"/>
                                          </p:val>
                                        </p:tav>
                                      </p:tavLst>
                                    </p:anim>
                                    <p:anim calcmode="lin" valueType="num">
                                      <p:cBhvr>
                                        <p:cTn id="35" dur="1000"/>
                                        <p:tgtEl>
                                          <p:spTgt spid="3"/>
                                        </p:tgtEl>
                                        <p:attrNameLst>
                                          <p:attrName>style.rotation</p:attrName>
                                        </p:attrNameLst>
                                      </p:cBhvr>
                                      <p:tavLst>
                                        <p:tav tm="0">
                                          <p:val>
                                            <p:fltVal val="0"/>
                                          </p:val>
                                        </p:tav>
                                        <p:tav tm="100000">
                                          <p:val>
                                            <p:fltVal val="90"/>
                                          </p:val>
                                        </p:tav>
                                      </p:tavLst>
                                    </p:anim>
                                    <p:animEffect transition="out" filter="fade">
                                      <p:cBhvr>
                                        <p:cTn id="36" dur="1000"/>
                                        <p:tgtEl>
                                          <p:spTgt spid="3"/>
                                        </p:tgtEl>
                                      </p:cBhvr>
                                    </p:animEffect>
                                    <p:set>
                                      <p:cBhvr>
                                        <p:cTn id="37" dur="1" fill="hold">
                                          <p:stCondLst>
                                            <p:cond delay="999"/>
                                          </p:stCondLst>
                                        </p:cTn>
                                        <p:tgtEl>
                                          <p:spTgt spid="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2000"/>
                                        <p:tgtEl>
                                          <p:spTgt spid="4"/>
                                        </p:tgtEl>
                                      </p:cBhvr>
                                    </p:animEffect>
                                    <p:anim calcmode="lin" valueType="num">
                                      <p:cBhvr>
                                        <p:cTn id="43" dur="2000" fill="hold"/>
                                        <p:tgtEl>
                                          <p:spTgt spid="4"/>
                                        </p:tgtEl>
                                        <p:attrNameLst>
                                          <p:attrName>ppt_w</p:attrName>
                                        </p:attrNameLst>
                                      </p:cBhvr>
                                      <p:tavLst>
                                        <p:tav tm="0" fmla="#ppt_w*sin(2.5*pi*$)">
                                          <p:val>
                                            <p:fltVal val="0"/>
                                          </p:val>
                                        </p:tav>
                                        <p:tav tm="100000">
                                          <p:val>
                                            <p:fltVal val="1"/>
                                          </p:val>
                                        </p:tav>
                                      </p:tavLst>
                                    </p:anim>
                                    <p:anim calcmode="lin" valueType="num">
                                      <p:cBhvr>
                                        <p:cTn id="44"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nodeType="clickEffect">
                                  <p:stCondLst>
                                    <p:cond delay="0"/>
                                  </p:stCondLst>
                                  <p:childTnLst>
                                    <p:animScale>
                                      <p:cBhvr>
                                        <p:cTn id="48" dur="3000" fill="hold"/>
                                        <p:tgtEl>
                                          <p:spTgt spid="4"/>
                                        </p:tgtEl>
                                      </p:cBhvr>
                                      <p:by x="150000" y="150000"/>
                                    </p:animScale>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iterate type="lt">
                                    <p:tmPct val="0"/>
                                  </p:iterate>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5" presetClass="emph" presetSubtype="0" grpId="1" nodeType="clickEffect">
                                  <p:stCondLst>
                                    <p:cond delay="0"/>
                                  </p:stCondLst>
                                  <p:iterate type="lt">
                                    <p:tmAbs val="25"/>
                                  </p:iterate>
                                  <p:childTnLst>
                                    <p:set>
                                      <p:cBhvr override="childStyle">
                                        <p:cTn id="59" dur="indefinite"/>
                                        <p:tgtEl>
                                          <p:spTgt spid="6"/>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animBg="1"/>
      <p:bldP spid="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9552" y="332656"/>
            <a:ext cx="8496944" cy="655272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3" name="Скругленный прямоугольник 2"/>
          <p:cNvSpPr/>
          <p:nvPr/>
        </p:nvSpPr>
        <p:spPr>
          <a:xfrm>
            <a:off x="2771800" y="332656"/>
            <a:ext cx="6192688" cy="63367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solidFill>
                  <a:schemeClr val="bg1"/>
                </a:solidFill>
              </a:rPr>
              <a:t>Летом 1609 Речь </a:t>
            </a:r>
            <a:r>
              <a:rPr lang="ru-RU" sz="1400" dirty="0" err="1">
                <a:solidFill>
                  <a:schemeClr val="bg1"/>
                </a:solidFill>
              </a:rPr>
              <a:t>Посполитая</a:t>
            </a:r>
            <a:r>
              <a:rPr lang="ru-RU" sz="1400" dirty="0">
                <a:solidFill>
                  <a:schemeClr val="bg1"/>
                </a:solidFill>
              </a:rPr>
              <a:t> начала военные действия против России. Её войска вступили на российскую территорию, и первым городом на пути польских войск оказался Смоленск. Первые отряды Речи </a:t>
            </a:r>
            <a:r>
              <a:rPr lang="ru-RU" sz="1400" dirty="0" err="1">
                <a:solidFill>
                  <a:schemeClr val="bg1"/>
                </a:solidFill>
              </a:rPr>
              <a:t>Посполитой</a:t>
            </a:r>
            <a:r>
              <a:rPr lang="ru-RU" sz="1400" dirty="0">
                <a:solidFill>
                  <a:schemeClr val="bg1"/>
                </a:solidFill>
              </a:rPr>
              <a:t>, возглавляемый канцлером Литовского княжества Львом </a:t>
            </a:r>
            <a:r>
              <a:rPr lang="ru-RU" sz="1400" dirty="0" err="1">
                <a:solidFill>
                  <a:schemeClr val="bg1"/>
                </a:solidFill>
              </a:rPr>
              <a:t>Сапегой</a:t>
            </a:r>
            <a:r>
              <a:rPr lang="ru-RU" sz="1400" dirty="0">
                <a:solidFill>
                  <a:schemeClr val="bg1"/>
                </a:solidFill>
              </a:rPr>
              <a:t> подошли к городу 19 сентября 1609 года и начали его осаду. Смоленск обороняли гарнизон из 5,4 тысячи человек при 200 пушках и вооружённые горожане. Руководил обороной русский воевода М. Б. Шеин. Войсками Речи </a:t>
            </a:r>
            <a:r>
              <a:rPr lang="ru-RU" sz="1400" dirty="0" err="1">
                <a:solidFill>
                  <a:schemeClr val="bg1"/>
                </a:solidFill>
              </a:rPr>
              <a:t>Посполитой</a:t>
            </a:r>
            <a:r>
              <a:rPr lang="ru-RU" sz="1400" dirty="0">
                <a:solidFill>
                  <a:schemeClr val="bg1"/>
                </a:solidFill>
              </a:rPr>
              <a:t> командовал Сигизмунд III, оно насчитывало 12,5-тысяч человек при 30 пушках и 10 тысяч запорожских казаков гетмана </a:t>
            </a:r>
            <a:r>
              <a:rPr lang="ru-RU" sz="1400" dirty="0" err="1">
                <a:solidFill>
                  <a:schemeClr val="bg1"/>
                </a:solidFill>
              </a:rPr>
              <a:t>Олевченко</a:t>
            </a:r>
            <a:r>
              <a:rPr lang="ru-RU" sz="1400" dirty="0" smtClean="0">
                <a:solidFill>
                  <a:schemeClr val="bg1"/>
                </a:solidFill>
              </a:rPr>
              <a:t>.</a:t>
            </a:r>
            <a:r>
              <a:rPr lang="ru-RU" sz="1400" dirty="0">
                <a:solidFill>
                  <a:schemeClr val="bg1"/>
                </a:solidFill>
              </a:rPr>
              <a:t> Первый штурм продолжался </a:t>
            </a:r>
            <a:r>
              <a:rPr lang="ru-RU" sz="1400" u="sng" dirty="0">
                <a:solidFill>
                  <a:schemeClr val="bg1"/>
                </a:solidFill>
                <a:hlinkClick r:id="rId4" tooltip="25 сентября"/>
              </a:rPr>
              <a:t>25</a:t>
            </a:r>
            <a:r>
              <a:rPr lang="ru-RU" sz="1400" dirty="0">
                <a:solidFill>
                  <a:schemeClr val="bg1"/>
                </a:solidFill>
              </a:rPr>
              <a:t>—</a:t>
            </a:r>
            <a:r>
              <a:rPr lang="ru-RU" sz="1400" u="sng" dirty="0">
                <a:solidFill>
                  <a:schemeClr val="bg1"/>
                </a:solidFill>
                <a:hlinkClick r:id="rId5" tooltip="27 сентября"/>
              </a:rPr>
              <a:t>27 сентября</a:t>
            </a:r>
            <a:r>
              <a:rPr lang="ru-RU" sz="1400" dirty="0">
                <a:solidFill>
                  <a:schemeClr val="bg1"/>
                </a:solidFill>
              </a:rPr>
              <a:t>, но был отбит. Неудачей окончились также попытки поляков прорыть подземные ходы зимой </a:t>
            </a:r>
            <a:r>
              <a:rPr lang="ru-RU" sz="1400" u="sng" dirty="0">
                <a:solidFill>
                  <a:schemeClr val="bg1"/>
                </a:solidFill>
                <a:hlinkClick r:id="rId6" tooltip="1609"/>
              </a:rPr>
              <a:t>1609</a:t>
            </a:r>
            <a:r>
              <a:rPr lang="ru-RU" sz="1400" dirty="0">
                <a:solidFill>
                  <a:schemeClr val="bg1"/>
                </a:solidFill>
              </a:rPr>
              <a:t>/</a:t>
            </a:r>
            <a:r>
              <a:rPr lang="ru-RU" sz="1400" u="sng" dirty="0">
                <a:solidFill>
                  <a:schemeClr val="bg1"/>
                </a:solidFill>
                <a:hlinkClick r:id="rId7" tooltip="1610 год"/>
              </a:rPr>
              <a:t>1610 годов</a:t>
            </a:r>
            <a:r>
              <a:rPr lang="ru-RU" sz="1400" dirty="0">
                <a:solidFill>
                  <a:schemeClr val="bg1"/>
                </a:solidFill>
              </a:rPr>
              <a:t> в крепость. Ходы были обнаружены, и в результате ряда столкновений, поляки были из них вытеснены, а сами тоннели взорваны. По мнению видного советского военного историка Е. А. Разина, это был первый в истории военного искусства подземный </a:t>
            </a:r>
            <a:r>
              <a:rPr lang="ru-RU" sz="1400" dirty="0" smtClean="0">
                <a:solidFill>
                  <a:schemeClr val="bg1"/>
                </a:solidFill>
              </a:rPr>
              <a:t>бой. </a:t>
            </a:r>
            <a:r>
              <a:rPr lang="ru-RU" sz="1400" dirty="0">
                <a:solidFill>
                  <a:schemeClr val="bg1"/>
                </a:solidFill>
              </a:rPr>
              <a:t>После этого Сигизмунд III приступил к длительной осаде. Защитники крепости осуществляли многочисленные вылазки, постоянно тревожа польские войска. Во время одной из таких вылазок шесть смолян захватили в польском лагере королевское знамя и благополучно вернулись в </a:t>
            </a:r>
            <a:r>
              <a:rPr lang="ru-RU" sz="1400" dirty="0" smtClean="0">
                <a:solidFill>
                  <a:schemeClr val="bg1"/>
                </a:solidFill>
              </a:rPr>
              <a:t>Смоленск</a:t>
            </a:r>
            <a:r>
              <a:rPr lang="ru-RU" sz="1400" u="sng" baseline="30000" dirty="0"/>
              <a:t> </a:t>
            </a:r>
            <a:r>
              <a:rPr lang="ru-RU" sz="1400" dirty="0" smtClean="0">
                <a:solidFill>
                  <a:schemeClr val="bg1"/>
                </a:solidFill>
              </a:rPr>
              <a:t>. </a:t>
            </a:r>
            <a:r>
              <a:rPr lang="ru-RU" sz="1400" dirty="0">
                <a:solidFill>
                  <a:schemeClr val="bg1"/>
                </a:solidFill>
              </a:rPr>
              <a:t>4 июля 1610 года под </a:t>
            </a:r>
            <a:r>
              <a:rPr lang="ru-RU" sz="1400" u="sng" dirty="0" err="1">
                <a:solidFill>
                  <a:schemeClr val="bg1"/>
                </a:solidFill>
                <a:hlinkClick r:id="rId8" tooltip="Клушинская битва"/>
              </a:rPr>
              <a:t>Клушино</a:t>
            </a:r>
            <a:r>
              <a:rPr lang="ru-RU" sz="1400" dirty="0">
                <a:solidFill>
                  <a:schemeClr val="bg1"/>
                </a:solidFill>
              </a:rPr>
              <a:t> был разгромлен русско-шведский отряд </a:t>
            </a:r>
            <a:r>
              <a:rPr lang="ru-RU" sz="1400" u="sng" dirty="0">
                <a:solidFill>
                  <a:schemeClr val="bg1"/>
                </a:solidFill>
                <a:hlinkClick r:id="rId9" tooltip="Шуйский, Дмитрий Иванович"/>
              </a:rPr>
              <a:t>Шуйского</a:t>
            </a:r>
            <a:r>
              <a:rPr lang="ru-RU" sz="1400" dirty="0">
                <a:solidFill>
                  <a:schemeClr val="bg1"/>
                </a:solidFill>
              </a:rPr>
              <a:t>—</a:t>
            </a:r>
            <a:r>
              <a:rPr lang="ru-RU" sz="1400" u="sng" dirty="0" err="1">
                <a:solidFill>
                  <a:schemeClr val="bg1"/>
                </a:solidFill>
                <a:hlinkClick r:id="rId10" tooltip="Делагарди, Якоб Понтуссон"/>
              </a:rPr>
              <a:t>Делагарди</a:t>
            </a:r>
            <a:r>
              <a:rPr lang="ru-RU" sz="1400" dirty="0">
                <a:solidFill>
                  <a:schemeClr val="bg1"/>
                </a:solidFill>
              </a:rPr>
              <a:t>, шедший на помощь осаждаемым, в польский лагерь была доставлена осадная артиллерия. Это дало возможность Сигизмунду III активизировать боевые действия: штурмы предпринимались </a:t>
            </a:r>
            <a:r>
              <a:rPr lang="ru-RU" sz="1400" u="sng" dirty="0">
                <a:solidFill>
                  <a:schemeClr val="bg1"/>
                </a:solidFill>
                <a:hlinkClick r:id="rId11" tooltip="29 июля"/>
              </a:rPr>
              <a:t>29 июля</a:t>
            </a:r>
            <a:r>
              <a:rPr lang="ru-RU" sz="1400" dirty="0">
                <a:solidFill>
                  <a:schemeClr val="bg1"/>
                </a:solidFill>
              </a:rPr>
              <a:t>, </a:t>
            </a:r>
            <a:r>
              <a:rPr lang="ru-RU" sz="1400" u="sng" dirty="0">
                <a:solidFill>
                  <a:schemeClr val="bg1"/>
                </a:solidFill>
                <a:hlinkClick r:id="rId12" tooltip="30 июля"/>
              </a:rPr>
              <a:t>30 июля</a:t>
            </a:r>
            <a:r>
              <a:rPr lang="ru-RU" sz="1400" dirty="0">
                <a:solidFill>
                  <a:schemeClr val="bg1"/>
                </a:solidFill>
              </a:rPr>
              <a:t>, </a:t>
            </a:r>
            <a:r>
              <a:rPr lang="ru-RU" sz="1400" u="sng" dirty="0">
                <a:solidFill>
                  <a:schemeClr val="bg1"/>
                </a:solidFill>
                <a:hlinkClick r:id="rId13" tooltip="21 августа"/>
              </a:rPr>
              <a:t>21 августа</a:t>
            </a:r>
            <a:r>
              <a:rPr lang="ru-RU" sz="1400" dirty="0">
                <a:solidFill>
                  <a:schemeClr val="bg1"/>
                </a:solidFill>
              </a:rPr>
              <a:t>, </a:t>
            </a:r>
            <a:r>
              <a:rPr lang="ru-RU" sz="1400" u="sng" dirty="0">
                <a:solidFill>
                  <a:schemeClr val="bg1"/>
                </a:solidFill>
                <a:hlinkClick r:id="rId14" tooltip="1 декабря"/>
              </a:rPr>
              <a:t>1 декабря</a:t>
            </a:r>
            <a:r>
              <a:rPr lang="ru-RU" sz="1400" dirty="0"/>
              <a:t>. </a:t>
            </a:r>
            <a:endParaRPr lang="en-US" sz="1400" dirty="0">
              <a:solidFill>
                <a:schemeClr val="bg1"/>
              </a:solidFill>
            </a:endParaRPr>
          </a:p>
        </p:txBody>
      </p:sp>
      <p:grpSp>
        <p:nvGrpSpPr>
          <p:cNvPr id="5" name="Группа 4"/>
          <p:cNvGrpSpPr/>
          <p:nvPr/>
        </p:nvGrpSpPr>
        <p:grpSpPr>
          <a:xfrm>
            <a:off x="251520" y="1268760"/>
            <a:ext cx="2334644" cy="3888432"/>
            <a:chOff x="251520" y="1124744"/>
            <a:chExt cx="2334644" cy="3888432"/>
          </a:xfrm>
        </p:grpSpPr>
        <p:pic>
          <p:nvPicPr>
            <p:cNvPr id="4" name="Рисунок 3"/>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251520" y="1124744"/>
              <a:ext cx="2334644" cy="38884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827584" y="4509120"/>
              <a:ext cx="947311" cy="276999"/>
            </a:xfrm>
            <a:prstGeom prst="rect">
              <a:avLst/>
            </a:prstGeom>
            <a:noFill/>
          </p:spPr>
          <p:txBody>
            <a:bodyPr wrap="none" rtlCol="0">
              <a:spAutoFit/>
            </a:bodyPr>
            <a:lstStyle/>
            <a:p>
              <a:r>
                <a:rPr lang="ru-RU" sz="1200" dirty="0" smtClean="0"/>
                <a:t>М.Б. Шеин</a:t>
              </a:r>
              <a:endParaRPr lang="en-US" sz="1200" dirty="0"/>
            </a:p>
          </p:txBody>
        </p:sp>
      </p:grpSp>
    </p:spTree>
    <p:custDataLst>
      <p:tags r:id="rId1"/>
    </p:custDataLst>
    <p:extLst>
      <p:ext uri="{BB962C8B-B14F-4D97-AF65-F5344CB8AC3E}">
        <p14:creationId xmlns:p14="http://schemas.microsoft.com/office/powerpoint/2010/main" val="109114923"/>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0"/>
                                        <p:tgtEl>
                                          <p:spTgt spid="2"/>
                                        </p:tgtEl>
                                      </p:cBhvr>
                                    </p:animEffect>
                                    <p:anim calcmode="lin" valueType="num">
                                      <p:cBhvr>
                                        <p:cTn id="8" dur="5000" fill="hold"/>
                                        <p:tgtEl>
                                          <p:spTgt spid="2"/>
                                        </p:tgtEl>
                                        <p:attrNameLst>
                                          <p:attrName>ppt_w</p:attrName>
                                        </p:attrNameLst>
                                      </p:cBhvr>
                                      <p:tavLst>
                                        <p:tav tm="0" fmla="#ppt_w*sin(2.5*pi*$)">
                                          <p:val>
                                            <p:fltVal val="0"/>
                                          </p:val>
                                        </p:tav>
                                        <p:tav tm="100000">
                                          <p:val>
                                            <p:fltVal val="1"/>
                                          </p:val>
                                        </p:tav>
                                      </p:tavLst>
                                    </p:anim>
                                    <p:anim calcmode="lin" valueType="num">
                                      <p:cBhvr>
                                        <p:cTn id="9"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3000" fill="hold"/>
                                        <p:tgtEl>
                                          <p:spTgt spid="2"/>
                                        </p:tgtEl>
                                      </p:cBhvr>
                                      <p:by x="150000" y="150000"/>
                                    </p:animScale>
                                  </p:childTnLst>
                                </p:cTn>
                              </p:par>
                            </p:childTnLst>
                          </p:cTn>
                        </p:par>
                      </p:childTnLst>
                    </p:cTn>
                  </p:par>
                  <p:par>
                    <p:cTn id="14" fill="hold">
                      <p:stCondLst>
                        <p:cond delay="indefinite"/>
                      </p:stCondLst>
                      <p:childTnLst>
                        <p:par>
                          <p:cTn id="15" fill="hold">
                            <p:stCondLst>
                              <p:cond delay="0"/>
                            </p:stCondLst>
                            <p:childTnLst>
                              <p:par>
                                <p:cTn id="16" presetID="6" presetClass="exit" presetSubtype="32" fill="hold" nodeType="clickEffect">
                                  <p:stCondLst>
                                    <p:cond delay="0"/>
                                  </p:stCondLst>
                                  <p:childTnLst>
                                    <p:animEffect transition="out" filter="circle(out)">
                                      <p:cBhvr>
                                        <p:cTn id="17" dur="2000"/>
                                        <p:tgtEl>
                                          <p:spTgt spid="2"/>
                                        </p:tgtEl>
                                      </p:cBhvr>
                                    </p:animEffect>
                                    <p:set>
                                      <p:cBhvr>
                                        <p:cTn id="18" dur="1" fill="hold">
                                          <p:stCondLst>
                                            <p:cond delay="19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3000"/>
                                        <p:tgtEl>
                                          <p:spTgt spid="5"/>
                                        </p:tgtEl>
                                      </p:cBhvr>
                                    </p:animEffect>
                                    <p:anim calcmode="lin" valueType="num">
                                      <p:cBhvr>
                                        <p:cTn id="24" dur="3000" fill="hold"/>
                                        <p:tgtEl>
                                          <p:spTgt spid="5"/>
                                        </p:tgtEl>
                                        <p:attrNameLst>
                                          <p:attrName>ppt_w</p:attrName>
                                        </p:attrNameLst>
                                      </p:cBhvr>
                                      <p:tavLst>
                                        <p:tav tm="0" fmla="#ppt_w*sin(2.5*pi*$)">
                                          <p:val>
                                            <p:fltVal val="0"/>
                                          </p:val>
                                        </p:tav>
                                        <p:tav tm="100000">
                                          <p:val>
                                            <p:fltVal val="1"/>
                                          </p:val>
                                        </p:tav>
                                      </p:tavLst>
                                    </p:anim>
                                    <p:anim calcmode="lin" valueType="num">
                                      <p:cBhvr>
                                        <p:cTn id="25" dur="3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6" presetClass="emph" presetSubtype="0" fill="hold" nodeType="clickEffect">
                                  <p:stCondLst>
                                    <p:cond delay="0"/>
                                  </p:stCondLst>
                                  <p:childTnLst>
                                    <p:animScale>
                                      <p:cBhvr>
                                        <p:cTn id="29" dur="3000" fill="hold"/>
                                        <p:tgtEl>
                                          <p:spTgt spid="5"/>
                                        </p:tgtEl>
                                      </p:cBhvr>
                                      <p:by x="150000" y="150000"/>
                                    </p:animScale>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iterate type="lt">
                                    <p:tmPct val="0"/>
                                  </p:iterate>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5" presetClass="emph" presetSubtype="0" grpId="1" nodeType="clickEffect">
                                  <p:stCondLst>
                                    <p:cond delay="0"/>
                                  </p:stCondLst>
                                  <p:iterate type="lt">
                                    <p:tmAbs val="25"/>
                                  </p:iterate>
                                  <p:childTnLst>
                                    <p:set>
                                      <p:cBhvr override="childStyle">
                                        <p:cTn id="40" dur="indefinite"/>
                                        <p:tgtEl>
                                          <p:spTgt spid="3"/>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331103" y="188640"/>
            <a:ext cx="8568952" cy="6408712"/>
          </a:xfrm>
          <a:prstGeom prst="rect">
            <a:avLst/>
          </a:prstGeom>
          <a:ln>
            <a:noFill/>
          </a:ln>
          <a:effectLst>
            <a:softEdge rad="112500"/>
          </a:effectLst>
        </p:spPr>
      </p:pic>
      <p:pic>
        <p:nvPicPr>
          <p:cNvPr id="1026" name="Picture 2"/>
          <p:cNvPicPr>
            <a:picLocks noChangeAspect="1" noChangeArrowheads="1"/>
          </p:cNvPicPr>
          <p:nvPr/>
        </p:nvPicPr>
        <p:blipFill>
          <a:blip r:embed="rId5" cstate="email">
            <a:duotone>
              <a:prstClr val="black"/>
              <a:schemeClr val="accent2">
                <a:tint val="45000"/>
                <a:satMod val="400000"/>
              </a:schemeClr>
            </a:duotone>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a:ext>
            </a:extLst>
          </a:blip>
          <a:srcRect/>
          <a:stretch>
            <a:fillRect/>
          </a:stretch>
        </p:blipFill>
        <p:spPr bwMode="auto">
          <a:xfrm>
            <a:off x="251520" y="692696"/>
            <a:ext cx="3384376" cy="57606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Скругленный прямоугольник 1"/>
          <p:cNvSpPr/>
          <p:nvPr/>
        </p:nvSpPr>
        <p:spPr>
          <a:xfrm>
            <a:off x="3131840" y="332656"/>
            <a:ext cx="5760640" cy="6264696"/>
          </a:xfrm>
          <a:prstGeom prst="roundRect">
            <a:avLst/>
          </a:prstGeom>
          <a:scene3d>
            <a:camera prst="perspectiveLef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a:solidFill>
                  <a:schemeClr val="bg1"/>
                </a:solidFill>
              </a:rPr>
              <a:t>Понеся значительные потери, поляки вновь перешли к осаде. Неудачей закончились и переговоры о сдаче с обороняющимися в сентябре </a:t>
            </a:r>
            <a:r>
              <a:rPr lang="ru-RU" sz="1400" u="sng" dirty="0">
                <a:solidFill>
                  <a:schemeClr val="bg1"/>
                </a:solidFill>
                <a:hlinkClick r:id="rId7" tooltip="1610"/>
              </a:rPr>
              <a:t>1610</a:t>
            </a:r>
            <a:r>
              <a:rPr lang="ru-RU" sz="1400" dirty="0">
                <a:solidFill>
                  <a:schemeClr val="bg1"/>
                </a:solidFill>
              </a:rPr>
              <a:t> и марте </a:t>
            </a:r>
            <a:r>
              <a:rPr lang="ru-RU" sz="1400" u="sng" dirty="0">
                <a:solidFill>
                  <a:schemeClr val="bg1"/>
                </a:solidFill>
                <a:hlinkClick r:id="rId8" tooltip="1611 год"/>
              </a:rPr>
              <a:t>1611 года</a:t>
            </a:r>
            <a:r>
              <a:rPr lang="ru-RU" sz="1400" dirty="0">
                <a:solidFill>
                  <a:schemeClr val="bg1"/>
                </a:solidFill>
              </a:rPr>
              <a:t>.</a:t>
            </a:r>
          </a:p>
          <a:p>
            <a:r>
              <a:rPr lang="ru-RU" sz="1400" dirty="0">
                <a:solidFill>
                  <a:schemeClr val="bg1"/>
                </a:solidFill>
              </a:rPr>
              <a:t>К лету 1611 года в живых остались около 200 солдат и около 8 тысяч жителей. Решающий штурм начался в ночь на </a:t>
            </a:r>
            <a:r>
              <a:rPr lang="ru-RU" sz="1400" u="sng" dirty="0">
                <a:solidFill>
                  <a:schemeClr val="bg1"/>
                </a:solidFill>
                <a:hlinkClick r:id="rId9" tooltip="13 июня"/>
              </a:rPr>
              <a:t>13 июня</a:t>
            </a:r>
            <a:r>
              <a:rPr lang="ru-RU" sz="1400" dirty="0">
                <a:solidFill>
                  <a:schemeClr val="bg1"/>
                </a:solidFill>
              </a:rPr>
              <a:t> со всех сторон. Шеин со своим отрядом вступил в бой с поляками, пытавшимися проникнуть в город сквозь пробоину в одной из стен. В этом бою он был ранен и попал в плен. Между тем горожане, несмотря, на численное превосходство врага продолжали сражаться, и последние защитники города, проникнув в </a:t>
            </a:r>
            <a:r>
              <a:rPr lang="ru-RU" sz="1400" u="sng" dirty="0">
                <a:solidFill>
                  <a:schemeClr val="bg1"/>
                </a:solidFill>
                <a:hlinkClick r:id="rId10" tooltip="Успенский собор (Смоленск)"/>
              </a:rPr>
              <a:t>Успенский собор</a:t>
            </a:r>
            <a:r>
              <a:rPr lang="ru-RU" sz="1400" dirty="0">
                <a:solidFill>
                  <a:schemeClr val="bg1"/>
                </a:solidFill>
              </a:rPr>
              <a:t>, где хранились значительные запасы пороха, взорвали его вместе с собой и наступающими поляками</a:t>
            </a:r>
            <a:r>
              <a:rPr lang="ru-RU" sz="1400" dirty="0" smtClean="0">
                <a:solidFill>
                  <a:schemeClr val="bg1"/>
                </a:solidFill>
              </a:rPr>
              <a:t>.</a:t>
            </a:r>
            <a:r>
              <a:rPr lang="ru-RU" sz="1400" dirty="0"/>
              <a:t> </a:t>
            </a:r>
            <a:r>
              <a:rPr lang="ru-RU" sz="1400" dirty="0">
                <a:solidFill>
                  <a:schemeClr val="bg1"/>
                </a:solidFill>
              </a:rPr>
              <a:t>Общие потери, понесённые польскими войсками, составили около 30 тысяч человек. Большие потери и </a:t>
            </a:r>
            <a:r>
              <a:rPr lang="ru-RU" sz="1400" dirty="0" err="1">
                <a:solidFill>
                  <a:schemeClr val="bg1"/>
                </a:solidFill>
              </a:rPr>
              <a:t>измотанность</a:t>
            </a:r>
            <a:r>
              <a:rPr lang="ru-RU" sz="1400" dirty="0">
                <a:solidFill>
                  <a:schemeClr val="bg1"/>
                </a:solidFill>
              </a:rPr>
              <a:t> войска не позволили Сигизмунду двинуться на помощь полякам в </a:t>
            </a:r>
            <a:r>
              <a:rPr lang="ru-RU" sz="1400" u="sng" dirty="0">
                <a:solidFill>
                  <a:schemeClr val="bg1"/>
                </a:solidFill>
                <a:hlinkClick r:id="rId11" tooltip="Москва"/>
              </a:rPr>
              <a:t>Москве</a:t>
            </a:r>
            <a:r>
              <a:rPr lang="ru-RU" sz="1400" dirty="0">
                <a:solidFill>
                  <a:schemeClr val="bg1"/>
                </a:solidFill>
              </a:rPr>
              <a:t> (которые были разбиты), и он ушёл обратно в Польшу.</a:t>
            </a:r>
          </a:p>
          <a:p>
            <a:r>
              <a:rPr lang="ru-RU" sz="1400" dirty="0">
                <a:solidFill>
                  <a:schemeClr val="bg1"/>
                </a:solidFill>
              </a:rPr>
              <a:t>В результате взятия города он на 43 года вошёл в состав </a:t>
            </a:r>
            <a:r>
              <a:rPr lang="ru-RU" sz="1400" u="sng" dirty="0">
                <a:solidFill>
                  <a:schemeClr val="bg1"/>
                </a:solidFill>
                <a:hlinkClick r:id="rId12" tooltip="ВКЛ"/>
              </a:rPr>
              <a:t>Великого княжества Литовского</a:t>
            </a:r>
            <a:r>
              <a:rPr lang="ru-RU" sz="1400" dirty="0">
                <a:solidFill>
                  <a:schemeClr val="bg1"/>
                </a:solidFill>
              </a:rPr>
              <a:t> и был возвращён Россией во время </a:t>
            </a:r>
            <a:r>
              <a:rPr lang="ru-RU" sz="1400" u="sng" dirty="0">
                <a:solidFill>
                  <a:schemeClr val="bg1"/>
                </a:solidFill>
                <a:hlinkClick r:id="rId13" tooltip="Осада Смоленска (1654)"/>
              </a:rPr>
              <a:t>осады 1654 года</a:t>
            </a:r>
            <a:r>
              <a:rPr lang="ru-RU" sz="1400" dirty="0">
                <a:solidFill>
                  <a:schemeClr val="bg1"/>
                </a:solidFill>
              </a:rPr>
              <a:t>. Оборона </a:t>
            </a:r>
            <a:r>
              <a:rPr lang="ru-RU" sz="1400" u="sng" dirty="0">
                <a:solidFill>
                  <a:schemeClr val="bg1"/>
                </a:solidFill>
                <a:hlinkClick r:id="rId14" tooltip="Смоленск"/>
              </a:rPr>
              <a:t>Смоленска</a:t>
            </a:r>
            <a:r>
              <a:rPr lang="ru-RU" sz="1400" dirty="0">
                <a:solidFill>
                  <a:schemeClr val="bg1"/>
                </a:solidFill>
              </a:rPr>
              <a:t> </a:t>
            </a:r>
            <a:r>
              <a:rPr lang="ru-RU" sz="1400" u="sng" dirty="0">
                <a:solidFill>
                  <a:schemeClr val="bg1"/>
                </a:solidFill>
                <a:hlinkClick r:id="rId15" tooltip="1609"/>
              </a:rPr>
              <a:t>1609</a:t>
            </a:r>
            <a:r>
              <a:rPr lang="ru-RU" sz="1400" dirty="0">
                <a:solidFill>
                  <a:schemeClr val="bg1"/>
                </a:solidFill>
              </a:rPr>
              <a:t>—</a:t>
            </a:r>
            <a:r>
              <a:rPr lang="ru-RU" sz="1400" u="sng" dirty="0">
                <a:solidFill>
                  <a:schemeClr val="bg1"/>
                </a:solidFill>
                <a:hlinkClick r:id="rId8" tooltip="1611 год"/>
              </a:rPr>
              <a:t>1611 годов</a:t>
            </a:r>
            <a:r>
              <a:rPr lang="ru-RU" sz="1400" dirty="0">
                <a:solidFill>
                  <a:schemeClr val="bg1"/>
                </a:solidFill>
              </a:rPr>
              <a:t> является одной из самых длительных оборон города в условиях сплошной блокады во всей российской истории.</a:t>
            </a:r>
          </a:p>
          <a:p>
            <a:endParaRPr lang="ru-RU" sz="1400" dirty="0">
              <a:solidFill>
                <a:schemeClr val="bg1"/>
              </a:solidFill>
            </a:endParaRPr>
          </a:p>
        </p:txBody>
      </p:sp>
    </p:spTree>
    <p:custDataLst>
      <p:tags r:id="rId1"/>
    </p:custDataLst>
    <p:extLst>
      <p:ext uri="{BB962C8B-B14F-4D97-AF65-F5344CB8AC3E}">
        <p14:creationId xmlns:p14="http://schemas.microsoft.com/office/powerpoint/2010/main" val="4195410192"/>
      </p:ext>
    </p:extLst>
  </p:cSld>
  <p:clrMapOvr>
    <a:masterClrMapping/>
  </p:clrMapOvr>
  <mc:AlternateContent xmlns:mc="http://schemas.openxmlformats.org/markup-compatibility/2006" xmlns:p14="http://schemas.microsoft.com/office/powerpoint/2010/main">
    <mc:Choice Requires="p14">
      <p:transition spd="slow" p14:dur="17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nodeType="clickEffect">
                                  <p:stCondLst>
                                    <p:cond delay="0"/>
                                  </p:stCondLst>
                                  <p:childTnLst>
                                    <p:animEffect transition="out" filter="fade">
                                      <p:cBhvr>
                                        <p:cTn id="14" dur="5000" tmFilter="0, 0; .2, .5; .8, .5; 1, 0"/>
                                        <p:tgtEl>
                                          <p:spTgt spid="3"/>
                                        </p:tgtEl>
                                      </p:cBhvr>
                                    </p:animEffect>
                                    <p:animScale>
                                      <p:cBhvr>
                                        <p:cTn id="15" dur="2500" autoRev="1" fill="hold"/>
                                        <p:tgtEl>
                                          <p:spTgt spid="3"/>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42" presetClass="exit" presetSubtype="0" fill="hold" nodeType="clickEffect">
                                  <p:stCondLst>
                                    <p:cond delay="0"/>
                                  </p:stCondLst>
                                  <p:childTnLst>
                                    <p:animEffect transition="out" filter="fade">
                                      <p:cBhvr>
                                        <p:cTn id="19" dur="3000"/>
                                        <p:tgtEl>
                                          <p:spTgt spid="3"/>
                                        </p:tgtEl>
                                      </p:cBhvr>
                                    </p:animEffect>
                                    <p:anim calcmode="lin" valueType="num">
                                      <p:cBhvr>
                                        <p:cTn id="20" dur="3000"/>
                                        <p:tgtEl>
                                          <p:spTgt spid="3"/>
                                        </p:tgtEl>
                                        <p:attrNameLst>
                                          <p:attrName>ppt_x</p:attrName>
                                        </p:attrNameLst>
                                      </p:cBhvr>
                                      <p:tavLst>
                                        <p:tav tm="0">
                                          <p:val>
                                            <p:strVal val="ppt_x"/>
                                          </p:val>
                                        </p:tav>
                                        <p:tav tm="100000">
                                          <p:val>
                                            <p:strVal val="ppt_x"/>
                                          </p:val>
                                        </p:tav>
                                      </p:tavLst>
                                    </p:anim>
                                    <p:anim calcmode="lin" valueType="num">
                                      <p:cBhvr>
                                        <p:cTn id="21" dur="3000"/>
                                        <p:tgtEl>
                                          <p:spTgt spid="3"/>
                                        </p:tgtEl>
                                        <p:attrNameLst>
                                          <p:attrName>ppt_y</p:attrName>
                                        </p:attrNameLst>
                                      </p:cBhvr>
                                      <p:tavLst>
                                        <p:tav tm="0">
                                          <p:val>
                                            <p:strVal val="ppt_y"/>
                                          </p:val>
                                        </p:tav>
                                        <p:tav tm="100000">
                                          <p:val>
                                            <p:strVal val="ppt_y+.1"/>
                                          </p:val>
                                        </p:tav>
                                      </p:tavLst>
                                    </p:anim>
                                    <p:set>
                                      <p:cBhvr>
                                        <p:cTn id="22" dur="1" fill="hold">
                                          <p:stCondLst>
                                            <p:cond delay="2999"/>
                                          </p:stCondLst>
                                        </p:cTn>
                                        <p:tgtEl>
                                          <p:spTgt spid="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0"/>
                                        <p:tgtEl>
                                          <p:spTgt spid="1026"/>
                                        </p:tgtEl>
                                      </p:cBhvr>
                                    </p:animEffect>
                                    <p:anim calcmode="lin" valueType="num">
                                      <p:cBhvr>
                                        <p:cTn id="28" dur="5000" fill="hold"/>
                                        <p:tgtEl>
                                          <p:spTgt spid="1026"/>
                                        </p:tgtEl>
                                        <p:attrNameLst>
                                          <p:attrName>ppt_w</p:attrName>
                                        </p:attrNameLst>
                                      </p:cBhvr>
                                      <p:tavLst>
                                        <p:tav tm="0" fmla="#ppt_w*sin(2.5*pi*$)">
                                          <p:val>
                                            <p:fltVal val="0"/>
                                          </p:val>
                                        </p:tav>
                                        <p:tav tm="100000">
                                          <p:val>
                                            <p:fltVal val="1"/>
                                          </p:val>
                                        </p:tav>
                                      </p:tavLst>
                                    </p:anim>
                                    <p:anim calcmode="lin" valueType="num">
                                      <p:cBhvr>
                                        <p:cTn id="29" dur="5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7" presetClass="emph" presetSubtype="0" fill="remove" nodeType="clickEffect">
                                  <p:stCondLst>
                                    <p:cond delay="0"/>
                                  </p:stCondLst>
                                  <p:childTnLst>
                                    <p:animClr clrSpc="rgb" dir="cw">
                                      <p:cBhvr override="childStyle">
                                        <p:cTn id="33" dur="1500" autoRev="1" fill="remove"/>
                                        <p:tgtEl>
                                          <p:spTgt spid="1026"/>
                                        </p:tgtEl>
                                        <p:attrNameLst>
                                          <p:attrName>style.color</p:attrName>
                                        </p:attrNameLst>
                                      </p:cBhvr>
                                      <p:to>
                                        <a:schemeClr val="bg1"/>
                                      </p:to>
                                    </p:animClr>
                                    <p:animClr clrSpc="rgb" dir="cw">
                                      <p:cBhvr>
                                        <p:cTn id="34" dur="1500" autoRev="1" fill="remove"/>
                                        <p:tgtEl>
                                          <p:spTgt spid="1026"/>
                                        </p:tgtEl>
                                        <p:attrNameLst>
                                          <p:attrName>fillcolor</p:attrName>
                                        </p:attrNameLst>
                                      </p:cBhvr>
                                      <p:to>
                                        <a:schemeClr val="bg1"/>
                                      </p:to>
                                    </p:animClr>
                                    <p:set>
                                      <p:cBhvr>
                                        <p:cTn id="35" dur="1500" autoRev="1" fill="remove"/>
                                        <p:tgtEl>
                                          <p:spTgt spid="1026"/>
                                        </p:tgtEl>
                                        <p:attrNameLst>
                                          <p:attrName>fill.type</p:attrName>
                                        </p:attrNameLst>
                                      </p:cBhvr>
                                      <p:to>
                                        <p:strVal val="solid"/>
                                      </p:to>
                                    </p:set>
                                    <p:set>
                                      <p:cBhvr>
                                        <p:cTn id="36" dur="1500" autoRev="1" fill="remove"/>
                                        <p:tgtEl>
                                          <p:spTgt spid="1026"/>
                                        </p:tgtEl>
                                        <p:attrNameLst>
                                          <p:attrName>fill.on</p:attrName>
                                        </p:attrNameLst>
                                      </p:cBhvr>
                                      <p:to>
                                        <p:strVal val="true"/>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iterate type="lt">
                                    <p:tmPct val="0"/>
                                  </p:iterate>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5" presetClass="emph" presetSubtype="0" grpId="1" nodeType="clickEffect">
                                  <p:stCondLst>
                                    <p:cond delay="0"/>
                                  </p:stCondLst>
                                  <p:iterate type="lt">
                                    <p:tmAbs val="25"/>
                                  </p:iterate>
                                  <p:childTnLst>
                                    <p:set>
                                      <p:cBhvr override="childStyle">
                                        <p:cTn id="47" dur="indefinite"/>
                                        <p:tgtEl>
                                          <p:spTgt spid="2"/>
                                        </p:tgtEl>
                                        <p:attrNameLst>
                                          <p:attrName>style.fontWeight</p:attrName>
                                        </p:attrNameLst>
                                      </p:cBhvr>
                                      <p:to>
                                        <p:strVal val="bold"/>
                                      </p:to>
                                    </p:set>
                                  </p:childTnLst>
                                </p:cTn>
                              </p:par>
                            </p:childTnLst>
                          </p:cTn>
                        </p:par>
                      </p:childTnLst>
                    </p:cTn>
                  </p:par>
                  <p:par>
                    <p:cTn id="48" fill="hold">
                      <p:stCondLst>
                        <p:cond delay="indefinite"/>
                      </p:stCondLst>
                      <p:childTnLst>
                        <p:par>
                          <p:cTn id="49" fill="hold">
                            <p:stCondLst>
                              <p:cond delay="0"/>
                            </p:stCondLst>
                            <p:childTnLst>
                              <p:par>
                                <p:cTn id="50" presetID="15" presetClass="emph" presetSubtype="0" grpId="2" nodeType="clickEffect">
                                  <p:stCondLst>
                                    <p:cond delay="0"/>
                                  </p:stCondLst>
                                  <p:iterate type="lt">
                                    <p:tmAbs val="25"/>
                                  </p:iterate>
                                  <p:childTnLst>
                                    <p:set>
                                      <p:cBhvr override="childStyle">
                                        <p:cTn id="51" dur="indefinite"/>
                                        <p:tgtEl>
                                          <p:spTgt spid="2"/>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4|3|2"/>
</p:tagLst>
</file>

<file path=ppt/tags/tag10.xml><?xml version="1.0" encoding="utf-8"?>
<p:tagLst xmlns:a="http://schemas.openxmlformats.org/drawingml/2006/main" xmlns:r="http://schemas.openxmlformats.org/officeDocument/2006/relationships" xmlns:p="http://schemas.openxmlformats.org/presentationml/2006/main">
  <p:tag name="TIMING" val="|37.5"/>
</p:tagLst>
</file>

<file path=ppt/tags/tag2.xml><?xml version="1.0" encoding="utf-8"?>
<p:tagLst xmlns:a="http://schemas.openxmlformats.org/drawingml/2006/main" xmlns:r="http://schemas.openxmlformats.org/officeDocument/2006/relationships" xmlns:p="http://schemas.openxmlformats.org/presentationml/2006/main">
  <p:tag name="TIMING" val="|0.9|2.1|4.3|1.8|0.9|2.5|2"/>
</p:tagLst>
</file>

<file path=ppt/tags/tag3.xml><?xml version="1.0" encoding="utf-8"?>
<p:tagLst xmlns:a="http://schemas.openxmlformats.org/drawingml/2006/main" xmlns:r="http://schemas.openxmlformats.org/officeDocument/2006/relationships" xmlns:p="http://schemas.openxmlformats.org/presentationml/2006/main">
  <p:tag name="TIMING" val="|1.1|1.9|1.2|1.8|2.5|1.5|1.5|1.5|3.5"/>
</p:tagLst>
</file>

<file path=ppt/tags/tag4.xml><?xml version="1.0" encoding="utf-8"?>
<p:tagLst xmlns:a="http://schemas.openxmlformats.org/drawingml/2006/main" xmlns:r="http://schemas.openxmlformats.org/officeDocument/2006/relationships" xmlns:p="http://schemas.openxmlformats.org/presentationml/2006/main">
  <p:tag name="TIMING" val="|1.2|6.1|4.3|2.9|1.1|1.5|3.4"/>
</p:tagLst>
</file>

<file path=ppt/tags/tag5.xml><?xml version="1.0" encoding="utf-8"?>
<p:tagLst xmlns:a="http://schemas.openxmlformats.org/drawingml/2006/main" xmlns:r="http://schemas.openxmlformats.org/officeDocument/2006/relationships" xmlns:p="http://schemas.openxmlformats.org/presentationml/2006/main">
  <p:tag name="TIMING" val="|0.9|7.9|6.4|4.2|3.3|7.1"/>
</p:tagLst>
</file>

<file path=ppt/tags/tag6.xml><?xml version="1.0" encoding="utf-8"?>
<p:tagLst xmlns:a="http://schemas.openxmlformats.org/drawingml/2006/main" xmlns:r="http://schemas.openxmlformats.org/officeDocument/2006/relationships" xmlns:p="http://schemas.openxmlformats.org/presentationml/2006/main">
  <p:tag name="TIMING" val="|1.4|7.6|1.4|1.7|2.6|3.7|2.4|2.9|20.1"/>
</p:tagLst>
</file>

<file path=ppt/tags/tag7.xml><?xml version="1.0" encoding="utf-8"?>
<p:tagLst xmlns:a="http://schemas.openxmlformats.org/drawingml/2006/main" xmlns:r="http://schemas.openxmlformats.org/officeDocument/2006/relationships" xmlns:p="http://schemas.openxmlformats.org/presentationml/2006/main">
  <p:tag name="TIMING" val="|0.5|1.8|2.6|1.8|2.1|1.3|2.7|3.6|3.9"/>
</p:tagLst>
</file>

<file path=ppt/tags/tag8.xml><?xml version="1.0" encoding="utf-8"?>
<p:tagLst xmlns:a="http://schemas.openxmlformats.org/drawingml/2006/main" xmlns:r="http://schemas.openxmlformats.org/officeDocument/2006/relationships" xmlns:p="http://schemas.openxmlformats.org/presentationml/2006/main">
  <p:tag name="TIMING" val="|0.5|9.4|3.6|2.2|4|3.6|5.2"/>
</p:tagLst>
</file>

<file path=ppt/tags/tag9.xml><?xml version="1.0" encoding="utf-8"?>
<p:tagLst xmlns:a="http://schemas.openxmlformats.org/drawingml/2006/main" xmlns:r="http://schemas.openxmlformats.org/officeDocument/2006/relationships" xmlns:p="http://schemas.openxmlformats.org/presentationml/2006/main">
  <p:tag name="TIMING" val="|0.8|3.7|2.8|5.7|3.9|5.9|1.7|2.5|55.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922</TotalTime>
  <Words>807</Words>
  <Application>Microsoft Office PowerPoint</Application>
  <PresentationFormat>Экран (4:3)</PresentationFormat>
  <Paragraphs>25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Аптека</vt:lpstr>
      <vt:lpstr> Смоленская земля и Смоляне в истории воинских дней России</vt:lpstr>
      <vt:lpstr>Презентация PowerPoint</vt:lpstr>
      <vt:lpstr>Смоляне в Куликовской битве (8 сентября 1380 г.)</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Pryvet</dc:creator>
  <cp:lastModifiedBy>Pryvet</cp:lastModifiedBy>
  <cp:revision>50</cp:revision>
  <dcterms:modified xsi:type="dcterms:W3CDTF">2020-03-31T08:40:43Z</dcterms:modified>
</cp:coreProperties>
</file>