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7" r:id="rId2"/>
    <p:sldId id="279" r:id="rId3"/>
    <p:sldId id="271" r:id="rId4"/>
    <p:sldId id="257" r:id="rId5"/>
    <p:sldId id="258" r:id="rId6"/>
    <p:sldId id="259" r:id="rId7"/>
    <p:sldId id="260" r:id="rId8"/>
    <p:sldId id="282" r:id="rId9"/>
    <p:sldId id="275" r:id="rId10"/>
    <p:sldId id="283" r:id="rId11"/>
    <p:sldId id="284" r:id="rId12"/>
    <p:sldId id="267" r:id="rId13"/>
    <p:sldId id="285" r:id="rId14"/>
    <p:sldId id="268" r:id="rId15"/>
    <p:sldId id="286" r:id="rId16"/>
    <p:sldId id="274" r:id="rId17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3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0DCE7-3EFD-4008-94BF-CC463F4F733B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E0349-200E-4A18-945D-9F74433F3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182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19BC5-FD10-4A2B-BCD9-7B149A6B963F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9A1A7-7B38-4045-BA26-9019212D8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52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9A1A7-7B38-4045-BA26-9019212D8B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571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21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27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8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4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7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90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1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7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9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29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92000-258D-4B0F-B145-5175527F7837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7CCFD-B258-44D0-B299-878776174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20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17.jpeg"/><Relationship Id="rId4" Type="http://schemas.openxmlformats.org/officeDocument/2006/relationships/image" Target="../media/image3.pn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646162" y="1185540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84400" y="365125"/>
            <a:ext cx="7366000" cy="5152428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rgbClr val="4472C4"/>
                </a:solidFill>
                <a:latin typeface="Times New Roman" panose="02020603050405020304" pitchFamily="18" charset="0"/>
              </a:rPr>
              <a:t>Способы </a:t>
            </a:r>
            <a:r>
              <a:rPr lang="ru-RU" sz="6600" dirty="0" smtClean="0">
                <a:solidFill>
                  <a:srgbClr val="4472C4"/>
                </a:solidFill>
                <a:latin typeface="Times New Roman" panose="02020603050405020304" pitchFamily="18" charset="0"/>
              </a:rPr>
              <a:t>и приёмы </a:t>
            </a:r>
            <a:br>
              <a:rPr lang="ru-RU" sz="6600" dirty="0" smtClean="0">
                <a:solidFill>
                  <a:srgbClr val="4472C4"/>
                </a:solidFill>
                <a:latin typeface="Times New Roman" panose="02020603050405020304" pitchFamily="18" charset="0"/>
              </a:rPr>
            </a:br>
            <a:r>
              <a:rPr lang="ru-RU" sz="6600" dirty="0" smtClean="0">
                <a:solidFill>
                  <a:srgbClr val="4472C4"/>
                </a:solidFill>
                <a:latin typeface="Times New Roman" panose="02020603050405020304" pitchFamily="18" charset="0"/>
              </a:rPr>
              <a:t>постановки </a:t>
            </a:r>
            <a:br>
              <a:rPr lang="ru-RU" sz="6600" dirty="0" smtClean="0">
                <a:solidFill>
                  <a:srgbClr val="4472C4"/>
                </a:solidFill>
                <a:latin typeface="Times New Roman" panose="02020603050405020304" pitchFamily="18" charset="0"/>
              </a:rPr>
            </a:br>
            <a:r>
              <a:rPr lang="ru-RU" sz="6600" dirty="0" smtClean="0">
                <a:solidFill>
                  <a:srgbClr val="4472C4"/>
                </a:solidFill>
                <a:latin typeface="Times New Roman" panose="02020603050405020304" pitchFamily="18" charset="0"/>
              </a:rPr>
              <a:t>свистящих звуков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6310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84300" y="365125"/>
            <a:ext cx="8420100" cy="65583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постановки звука [C]</a:t>
            </a:r>
            <a:endParaRPr lang="ru-RU" sz="32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3276600" y="4847556"/>
            <a:ext cx="1993899" cy="1591343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09161" y="1020960"/>
            <a:ext cx="9590903" cy="5417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При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отсутствии звука: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используется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подражания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Если </a:t>
            </a: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малыша нет серьезной патологии, тогда можно вызвать звук по подражанию. После того, как он научится держать широкий язык, упираясь в нижние зубы (горка, кошка сердится) показать ему как дует “холодный ветерок” и подуть “</a:t>
            </a:r>
            <a:r>
              <a:rPr lang="ru-RU" dirty="0" err="1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ссссс</a:t>
            </a:r>
            <a:r>
              <a:rPr lang="ru-RU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 Можно предварительно сдувать из этой позиции кусочек ватки или полоски бумаги. Если язык не выскакивает из-за зубов, то звук, в принципе, уже поставлен. Можно переходить к закреплению в слогах</a:t>
            </a:r>
            <a:r>
              <a:rPr lang="ru-RU" dirty="0" smtClean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solidFill>
                <a:srgbClr val="5454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solidFill>
                <a:srgbClr val="5454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СССССССССС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1468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38300" y="365125"/>
            <a:ext cx="8401050" cy="879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Постановка звука </a:t>
            </a:r>
            <a: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b="1" dirty="0">
              <a:solidFill>
                <a:schemeClr val="accent5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244600"/>
            <a:ext cx="9334500" cy="493236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E1B9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артикуляционного уклада: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ребенку предлагается воспроизвести артикуляционный уклад звука, применить правильную воздушную струю, определить наличие/отсутствие голоса; в результате должен получиться нормированный звук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5" t="12037" r="31562" b="21297"/>
          <a:stretch/>
        </p:blipFill>
        <p:spPr>
          <a:xfrm>
            <a:off x="3784600" y="3503650"/>
            <a:ext cx="2971800" cy="25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17647" cy="434975"/>
          </a:xfrm>
        </p:spPr>
        <p:txBody>
          <a:bodyPr>
            <a:noAutofit/>
          </a:bodyPr>
          <a:lstStyle/>
          <a:p>
            <a:pPr>
              <a:spcAft>
                <a:spcPts val="525"/>
              </a:spcAft>
            </a:pPr>
            <a:r>
              <a:rPr lang="ru-RU" sz="3200" dirty="0" smtClean="0">
                <a:solidFill>
                  <a:srgbClr val="0E1B9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685800"/>
            <a:ext cx="9526002" cy="5491163"/>
          </a:xfrm>
        </p:spPr>
        <p:txBody>
          <a:bodyPr/>
          <a:lstStyle/>
          <a:p>
            <a:pPr marL="0" indent="0" algn="ctr">
              <a:spcAft>
                <a:spcPts val="525"/>
              </a:spcAft>
              <a:buNone/>
            </a:pPr>
            <a:r>
              <a:rPr lang="ru-RU" dirty="0" smtClean="0">
                <a:solidFill>
                  <a:srgbClr val="0E1B9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 опорного звука: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Специалист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подбирает те звуки, которые являются опорными для нужного звука. Для звука «С» это звуки «И» и «Ф». Научившись правильно произносить опорные звуки, ребёнку легче будет немного изменить их артикуляцию для получения звука «С».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предлагается произносить сочетания звуков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акцентируя внимание на схожей артикуляции звуков;</a:t>
            </a: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предлагается произнести звук э, затем резко выдохнуть на какой-либо предмет;</a:t>
            </a: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предлагается длительно произносить звук ц-ц-ц (в результате слышится звук с).</a:t>
            </a: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качестве базы для постановки звука [С] может быть использован звук [Т], если он произносится правильно.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7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3300" y="365126"/>
            <a:ext cx="8750300" cy="48413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Постановка звука </a:t>
            </a:r>
            <a: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механическим </a:t>
            </a:r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способом. 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849265"/>
            <a:ext cx="9501969" cy="4967336"/>
          </a:xfrm>
        </p:spPr>
        <p:txBody>
          <a:bodyPr>
            <a:normAutofit fontScale="25000" lnSpcReduction="20000"/>
          </a:bodyPr>
          <a:lstStyle/>
          <a:p>
            <a:pPr fontAlgn="base"/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не удерживается за зубами, а выпрыгивает, то нужна механическая поддержка. Удерживать язык ребенка в позе горки можно с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помощью:</a:t>
            </a:r>
          </a:p>
          <a:p>
            <a:pPr algn="just" fontAlgn="base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пальца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(предварительно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помытого), зонда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массажного либо специального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постановочного, зубочистки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(отломив острый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край), спички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серной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головкой), ватной палочки;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 отрабатывая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гимнастику: трубочку языком, блинчик, чистим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нижние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зубы, расчесываем язык, катаем катушку, заборчик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трубочка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губами;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упражнения: сдуть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ватку с языка между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губ, между зубов, с горки, спичку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горки;</a:t>
            </a:r>
          </a:p>
          <a:p>
            <a:pPr algn="just" fontAlgn="base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голосовые - тянуть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И, А, Э в положении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горки;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языка 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Затем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отработанные по отдельности навыки соединяются, держать ребенку язык и сдувать ватку. Он держит горку, тянет “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иииии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затем добавляет “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ссссс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 — иногда свистящие лучше ставятся в обратных слогах — АС, ИС, ЭС, ЫС, можно и УС и ОС, но при этом надо четко делать губами “трубочку-заборчик”. Если сначала “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сссс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а потом “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ииии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то будет СЬ, что тоже не страшно, от него потом не сложно поставить и твердый звук, прижимая зондом спинку языка.</a:t>
            </a:r>
          </a:p>
          <a:p>
            <a:endParaRPr lang="ru-RU" sz="11200" dirty="0"/>
          </a:p>
        </p:txBody>
      </p:sp>
    </p:spTree>
    <p:extLst>
      <p:ext uri="{BB962C8B-B14F-4D97-AF65-F5344CB8AC3E}">
        <p14:creationId xmlns:p14="http://schemas.microsoft.com/office/powerpoint/2010/main" val="3206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01969" cy="2618099"/>
          </a:xfrm>
        </p:spPr>
        <p:txBody>
          <a:bodyPr>
            <a:noAutofit/>
          </a:bodyPr>
          <a:lstStyle/>
          <a:p>
            <a:pPr algn="ctr">
              <a:spcAft>
                <a:spcPts val="525"/>
              </a:spcAft>
            </a:pPr>
            <a:r>
              <a:rPr lang="ru-RU" sz="3600" dirty="0" smtClean="0">
                <a:solidFill>
                  <a:srgbClr val="0E1B9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механической помощью:</a:t>
            </a:r>
            <a:br>
              <a:rPr lang="ru-RU" sz="3600" dirty="0" smtClean="0">
                <a:solidFill>
                  <a:srgbClr val="0E1B9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ребенку предлагается длительно произносить звук с (передние зубы все время видны) зондом опуская язык в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зазубное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положение; затем добиваются этого умения уже без механической помощи.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3" b="30526"/>
          <a:stretch/>
        </p:blipFill>
        <p:spPr>
          <a:xfrm>
            <a:off x="3002293" y="3183408"/>
            <a:ext cx="5074532" cy="3467100"/>
          </a:xfrm>
        </p:spPr>
      </p:pic>
    </p:spTree>
    <p:extLst>
      <p:ext uri="{BB962C8B-B14F-4D97-AF65-F5344CB8AC3E}">
        <p14:creationId xmlns:p14="http://schemas.microsoft.com/office/powerpoint/2010/main" val="406238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244600"/>
            <a:ext cx="8705850" cy="446088"/>
          </a:xfrm>
        </p:spPr>
        <p:txBody>
          <a:bodyPr>
            <a:normAutofit fontScale="90000"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4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способ</a:t>
            </a:r>
            <a:r>
              <a:rPr lang="ru-RU" sz="4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используется и показ, и механическая помощь.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892300"/>
            <a:ext cx="9258301" cy="4284663"/>
          </a:xfrm>
        </p:spPr>
        <p:txBody>
          <a:bodyPr/>
          <a:lstStyle/>
          <a:p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0E1B9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опорного звука с механической помощью: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ребенку предлагается длительно произносить звук ф (кончик языка прижат к нижним зубам) и в это время нижнюю губу оттянуть вниз.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084" y="4015640"/>
            <a:ext cx="1994016" cy="201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5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82996">
            <a:off x="10777160" y="1240457"/>
            <a:ext cx="1328781" cy="15790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28600"/>
            <a:ext cx="9501969" cy="6324600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spcAft>
                <a:spcPts val="12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автоматизации звуков [С], [З], [Ц] в словах следует учитывать артикуляторные способности ребенка, его возраст, возможность усвоить семантику, владение слоговой структурой слова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 algn="just">
              <a:spcAft>
                <a:spcPts val="1200"/>
              </a:spcAft>
              <a:buNone/>
            </a:pPr>
            <a:endParaRPr lang="ru-RU" sz="3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spcAft>
                <a:spcPts val="1200"/>
              </a:spcAft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Вот </a:t>
            </a: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так, шаг за шагом, малыш идёт по пути речевого совершенствования, а взрослые радуются, что общими усилиями удалось убрать с речевой дороги ребёнка ещё один камешек.</a:t>
            </a:r>
            <a:endParaRPr lang="ru-RU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30926"/>
          <a:stretch/>
        </p:blipFill>
        <p:spPr>
          <a:xfrm>
            <a:off x="2450192" y="1485900"/>
            <a:ext cx="6681108" cy="3700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911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36951"/>
            <a:ext cx="10515600" cy="1764708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</a:t>
            </a:r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речевых нарушений</a:t>
            </a:r>
            <a:b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1.Отсутствие звука.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2.Замена звука.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3.Искажение звука.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901658"/>
            <a:ext cx="9628712" cy="4275305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причины, вызывающие нарушения звукопроизношения и мешающие детям самостоятельно освоить произнесение звуков родного языка (при наличии нормального физического слуха и интеллекта—плохое различение звуков на слух, т.е. у ребёнка не развит фонематический (речевой) слух;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— недостаточное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мышц губ и языка, необходимое для правильного произнесения сложных звуков;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— дефекты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строении речевых органов (неправильный прикус, высокое («готическое») нёбо, укороченная уздечка языка и т. д.);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— отсутствие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правильного образца для подражания (неправильная речь окружающих, сюсюканье» и т. 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7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646161" y="1185541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13000" y="365125"/>
            <a:ext cx="6337300" cy="1325563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 группы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свистящих 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звуков.</a:t>
            </a:r>
            <a:endParaRPr lang="ru-RU" sz="36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1" y="1825625"/>
            <a:ext cx="9245599" cy="435133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группу свистящих входят звуки С,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З,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Ц (в транскрипции: [с], [с'], [з], [з'], [ц]). Они отнесены к одной группе, так как имеют сходную артикуляцию. Например, звуки [с] и [з] отличаются лишь наличием-отсутствием голоса, звуки [с] и [с'] - дополнительным подъемом средней части языка.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группе свистящих звуков основой является артикуляция звука [с]. Этот звук является базовым для всей группы.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03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423" cy="1749425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4472C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по устранению недостатков произнесения свистящих звуков в большинстве случаев требует длительных и кропотливых действий. Педагогу необходимо отчетливо представлять правильную артикуляцию данных звуков.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 descr="https://theslide.ru/img/thumbs/44d96ee0ea2fea83afa39dad69ec5b8c-800x.jpg"/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" t="57862" r="2855" b="29879"/>
          <a:stretch/>
        </p:blipFill>
        <p:spPr bwMode="auto">
          <a:xfrm>
            <a:off x="1181100" y="2361408"/>
            <a:ext cx="8553450" cy="16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/>
          <a:srcRect l="8892" t="16241" r="7867" b="11649"/>
          <a:stretch/>
        </p:blipFill>
        <p:spPr>
          <a:xfrm>
            <a:off x="1430959" y="4493305"/>
            <a:ext cx="1829918" cy="109795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/>
          <a:srcRect l="8418" t="8564" r="75434" b="58151"/>
          <a:stretch/>
        </p:blipFill>
        <p:spPr>
          <a:xfrm>
            <a:off x="6176701" y="4297398"/>
            <a:ext cx="1162967" cy="14246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0"/>
          <a:srcRect l="52698" t="60320" r="6418" b="1847"/>
          <a:stretch/>
        </p:blipFill>
        <p:spPr>
          <a:xfrm>
            <a:off x="7845756" y="4177128"/>
            <a:ext cx="1576177" cy="1519885"/>
          </a:xfrm>
          <a:prstGeom prst="rect">
            <a:avLst/>
          </a:prstGeom>
        </p:spPr>
      </p:pic>
      <p:pic>
        <p:nvPicPr>
          <p:cNvPr id="17" name="Рисунок 16" descr="https://ds04.infourok.ru/uploads/ex/1311/0010c868-02319091/img5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1" t="19338" r="9089" b="68337"/>
          <a:stretch/>
        </p:blipFill>
        <p:spPr bwMode="auto">
          <a:xfrm>
            <a:off x="3522397" y="4419600"/>
            <a:ext cx="2050561" cy="12572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340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96400" cy="5959475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sz="3200" b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ru-RU" sz="4000" b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Способы постановки свистящих звуков </a:t>
            </a:r>
            <a:r>
              <a:rPr lang="ru-RU" sz="3200" b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Насколько разнообразны дефекты в произнесении звуков [С], [З], [Ц], настолько же многообразны способы преодоления их. Для произнесения свистящих звуков требуются сложные и точные движения языка, в которых участвуют кончик языка, боковые края языка, спинка языка. Также необходимы точные движения губ (в улыбке), нижней челюсти (едва опущена) и наличие воздушной струи (достаточно сильной и движущейся посередине языка). Для выработки необходимых движений губ и языка следует провести серию артикуляционных упражнений.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313480"/>
            <a:ext cx="10515600" cy="490529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200" b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                                           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38200" y="237599"/>
            <a:ext cx="98203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</a:rPr>
              <a:t>Артикуляционные упражнения </a:t>
            </a:r>
            <a:endParaRPr lang="ru-RU" sz="3600" b="1" dirty="0" smtClean="0">
              <a:solidFill>
                <a:schemeClr val="accent5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</a:rPr>
              <a:t>для 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</a:rPr>
              <a:t>свистящих звуков </a:t>
            </a:r>
            <a:endParaRPr lang="ru-RU" sz="3600" dirty="0">
              <a:solidFill>
                <a:schemeClr val="accent5"/>
              </a:solidFill>
            </a:endParaRPr>
          </a:p>
        </p:txBody>
      </p:sp>
      <p:pic>
        <p:nvPicPr>
          <p:cNvPr id="20" name="Объект 19" descr="https://topuch.ru/vnimaniyu-logopedov-i-roditelej-predlagaetsya-sistema-uprajnen/18073_html_3f732fd7.jpg"/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1608" r="80596" b="78560"/>
          <a:stretch/>
        </p:blipFill>
        <p:spPr bwMode="auto">
          <a:xfrm>
            <a:off x="281997" y="1411139"/>
            <a:ext cx="1001687" cy="13714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https://topuch.ru/vnimaniyu-logopedov-i-roditelej-predlagaetsya-sistema-uprajnen/18073_html_3f732fd7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5" t="715" r="30198" b="77487"/>
          <a:stretch/>
        </p:blipFill>
        <p:spPr bwMode="auto">
          <a:xfrm>
            <a:off x="940634" y="2660784"/>
            <a:ext cx="985520" cy="1447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https://topuch.ru/vnimaniyu-logopedov-i-roditelej-predlagaetsya-sistema-uprajnen/18073_html_3f732fd7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9" t="33410" r="29186" b="49089"/>
          <a:stretch/>
        </p:blipFill>
        <p:spPr bwMode="auto">
          <a:xfrm>
            <a:off x="1811930" y="5476673"/>
            <a:ext cx="1092200" cy="1162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https://topuch.ru/vnimaniyu-logopedov-i-roditelej-predlagaetsya-sistema-uprajnen/18073_html_3f732fd7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32162" r="72226" b="49619"/>
          <a:stretch/>
        </p:blipFill>
        <p:spPr bwMode="auto">
          <a:xfrm>
            <a:off x="1068871" y="4005408"/>
            <a:ext cx="1530350" cy="12103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s://metodich.ru/uprajnenie-pesenka-komarika/20310_html_m3db3be2c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65667" r="80806" b="13863"/>
          <a:stretch/>
        </p:blipFill>
        <p:spPr bwMode="auto">
          <a:xfrm>
            <a:off x="3083056" y="4426798"/>
            <a:ext cx="937895" cy="1376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s://topuch.ru/vnimaniyu-logopedov-i-roditelej-predlagaetsya-sistema-uprajnen/18073_html_3f732fd7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6" t="65571" r="24105" b="18976"/>
          <a:stretch/>
        </p:blipFill>
        <p:spPr bwMode="auto">
          <a:xfrm>
            <a:off x="3525517" y="3652489"/>
            <a:ext cx="1530985" cy="10325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Рисунок 25" descr="https://topuch.ru/vnimaniyu-logopedov-i-roditelej-predlagaetsya-sistema-uprajnen/18073_html_5fff56da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" t="3031" r="77389" b="78290"/>
          <a:stretch/>
        </p:blipFill>
        <p:spPr bwMode="auto">
          <a:xfrm>
            <a:off x="4772251" y="2067920"/>
            <a:ext cx="1068070" cy="1389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https://topuch.ru/vnimaniyu-logopedov-i-roditelej-predlagaetsya-sistema-uprajnen/18073_html_5fff56da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5" t="2233" r="28804" b="76879"/>
          <a:stretch/>
        </p:blipFill>
        <p:spPr bwMode="auto">
          <a:xfrm>
            <a:off x="6109669" y="3130519"/>
            <a:ext cx="1044575" cy="1554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Рисунок 27" descr="https://topuch.ru/vnimaniyu-logopedov-i-roditelej-predlagaetsya-sistema-uprajnen/18073_html_5fff56da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0" t="35400" r="82204" b="45310"/>
          <a:stretch/>
        </p:blipFill>
        <p:spPr bwMode="auto">
          <a:xfrm>
            <a:off x="7227821" y="4732837"/>
            <a:ext cx="795020" cy="14357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Рисунок 28" descr="https://topuch.ru/vnimaniyu-logopedov-i-roditelej-predlagaetsya-sistema-uprajnen/18073_html_5fff56da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8" t="35400" r="26614" b="44832"/>
          <a:stretch/>
        </p:blipFill>
        <p:spPr bwMode="auto">
          <a:xfrm>
            <a:off x="8263372" y="3636587"/>
            <a:ext cx="1306195" cy="1471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Рисунок 29" descr="https://topuch.ru/vnimaniyu-logopedov-i-roditelej-predlagaetsya-sistema-uprajnen/18073_html_5fff56da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" t="69842" r="78399" b="13900"/>
          <a:stretch/>
        </p:blipFill>
        <p:spPr bwMode="auto">
          <a:xfrm>
            <a:off x="9199780" y="2122696"/>
            <a:ext cx="1009015" cy="1209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68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400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600" b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Дыхательная гимнастика</a:t>
            </a:r>
            <a:endParaRPr lang="ru-RU" sz="3600" b="1" dirty="0">
              <a:solidFill>
                <a:schemeClr val="accent5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9" name="Объект 8" descr="https://ds04.infourok.ru/uploads/ex/0805/0000cb54-edfa905a/img3.jpg"/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5" t="46124" r="32558" b="13592"/>
          <a:stretch/>
        </p:blipFill>
        <p:spPr bwMode="auto">
          <a:xfrm>
            <a:off x="6325794" y="1441710"/>
            <a:ext cx="3501958" cy="27626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kulagerdetsad.kz/wp-content/uploads/2016/04/%D0%A0%D0%B8%D1%81%D1%83%D0%BD%D0%BE%D0%BA1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6" b="7118"/>
          <a:stretch/>
        </p:blipFill>
        <p:spPr bwMode="auto">
          <a:xfrm flipH="1">
            <a:off x="1117838" y="1529334"/>
            <a:ext cx="3865704" cy="2364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pandia.ru/text/82/285/images/img23_8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2" t="2804" r="9322" b="5608"/>
          <a:stretch/>
        </p:blipFill>
        <p:spPr bwMode="auto">
          <a:xfrm flipH="1">
            <a:off x="2832812" y="4260714"/>
            <a:ext cx="2681591" cy="214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Золотой\Desktop\$_1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4" t="23603" r="19242" b="11781"/>
          <a:stretch/>
        </p:blipFill>
        <p:spPr bwMode="auto">
          <a:xfrm>
            <a:off x="6858113" y="4260714"/>
            <a:ext cx="1115940" cy="2140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2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66100" cy="79400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Подготовительный этап</a:t>
            </a:r>
            <a:endParaRPr lang="ru-RU" sz="3600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612900"/>
            <a:ext cx="9410700" cy="4564063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отсутствии звука [c], 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начинается с формирования правильной артикуляции звука; вырабатываются: положение губ в улыбке с обнажением верхних и нижних резцов; умение распластывать язык; умение удерживать широкий кончик языка за нижними резцами, длительная, сильная воздушная струя, идущая по середине языка.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При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исправлении всех видов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сигматизма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(межзубный, боковой, носовой, губно-зубной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парасигматизм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призубный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шипящий) звук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[с] ребенку не называют, а заменяют называнием упражнения «Холодный ветер», чтобы не было соскальзывания на дефектный вариант прежнего стереотипа.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5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22840" r="10370" b="6173"/>
          <a:stretch/>
        </p:blipFill>
        <p:spPr>
          <a:xfrm rot="1062378">
            <a:off x="10772905" y="1185539"/>
            <a:ext cx="1328781" cy="1634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400" y="0"/>
            <a:ext cx="1244600" cy="1244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3491">
            <a:off x="10975839" y="2543889"/>
            <a:ext cx="1114557" cy="12790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522">
            <a:off x="10875893" y="3617005"/>
            <a:ext cx="1314450" cy="175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847" y="5207682"/>
            <a:ext cx="1636153" cy="1650318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819150"/>
            <a:ext cx="9501969" cy="535781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Существуют </a:t>
            </a:r>
            <a:r>
              <a:rPr lang="ru-RU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или базовые способы постановки звуков, которые используются при формировании всех или почти всех звуков языка. Применительно к постановке конкретных звуков эти способы по-разному видоизменяются и приспосабливаются, а также комбинируются между собой. При постановке звуков желательно использовать также некоторые дополнительные приемы, повышающие эффективность работы над звуками.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звука по подражанию, когда он отсутствует в речи ребенка.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звука по показу артикуляции</a:t>
            </a:r>
            <a:r>
              <a:rPr lang="ru-RU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с использованием опорного звука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с механической помощью</a:t>
            </a:r>
            <a:r>
              <a:rPr lang="ru-RU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Смешанная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rgbClr val="000000"/>
              </a:solidFill>
              <a:latin typeface="&amp;quot"/>
            </a:endParaRPr>
          </a:p>
        </p:txBody>
      </p:sp>
    </p:spTree>
    <p:extLst>
      <p:ext uri="{BB962C8B-B14F-4D97-AF65-F5344CB8AC3E}">
        <p14:creationId xmlns:p14="http://schemas.microsoft.com/office/powerpoint/2010/main" val="381378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140</Words>
  <Application>Microsoft Office PowerPoint</Application>
  <PresentationFormat>Широкоэкранный</PresentationFormat>
  <Paragraphs>67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&amp;quot</vt:lpstr>
      <vt:lpstr>Arial</vt:lpstr>
      <vt:lpstr>Calibri</vt:lpstr>
      <vt:lpstr>Calibri Light</vt:lpstr>
      <vt:lpstr>Times New Roman</vt:lpstr>
      <vt:lpstr>Verdana</vt:lpstr>
      <vt:lpstr>Тема Office</vt:lpstr>
      <vt:lpstr>Способы и приёмы  постановки  свистящих звуков</vt:lpstr>
      <vt:lpstr>  Основные виды речевых нарушений 1.Отсутствие звука. 2.Замена звука. 3.Искажение звука.</vt:lpstr>
      <vt:lpstr>Характеристика группы  свистящих звуков.</vt:lpstr>
      <vt:lpstr> Работа по устранению недостатков произнесения свистящих звуков в большинстве случаев требует длительных и кропотливых действий. Педагогу необходимо отчетливо представлять правильную артикуляцию данных звуков.</vt:lpstr>
      <vt:lpstr> Способы постановки свистящих звуков   Насколько разнообразны дефекты в произнесении звуков [С], [З], [Ц], настолько же многообразны способы преодоления их. Для произнесения свистящих звуков требуются сложные и точные движения языка, в которых участвуют кончик языка, боковые края языка, спинка языка. Также необходимы точные движения губ (в улыбке), нижней челюсти (едва опущена) и наличие воздушной струи (достаточно сильной и движущейся посередине языка). Для выработки необходимых движений губ и языка следует провести серию артикуляционных упражнений.</vt:lpstr>
      <vt:lpstr>                                                                                                                              </vt:lpstr>
      <vt:lpstr>Дыхательная гимнастика</vt:lpstr>
      <vt:lpstr>Подготовительный этап</vt:lpstr>
      <vt:lpstr>Презентация PowerPoint</vt:lpstr>
      <vt:lpstr>Способы постановки звука [C]</vt:lpstr>
      <vt:lpstr>Постановка звука  </vt:lpstr>
      <vt:lpstr> </vt:lpstr>
      <vt:lpstr>Постановка звука механическим способом. </vt:lpstr>
      <vt:lpstr> С механической помощью:  - ребенку предлагается длительно произносить звук с (передние зубы все время видны) зондом опуская язык в зазубное положение; затем добиваются этого умения уже без механической помощи.</vt:lpstr>
      <vt:lpstr>Смешанный способ, когда используется и показ, и механическая помощь.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Золотой</dc:creator>
  <cp:lastModifiedBy>Александр Золотой</cp:lastModifiedBy>
  <cp:revision>35</cp:revision>
  <cp:lastPrinted>2020-03-21T13:47:28Z</cp:lastPrinted>
  <dcterms:created xsi:type="dcterms:W3CDTF">2020-03-18T16:00:09Z</dcterms:created>
  <dcterms:modified xsi:type="dcterms:W3CDTF">2020-03-22T06:35:16Z</dcterms:modified>
</cp:coreProperties>
</file>