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4" r:id="rId3"/>
    <p:sldId id="257" r:id="rId4"/>
    <p:sldId id="258" r:id="rId5"/>
    <p:sldId id="262" r:id="rId6"/>
    <p:sldId id="260" r:id="rId7"/>
    <p:sldId id="265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FF"/>
    <a:srgbClr val="5104C2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84" y="-2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09.12.2015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Рисунок1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1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000364" y="1214422"/>
            <a:ext cx="5262403" cy="200054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ru-RU" sz="4400" b="1" cap="none" spc="0" dirty="0" smtClean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00B05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  <a:p>
            <a:pPr algn="ctr"/>
            <a:r>
              <a:rPr lang="ru-RU" sz="80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810AA6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Изложение</a:t>
            </a:r>
            <a:endParaRPr lang="ru-RU" sz="80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810AA6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428992" y="3286124"/>
            <a:ext cx="4552336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000" b="1" cap="none" spc="0" dirty="0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 берлоге</a:t>
            </a:r>
            <a:endParaRPr lang="ru-RU" sz="8000" b="1" cap="none" spc="0" dirty="0">
              <a:ln w="1905"/>
              <a:solidFill>
                <a:srgbClr val="0070C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1857356" y="857232"/>
            <a:ext cx="524848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28575">
                  <a:solidFill>
                    <a:srgbClr val="C00000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Отгадай загадку.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142976" y="1785926"/>
            <a:ext cx="7072362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b="1" dirty="0" smtClean="0">
                <a:ln w="19050">
                  <a:solidFill>
                    <a:srgbClr val="0000FF"/>
                  </a:solidFill>
                  <a:prstDash val="solid"/>
                </a:ln>
                <a:solidFill>
                  <a:srgbClr val="FF00FF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Он в берлоге спит зимой,</a:t>
            </a:r>
          </a:p>
          <a:p>
            <a:r>
              <a:rPr lang="ru-RU" sz="4800" b="1" dirty="0" smtClean="0">
                <a:ln w="19050">
                  <a:solidFill>
                    <a:srgbClr val="0000FF"/>
                  </a:solidFill>
                  <a:prstDash val="solid"/>
                </a:ln>
                <a:solidFill>
                  <a:srgbClr val="FF00FF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Под большущею сосной,</a:t>
            </a:r>
          </a:p>
          <a:p>
            <a:r>
              <a:rPr lang="ru-RU" sz="4800" b="1" dirty="0" smtClean="0">
                <a:ln w="19050">
                  <a:solidFill>
                    <a:srgbClr val="0000FF"/>
                  </a:solidFill>
                  <a:prstDash val="solid"/>
                </a:ln>
                <a:solidFill>
                  <a:srgbClr val="FF00FF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А когда придёт весна,</a:t>
            </a:r>
          </a:p>
          <a:p>
            <a:r>
              <a:rPr lang="ru-RU" sz="4800" b="1" dirty="0" smtClean="0">
                <a:ln w="19050">
                  <a:solidFill>
                    <a:srgbClr val="0000FF"/>
                  </a:solidFill>
                  <a:prstDash val="solid"/>
                </a:ln>
                <a:solidFill>
                  <a:srgbClr val="FF00FF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Просыпается от сна.</a:t>
            </a:r>
            <a:endParaRPr lang="ru-RU" sz="4800" b="1" dirty="0">
              <a:ln w="19050">
                <a:solidFill>
                  <a:srgbClr val="0000FF"/>
                </a:solidFill>
                <a:prstDash val="solid"/>
              </a:ln>
              <a:solidFill>
                <a:srgbClr val="FF00FF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714612" y="4572008"/>
            <a:ext cx="3734805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7200" b="1" cap="none" spc="0" dirty="0" smtClean="0">
                <a:ln w="38100">
                  <a:solidFill>
                    <a:srgbClr val="92D050"/>
                  </a:solidFill>
                  <a:prstDash val="solid"/>
                  <a:miter lim="800000"/>
                </a:ln>
                <a:solidFill>
                  <a:srgbClr val="0000FF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медведь</a:t>
            </a:r>
            <a:endParaRPr lang="ru-RU" sz="7200" b="1" cap="none" spc="0" dirty="0">
              <a:ln w="38100">
                <a:solidFill>
                  <a:srgbClr val="92D050"/>
                </a:solidFill>
                <a:prstDash val="solid"/>
                <a:miter lim="800000"/>
              </a:ln>
              <a:solidFill>
                <a:srgbClr val="0000FF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 b="2737"/>
          <a:stretch>
            <a:fillRect/>
          </a:stretch>
        </p:blipFill>
        <p:spPr bwMode="auto">
          <a:xfrm>
            <a:off x="1714480" y="785794"/>
            <a:ext cx="5929354" cy="4027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642910" y="1285860"/>
            <a:ext cx="7929618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800" b="1" dirty="0" smtClean="0"/>
              <a:t>      Всю осень медведь бродил в лесу. Он ел сладкие корни растений, ягоды. Жир нагуливал.</a:t>
            </a:r>
          </a:p>
          <a:p>
            <a:pPr algn="just"/>
            <a:r>
              <a:rPr lang="ru-RU" sz="2800" b="1" dirty="0" smtClean="0"/>
              <a:t>      Стало холоднее. В лесной глуши медведь нашёл большую ель и вырыл яму. Зверь застелил её мягкой душистой хвоей, сухим мхом. Потом натаскал веток и закрыл вход. Это берлога – медвежье жильё.</a:t>
            </a:r>
          </a:p>
          <a:p>
            <a:pPr algn="just"/>
            <a:r>
              <a:rPr lang="ru-RU" sz="2800" b="1" dirty="0" smtClean="0"/>
              <a:t>      Залегает медведь в берлоге ранней зимой. Тепло, уютно там. Ударит мороз – уснёт медведь.</a:t>
            </a:r>
          </a:p>
          <a:p>
            <a:pPr algn="just"/>
            <a:r>
              <a:rPr lang="ru-RU" sz="2800" b="1" dirty="0" smtClean="0"/>
              <a:t>Чем сильнее мороз, тем крепче медвежий сон. </a:t>
            </a:r>
            <a:endParaRPr lang="ru-RU" sz="3600" b="1" dirty="0" smtClean="0"/>
          </a:p>
        </p:txBody>
      </p:sp>
      <p:sp>
        <p:nvSpPr>
          <p:cNvPr id="4" name="Прямоугольник 3"/>
          <p:cNvSpPr/>
          <p:nvPr/>
        </p:nvSpPr>
        <p:spPr>
          <a:xfrm>
            <a:off x="1571604" y="428604"/>
            <a:ext cx="554857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FF85FF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Прочитайте текст:</a:t>
            </a:r>
            <a:endParaRPr lang="ru-RU" sz="54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rgbClr val="FF85FF"/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2071670" y="500042"/>
            <a:ext cx="5274970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0" cap="none" spc="0" dirty="0" smtClean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Ответь на вопросы.</a:t>
            </a:r>
            <a:endParaRPr lang="ru-RU" sz="4800" b="0" cap="none" spc="0" dirty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00B050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42910" y="1214422"/>
            <a:ext cx="8072462" cy="4524315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>
            <a:spAutoFit/>
          </a:bodyPr>
          <a:lstStyle/>
          <a:p>
            <a:pPr algn="just"/>
            <a:r>
              <a:rPr lang="ru-RU" sz="3600" b="1" dirty="0" smtClean="0">
                <a:ln w="1905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/>
                <a:sym typeface="Wingdings 2"/>
              </a:rPr>
              <a:t></a:t>
            </a:r>
            <a:r>
              <a:rPr lang="ru-RU" sz="3600" b="1" dirty="0" smtClean="0">
                <a:ln w="1905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FF0000"/>
                </a:solidFill>
                <a:sym typeface="Wingdings 2"/>
              </a:rPr>
              <a:t>Чем занимался медведь осенью</a:t>
            </a:r>
            <a:r>
              <a:rPr lang="ru-RU" sz="3600" b="1" cap="none" spc="0" dirty="0" smtClean="0">
                <a:ln w="1905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/>
              </a:rPr>
              <a:t>?</a:t>
            </a:r>
          </a:p>
          <a:p>
            <a:pPr algn="just"/>
            <a:r>
              <a:rPr lang="ru-RU" sz="3600" b="1" dirty="0" smtClean="0">
                <a:ln w="1905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/>
                <a:sym typeface="Wingdings 2"/>
              </a:rPr>
              <a:t>Как понимаете выражение </a:t>
            </a:r>
            <a:r>
              <a:rPr lang="ru-RU" sz="3600" b="1" i="1" dirty="0" smtClean="0">
                <a:ln w="1905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C00000"/>
                </a:solidFill>
                <a:effectLst/>
                <a:sym typeface="Wingdings 2"/>
              </a:rPr>
              <a:t>жир нагуливал</a:t>
            </a:r>
            <a:r>
              <a:rPr lang="ru-RU" sz="3600" b="1" dirty="0" smtClean="0">
                <a:ln w="1905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FF0000"/>
                </a:solidFill>
                <a:sym typeface="Wingdings 2"/>
              </a:rPr>
              <a:t>?</a:t>
            </a:r>
            <a:endParaRPr lang="ru-RU" sz="3600" b="1" dirty="0" smtClean="0">
              <a:ln w="19050" cmpd="sng">
                <a:solidFill>
                  <a:schemeClr val="tx1"/>
                </a:solidFill>
                <a:prstDash val="solid"/>
                <a:miter lim="800000"/>
              </a:ln>
              <a:solidFill>
                <a:srgbClr val="FF0000"/>
              </a:solidFill>
              <a:effectLst/>
            </a:endParaRPr>
          </a:p>
          <a:p>
            <a:pPr algn="just"/>
            <a:r>
              <a:rPr lang="ru-RU" sz="3600" b="1" cap="none" spc="0" dirty="0" smtClean="0">
                <a:ln w="1905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/>
                <a:sym typeface="Wingdings 2"/>
              </a:rPr>
              <a:t>Как называется медвежье жильё</a:t>
            </a:r>
            <a:r>
              <a:rPr lang="ru-RU" sz="3600" b="1" dirty="0" smtClean="0">
                <a:ln w="1905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/>
              </a:rPr>
              <a:t>?</a:t>
            </a:r>
          </a:p>
          <a:p>
            <a:pPr algn="just"/>
            <a:r>
              <a:rPr lang="ru-RU" sz="3600" b="1" cap="none" spc="0" dirty="0" smtClean="0">
                <a:ln w="1905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/>
                <a:sym typeface="Wingdings 2"/>
              </a:rPr>
              <a:t>Расскажите, как медведь готовил берлогу</a:t>
            </a:r>
            <a:r>
              <a:rPr lang="ru-RU" sz="3600" b="1" cap="none" spc="0" dirty="0" smtClean="0">
                <a:ln w="1905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/>
              </a:rPr>
              <a:t>?      </a:t>
            </a:r>
          </a:p>
          <a:p>
            <a:pPr algn="just"/>
            <a:r>
              <a:rPr lang="ru-RU" sz="3600" b="1" dirty="0" smtClean="0">
                <a:ln w="1905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/>
                <a:sym typeface="Wingdings 2"/>
              </a:rPr>
              <a:t></a:t>
            </a:r>
            <a:r>
              <a:rPr lang="ru-RU" sz="3600" b="1" dirty="0" smtClean="0">
                <a:ln w="1905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FF0000"/>
                </a:solidFill>
                <a:sym typeface="Wingdings 2"/>
              </a:rPr>
              <a:t>Когда он залегает в берлогу и когда засыпает</a:t>
            </a:r>
            <a:r>
              <a:rPr lang="ru-RU" sz="3600" b="1" dirty="0" smtClean="0">
                <a:ln w="1905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/>
              </a:rPr>
              <a:t>? </a:t>
            </a:r>
            <a:r>
              <a:rPr lang="ru-RU" sz="3600" b="1" dirty="0" smtClean="0">
                <a:ln w="1905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FF0000"/>
                </a:solidFill>
              </a:rPr>
              <a:t>Когда ему лучше спится?</a:t>
            </a:r>
            <a:r>
              <a:rPr lang="ru-RU" sz="3600" b="1" dirty="0" smtClean="0">
                <a:ln w="1905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FF0000"/>
                </a:solidFill>
                <a:sym typeface="Wingdings 2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928662" y="714356"/>
            <a:ext cx="726840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FF85FF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Прочитай и перескажи:</a:t>
            </a:r>
            <a:endParaRPr lang="ru-RU" sz="54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rgbClr val="FF85FF"/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14348" y="1500174"/>
            <a:ext cx="785818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b="1" dirty="0" smtClean="0"/>
              <a:t>      Всю осень медведь бродил в лесу. Он ел сладкие корни растений, ягоды. Жир нагуливал.</a:t>
            </a:r>
            <a:endParaRPr lang="ru-RU" sz="28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00034" y="2285992"/>
            <a:ext cx="8286808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b="1" dirty="0" smtClean="0"/>
              <a:t>      Стало холоднее. В лесной глуши медведь нашёл большую ель и вырыл яму. Зверь застелил её мягкой душистой хвоей, сухим </a:t>
            </a:r>
            <a:r>
              <a:rPr lang="ru-RU" sz="2800" b="1" dirty="0" smtClean="0"/>
              <a:t>мхом</a:t>
            </a:r>
            <a:r>
              <a:rPr lang="ru-RU" sz="2800" b="1" dirty="0" smtClean="0"/>
              <a:t>. Потом натаскал веток и закрыл вход. Это берлога – медвежье жильё.</a:t>
            </a:r>
            <a:endParaRPr lang="ru-RU" sz="28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642910" y="4357694"/>
            <a:ext cx="8001056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b="1" dirty="0" smtClean="0"/>
              <a:t>      Залегает медведь в берлоге ранней зимой. Тепло, уютно там. Ударит мороз – уснёт медведь.</a:t>
            </a:r>
          </a:p>
          <a:p>
            <a:pPr algn="just"/>
            <a:r>
              <a:rPr lang="ru-RU" sz="2800" b="1" dirty="0" smtClean="0"/>
              <a:t>Чем сильнее мороз, тем крепче медвежий сон. </a:t>
            </a:r>
            <a:endParaRPr lang="ru-RU" sz="36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1142976" y="642918"/>
            <a:ext cx="7193059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3600" b="1" cap="none" spc="0" dirty="0" smtClean="0">
                <a:ln w="11430"/>
                <a:solidFill>
                  <a:srgbClr val="5104C2"/>
                </a:solidFill>
              </a:rPr>
              <a:t>Вставь буквы. Объясни написание.</a:t>
            </a:r>
            <a:endParaRPr lang="ru-RU" sz="3600" b="1" cap="none" spc="0" dirty="0">
              <a:ln w="11430"/>
              <a:solidFill>
                <a:srgbClr val="5104C2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14348" y="1142984"/>
            <a:ext cx="7619586" cy="526297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/>
            <a:r>
              <a:rPr lang="ru-RU" sz="4800" b="1" dirty="0" smtClean="0"/>
              <a:t>М  две  </a:t>
            </a:r>
            <a:r>
              <a:rPr lang="ru-RU" sz="4800" b="1" dirty="0" err="1" smtClean="0"/>
              <a:t>ь</a:t>
            </a:r>
            <a:r>
              <a:rPr lang="ru-RU" sz="4800" b="1" dirty="0" smtClean="0"/>
              <a:t>, </a:t>
            </a:r>
            <a:r>
              <a:rPr lang="ru-RU" sz="4800" b="1" dirty="0" err="1" smtClean="0"/>
              <a:t>бр</a:t>
            </a:r>
            <a:r>
              <a:rPr lang="ru-RU" sz="4800" b="1" dirty="0" smtClean="0"/>
              <a:t>  </a:t>
            </a:r>
            <a:r>
              <a:rPr lang="ru-RU" sz="4800" b="1" dirty="0" err="1" smtClean="0"/>
              <a:t>дил</a:t>
            </a:r>
            <a:r>
              <a:rPr lang="ru-RU" sz="4800" b="1" dirty="0" smtClean="0"/>
              <a:t>, по л  су,</a:t>
            </a:r>
          </a:p>
          <a:p>
            <a:pPr marL="457200" indent="-457200"/>
            <a:r>
              <a:rPr lang="ru-RU" sz="4800" b="1" dirty="0" err="1" smtClean="0"/>
              <a:t>сла</a:t>
            </a:r>
            <a:r>
              <a:rPr lang="ru-RU" sz="4800" b="1" dirty="0" smtClean="0"/>
              <a:t>   кие, ж  </a:t>
            </a:r>
            <a:r>
              <a:rPr lang="ru-RU" sz="4800" b="1" dirty="0" err="1" smtClean="0"/>
              <a:t>р</a:t>
            </a:r>
            <a:r>
              <a:rPr lang="ru-RU" sz="4800" b="1" dirty="0" smtClean="0"/>
              <a:t>, </a:t>
            </a:r>
            <a:r>
              <a:rPr lang="ru-RU" sz="4800" b="1" dirty="0" err="1" smtClean="0"/>
              <a:t>х</a:t>
            </a:r>
            <a:r>
              <a:rPr lang="ru-RU" sz="4800" b="1" dirty="0" smtClean="0"/>
              <a:t>  л  </a:t>
            </a:r>
            <a:r>
              <a:rPr lang="ru-RU" sz="4800" b="1" dirty="0" err="1" smtClean="0"/>
              <a:t>днее</a:t>
            </a:r>
            <a:r>
              <a:rPr lang="ru-RU" sz="4800" b="1" dirty="0" smtClean="0"/>
              <a:t>,</a:t>
            </a:r>
          </a:p>
          <a:p>
            <a:pPr marL="457200" indent="-457200"/>
            <a:r>
              <a:rPr lang="ru-RU" sz="4800" b="1" dirty="0" err="1" smtClean="0"/>
              <a:t>глуш</a:t>
            </a:r>
            <a:r>
              <a:rPr lang="ru-RU" sz="4800" b="1" dirty="0" smtClean="0"/>
              <a:t>  , б  </a:t>
            </a:r>
            <a:r>
              <a:rPr lang="ru-RU" sz="4800" b="1" dirty="0" err="1" smtClean="0"/>
              <a:t>льшую</a:t>
            </a:r>
            <a:r>
              <a:rPr lang="ru-RU" sz="4800" b="1" dirty="0" smtClean="0"/>
              <a:t>, </a:t>
            </a:r>
            <a:r>
              <a:rPr lang="ru-RU" sz="4800" b="1" dirty="0" err="1" smtClean="0"/>
              <a:t>выст</a:t>
            </a:r>
            <a:r>
              <a:rPr lang="ru-RU" sz="4800" b="1" dirty="0" smtClean="0"/>
              <a:t>   лил,</a:t>
            </a:r>
          </a:p>
          <a:p>
            <a:pPr marL="457200" indent="-457200"/>
            <a:r>
              <a:rPr lang="ru-RU" sz="4800" b="1" dirty="0" smtClean="0"/>
              <a:t>мя  </a:t>
            </a:r>
            <a:r>
              <a:rPr lang="ru-RU" sz="4800" b="1" dirty="0" smtClean="0"/>
              <a:t>кой, душ  стой, т  </a:t>
            </a:r>
            <a:r>
              <a:rPr lang="ru-RU" sz="4800" b="1" dirty="0" err="1" smtClean="0"/>
              <a:t>пло</a:t>
            </a:r>
            <a:r>
              <a:rPr lang="ru-RU" sz="4800" b="1" dirty="0" smtClean="0"/>
              <a:t>,</a:t>
            </a:r>
          </a:p>
          <a:p>
            <a:pPr marL="457200" indent="-457200"/>
            <a:r>
              <a:rPr lang="ru-RU" sz="4800" b="1" dirty="0" err="1" smtClean="0"/>
              <a:t>вхо</a:t>
            </a:r>
            <a:r>
              <a:rPr lang="ru-RU" sz="4800" b="1" dirty="0" smtClean="0"/>
              <a:t>   , </a:t>
            </a:r>
            <a:r>
              <a:rPr lang="ru-RU" sz="4800" b="1" dirty="0" err="1" smtClean="0"/>
              <a:t>медвеж</a:t>
            </a:r>
            <a:r>
              <a:rPr lang="ru-RU" sz="4800" b="1" dirty="0" smtClean="0"/>
              <a:t>  е, жил  ё,</a:t>
            </a:r>
          </a:p>
          <a:p>
            <a:pPr marL="457200" indent="-457200"/>
            <a:r>
              <a:rPr lang="ru-RU" sz="4800" b="1" dirty="0" smtClean="0"/>
              <a:t>зал  </a:t>
            </a:r>
            <a:r>
              <a:rPr lang="ru-RU" sz="4800" b="1" dirty="0" err="1" smtClean="0"/>
              <a:t>гает</a:t>
            </a:r>
            <a:r>
              <a:rPr lang="ru-RU" sz="4800" b="1" dirty="0" smtClean="0"/>
              <a:t>, </a:t>
            </a:r>
            <a:r>
              <a:rPr lang="ru-RU" sz="4800" b="1" dirty="0" err="1" smtClean="0"/>
              <a:t>ра</a:t>
            </a:r>
            <a:r>
              <a:rPr lang="ru-RU" sz="4800" b="1" dirty="0" smtClean="0"/>
              <a:t>     ей, </a:t>
            </a:r>
            <a:r>
              <a:rPr lang="ru-RU" sz="4800" b="1" dirty="0" err="1" smtClean="0"/>
              <a:t>нат</a:t>
            </a:r>
            <a:r>
              <a:rPr lang="ru-RU" sz="4800" b="1" dirty="0" smtClean="0"/>
              <a:t>  скал, </a:t>
            </a:r>
          </a:p>
          <a:p>
            <a:pPr marL="457200" indent="-457200"/>
            <a:r>
              <a:rPr lang="ru-RU" sz="4800" b="1" dirty="0" smtClean="0"/>
              <a:t>       с   </a:t>
            </a:r>
            <a:r>
              <a:rPr lang="ru-RU" sz="4800" b="1" dirty="0" err="1" smtClean="0"/>
              <a:t>льнее</a:t>
            </a:r>
            <a:r>
              <a:rPr lang="ru-RU" sz="4800" b="1" dirty="0" smtClean="0"/>
              <a:t>.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214414" y="1142984"/>
            <a:ext cx="49404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>
                <a:solidFill>
                  <a:srgbClr val="FF0000"/>
                </a:solidFill>
              </a:rPr>
              <a:t>е</a:t>
            </a:r>
            <a:endParaRPr lang="ru-RU" sz="4800" b="1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428860" y="1142984"/>
            <a:ext cx="54373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>
                <a:solidFill>
                  <a:srgbClr val="FF0000"/>
                </a:solidFill>
              </a:rPr>
              <a:t>д</a:t>
            </a:r>
            <a:endParaRPr lang="ru-RU" sz="4800" b="1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000496" y="1142984"/>
            <a:ext cx="51488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>
                <a:solidFill>
                  <a:srgbClr val="FF0000"/>
                </a:solidFill>
              </a:rPr>
              <a:t>о</a:t>
            </a:r>
            <a:endParaRPr lang="ru-RU" sz="4800" b="1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643702" y="1142984"/>
            <a:ext cx="49404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>
                <a:solidFill>
                  <a:srgbClr val="FF0000"/>
                </a:solidFill>
              </a:rPr>
              <a:t>е</a:t>
            </a:r>
            <a:endParaRPr lang="ru-RU" sz="4800" b="1" dirty="0">
              <a:solidFill>
                <a:srgbClr val="FF0000"/>
              </a:solidFill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1214414" y="1142984"/>
            <a:ext cx="514885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b="1" dirty="0" smtClean="0"/>
              <a:t>..</a:t>
            </a:r>
            <a:endParaRPr lang="ru-RU" sz="4800" dirty="0"/>
          </a:p>
        </p:txBody>
      </p:sp>
      <p:sp>
        <p:nvSpPr>
          <p:cNvPr id="20" name="Прямоугольник 19"/>
          <p:cNvSpPr/>
          <p:nvPr/>
        </p:nvSpPr>
        <p:spPr>
          <a:xfrm>
            <a:off x="2428860" y="1142984"/>
            <a:ext cx="514885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b="1" dirty="0" smtClean="0"/>
              <a:t>..</a:t>
            </a:r>
            <a:endParaRPr lang="ru-RU" sz="4800" dirty="0"/>
          </a:p>
        </p:txBody>
      </p:sp>
      <p:sp>
        <p:nvSpPr>
          <p:cNvPr id="21" name="Прямоугольник 20"/>
          <p:cNvSpPr/>
          <p:nvPr/>
        </p:nvSpPr>
        <p:spPr>
          <a:xfrm>
            <a:off x="3929058" y="1142984"/>
            <a:ext cx="514885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b="1" dirty="0" smtClean="0"/>
              <a:t>..</a:t>
            </a:r>
            <a:endParaRPr lang="ru-RU" sz="4800" dirty="0"/>
          </a:p>
        </p:txBody>
      </p:sp>
      <p:sp>
        <p:nvSpPr>
          <p:cNvPr id="22" name="Прямоугольник 21"/>
          <p:cNvSpPr/>
          <p:nvPr/>
        </p:nvSpPr>
        <p:spPr>
          <a:xfrm>
            <a:off x="6643702" y="1142984"/>
            <a:ext cx="514885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b="1" dirty="0" smtClean="0"/>
              <a:t>..</a:t>
            </a:r>
            <a:endParaRPr lang="ru-RU" sz="4800" dirty="0"/>
          </a:p>
        </p:txBody>
      </p:sp>
      <p:sp>
        <p:nvSpPr>
          <p:cNvPr id="23" name="Прямоугольник 22"/>
          <p:cNvSpPr/>
          <p:nvPr/>
        </p:nvSpPr>
        <p:spPr>
          <a:xfrm>
            <a:off x="1571604" y="1928802"/>
            <a:ext cx="622286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b="1" dirty="0" smtClean="0"/>
              <a:t>…</a:t>
            </a:r>
            <a:endParaRPr lang="ru-RU" sz="4800" dirty="0"/>
          </a:p>
        </p:txBody>
      </p:sp>
      <p:sp>
        <p:nvSpPr>
          <p:cNvPr id="24" name="Прямоугольник 23"/>
          <p:cNvSpPr/>
          <p:nvPr/>
        </p:nvSpPr>
        <p:spPr>
          <a:xfrm>
            <a:off x="3643306" y="1928802"/>
            <a:ext cx="514885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b="1" dirty="0" smtClean="0"/>
              <a:t>..</a:t>
            </a:r>
            <a:endParaRPr lang="ru-RU" sz="4800" dirty="0"/>
          </a:p>
        </p:txBody>
      </p:sp>
      <p:sp>
        <p:nvSpPr>
          <p:cNvPr id="25" name="Прямоугольник 24"/>
          <p:cNvSpPr/>
          <p:nvPr/>
        </p:nvSpPr>
        <p:spPr>
          <a:xfrm>
            <a:off x="4857752" y="1928802"/>
            <a:ext cx="514885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b="1" dirty="0" smtClean="0"/>
              <a:t>..</a:t>
            </a:r>
            <a:endParaRPr lang="ru-RU" sz="4800" dirty="0"/>
          </a:p>
        </p:txBody>
      </p:sp>
      <p:sp>
        <p:nvSpPr>
          <p:cNvPr id="26" name="Прямоугольник 25"/>
          <p:cNvSpPr/>
          <p:nvPr/>
        </p:nvSpPr>
        <p:spPr>
          <a:xfrm>
            <a:off x="5429256" y="1928802"/>
            <a:ext cx="514885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b="1" dirty="0" smtClean="0"/>
              <a:t>..</a:t>
            </a:r>
            <a:endParaRPr lang="ru-RU" sz="4800" dirty="0"/>
          </a:p>
        </p:txBody>
      </p:sp>
      <p:sp>
        <p:nvSpPr>
          <p:cNvPr id="27" name="Прямоугольник 26"/>
          <p:cNvSpPr/>
          <p:nvPr/>
        </p:nvSpPr>
        <p:spPr>
          <a:xfrm>
            <a:off x="1928794" y="2643182"/>
            <a:ext cx="514885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b="1" dirty="0" smtClean="0"/>
              <a:t>..</a:t>
            </a:r>
            <a:endParaRPr lang="ru-RU" sz="4800" dirty="0"/>
          </a:p>
        </p:txBody>
      </p:sp>
      <p:sp>
        <p:nvSpPr>
          <p:cNvPr id="28" name="Прямоугольник 27"/>
          <p:cNvSpPr/>
          <p:nvPr/>
        </p:nvSpPr>
        <p:spPr>
          <a:xfrm>
            <a:off x="2786050" y="2643182"/>
            <a:ext cx="514885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b="1" dirty="0" smtClean="0"/>
              <a:t>..</a:t>
            </a:r>
            <a:endParaRPr lang="ru-RU" sz="4800" dirty="0"/>
          </a:p>
        </p:txBody>
      </p:sp>
      <p:sp>
        <p:nvSpPr>
          <p:cNvPr id="29" name="Прямоугольник 28"/>
          <p:cNvSpPr/>
          <p:nvPr/>
        </p:nvSpPr>
        <p:spPr>
          <a:xfrm>
            <a:off x="6500826" y="2643182"/>
            <a:ext cx="622286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b="1" dirty="0" smtClean="0"/>
              <a:t>…</a:t>
            </a:r>
            <a:endParaRPr lang="ru-RU" sz="4800" dirty="0"/>
          </a:p>
        </p:txBody>
      </p:sp>
      <p:sp>
        <p:nvSpPr>
          <p:cNvPr id="30" name="Прямоугольник 29"/>
          <p:cNvSpPr/>
          <p:nvPr/>
        </p:nvSpPr>
        <p:spPr>
          <a:xfrm>
            <a:off x="1428728" y="3357562"/>
            <a:ext cx="514885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b="1" dirty="0" smtClean="0"/>
              <a:t>..</a:t>
            </a:r>
            <a:endParaRPr lang="ru-RU" sz="4800" dirty="0"/>
          </a:p>
        </p:txBody>
      </p:sp>
      <p:sp>
        <p:nvSpPr>
          <p:cNvPr id="31" name="Прямоугольник 30"/>
          <p:cNvSpPr/>
          <p:nvPr/>
        </p:nvSpPr>
        <p:spPr>
          <a:xfrm>
            <a:off x="4000496" y="3357562"/>
            <a:ext cx="514885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b="1" dirty="0" smtClean="0"/>
              <a:t>..</a:t>
            </a:r>
            <a:endParaRPr lang="ru-RU" sz="4800" dirty="0"/>
          </a:p>
        </p:txBody>
      </p:sp>
      <p:sp>
        <p:nvSpPr>
          <p:cNvPr id="32" name="Прямоугольник 31"/>
          <p:cNvSpPr/>
          <p:nvPr/>
        </p:nvSpPr>
        <p:spPr>
          <a:xfrm>
            <a:off x="6000760" y="3357562"/>
            <a:ext cx="514885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b="1" dirty="0" smtClean="0"/>
              <a:t>..</a:t>
            </a:r>
            <a:endParaRPr lang="ru-RU" sz="4800" dirty="0"/>
          </a:p>
        </p:txBody>
      </p:sp>
      <p:sp>
        <p:nvSpPr>
          <p:cNvPr id="33" name="Прямоугольник 32"/>
          <p:cNvSpPr/>
          <p:nvPr/>
        </p:nvSpPr>
        <p:spPr>
          <a:xfrm>
            <a:off x="1571604" y="4071942"/>
            <a:ext cx="514885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b="1" dirty="0" smtClean="0"/>
              <a:t>..</a:t>
            </a:r>
            <a:endParaRPr lang="ru-RU" sz="4800" dirty="0"/>
          </a:p>
        </p:txBody>
      </p:sp>
      <p:sp>
        <p:nvSpPr>
          <p:cNvPr id="34" name="Прямоугольник 33"/>
          <p:cNvSpPr/>
          <p:nvPr/>
        </p:nvSpPr>
        <p:spPr>
          <a:xfrm>
            <a:off x="4429124" y="4071942"/>
            <a:ext cx="514885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b="1" dirty="0" smtClean="0"/>
              <a:t>..</a:t>
            </a:r>
            <a:endParaRPr lang="ru-RU" sz="4800" dirty="0"/>
          </a:p>
        </p:txBody>
      </p:sp>
      <p:sp>
        <p:nvSpPr>
          <p:cNvPr id="35" name="Прямоугольник 34"/>
          <p:cNvSpPr/>
          <p:nvPr/>
        </p:nvSpPr>
        <p:spPr>
          <a:xfrm>
            <a:off x="6429388" y="4071942"/>
            <a:ext cx="514885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b="1" dirty="0" smtClean="0"/>
              <a:t>..</a:t>
            </a:r>
            <a:endParaRPr lang="ru-RU" sz="4800" dirty="0"/>
          </a:p>
        </p:txBody>
      </p:sp>
      <p:sp>
        <p:nvSpPr>
          <p:cNvPr id="36" name="Прямоугольник 35"/>
          <p:cNvSpPr/>
          <p:nvPr/>
        </p:nvSpPr>
        <p:spPr>
          <a:xfrm>
            <a:off x="1571604" y="4857760"/>
            <a:ext cx="514885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b="1" dirty="0" smtClean="0"/>
              <a:t>..</a:t>
            </a:r>
            <a:endParaRPr lang="ru-RU" sz="4800" dirty="0"/>
          </a:p>
        </p:txBody>
      </p:sp>
      <p:sp>
        <p:nvSpPr>
          <p:cNvPr id="37" name="Прямоугольник 36"/>
          <p:cNvSpPr/>
          <p:nvPr/>
        </p:nvSpPr>
        <p:spPr>
          <a:xfrm>
            <a:off x="3786182" y="4786322"/>
            <a:ext cx="1091966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b="1" dirty="0" smtClean="0"/>
              <a:t>….. </a:t>
            </a:r>
            <a:endParaRPr lang="ru-RU" sz="4800" dirty="0"/>
          </a:p>
        </p:txBody>
      </p:sp>
      <p:sp>
        <p:nvSpPr>
          <p:cNvPr id="38" name="Прямоугольник 37"/>
          <p:cNvSpPr/>
          <p:nvPr/>
        </p:nvSpPr>
        <p:spPr>
          <a:xfrm>
            <a:off x="6286512" y="4857760"/>
            <a:ext cx="514885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b="1" dirty="0" smtClean="0"/>
              <a:t>..</a:t>
            </a:r>
            <a:endParaRPr lang="ru-RU" sz="4800" dirty="0"/>
          </a:p>
        </p:txBody>
      </p:sp>
      <p:sp>
        <p:nvSpPr>
          <p:cNvPr id="39" name="Прямоугольник 38"/>
          <p:cNvSpPr/>
          <p:nvPr/>
        </p:nvSpPr>
        <p:spPr>
          <a:xfrm>
            <a:off x="1857356" y="5572140"/>
            <a:ext cx="622286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b="1" dirty="0" smtClean="0"/>
              <a:t>…</a:t>
            </a:r>
            <a:endParaRPr lang="ru-RU" sz="4800" dirty="0"/>
          </a:p>
        </p:txBody>
      </p:sp>
      <p:sp>
        <p:nvSpPr>
          <p:cNvPr id="42" name="TextBox 41"/>
          <p:cNvSpPr txBox="1"/>
          <p:nvPr/>
        </p:nvSpPr>
        <p:spPr>
          <a:xfrm>
            <a:off x="1571604" y="1857364"/>
            <a:ext cx="54373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>
                <a:solidFill>
                  <a:srgbClr val="FF0000"/>
                </a:solidFill>
              </a:rPr>
              <a:t>д</a:t>
            </a:r>
            <a:endParaRPr lang="ru-RU" sz="4800" b="1" dirty="0">
              <a:solidFill>
                <a:srgbClr val="FF0000"/>
              </a:solidFill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3643306" y="1857364"/>
            <a:ext cx="52770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>
                <a:solidFill>
                  <a:srgbClr val="FF0000"/>
                </a:solidFill>
              </a:rPr>
              <a:t>и</a:t>
            </a:r>
            <a:endParaRPr lang="ru-RU" sz="4800" b="1" dirty="0">
              <a:solidFill>
                <a:srgbClr val="FF0000"/>
              </a:solidFill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4857752" y="1857364"/>
            <a:ext cx="51488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>
                <a:solidFill>
                  <a:srgbClr val="FF0000"/>
                </a:solidFill>
              </a:rPr>
              <a:t>о</a:t>
            </a:r>
            <a:endParaRPr lang="ru-RU" sz="4800" b="1" dirty="0">
              <a:solidFill>
                <a:srgbClr val="FF0000"/>
              </a:solidFill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5429256" y="1857364"/>
            <a:ext cx="51488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>
                <a:solidFill>
                  <a:srgbClr val="FF0000"/>
                </a:solidFill>
              </a:rPr>
              <a:t>о</a:t>
            </a:r>
            <a:endParaRPr lang="ru-RU" sz="4800" b="1" dirty="0">
              <a:solidFill>
                <a:srgbClr val="FF0000"/>
              </a:solidFill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1928794" y="2571744"/>
            <a:ext cx="48923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>
                <a:solidFill>
                  <a:srgbClr val="FF0000"/>
                </a:solidFill>
              </a:rPr>
              <a:t>ь</a:t>
            </a:r>
            <a:endParaRPr lang="ru-RU" sz="4800" b="1" dirty="0">
              <a:solidFill>
                <a:srgbClr val="FF0000"/>
              </a:solidFill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2857488" y="2571744"/>
            <a:ext cx="51488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>
                <a:solidFill>
                  <a:srgbClr val="FF0000"/>
                </a:solidFill>
              </a:rPr>
              <a:t>о</a:t>
            </a:r>
            <a:endParaRPr lang="ru-RU" sz="4800" b="1" dirty="0">
              <a:solidFill>
                <a:srgbClr val="FF0000"/>
              </a:solidFill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6572264" y="2571744"/>
            <a:ext cx="49404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>
                <a:solidFill>
                  <a:srgbClr val="FF0000"/>
                </a:solidFill>
              </a:rPr>
              <a:t>е</a:t>
            </a:r>
            <a:endParaRPr lang="ru-RU" sz="4800" b="1" dirty="0">
              <a:solidFill>
                <a:srgbClr val="FF0000"/>
              </a:solidFill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1428728" y="3286124"/>
            <a:ext cx="40267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>
                <a:solidFill>
                  <a:srgbClr val="FF0000"/>
                </a:solidFill>
              </a:rPr>
              <a:t>г</a:t>
            </a:r>
            <a:endParaRPr lang="ru-RU" sz="4800" b="1" dirty="0">
              <a:solidFill>
                <a:srgbClr val="FF0000"/>
              </a:solidFill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4000496" y="3357562"/>
            <a:ext cx="52770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>
                <a:solidFill>
                  <a:srgbClr val="FF0000"/>
                </a:solidFill>
              </a:rPr>
              <a:t>и</a:t>
            </a:r>
            <a:endParaRPr lang="ru-RU" sz="4800" b="1" dirty="0">
              <a:solidFill>
                <a:srgbClr val="FF0000"/>
              </a:solidFill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6000760" y="3357562"/>
            <a:ext cx="49404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>
                <a:solidFill>
                  <a:srgbClr val="FF0000"/>
                </a:solidFill>
              </a:rPr>
              <a:t>е</a:t>
            </a:r>
            <a:endParaRPr lang="ru-RU" sz="4800" b="1" dirty="0">
              <a:solidFill>
                <a:srgbClr val="FF0000"/>
              </a:solidFill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1643042" y="4071942"/>
            <a:ext cx="54373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err="1" smtClean="0">
                <a:solidFill>
                  <a:srgbClr val="FF0000"/>
                </a:solidFill>
              </a:rPr>
              <a:t>д</a:t>
            </a:r>
            <a:endParaRPr lang="ru-RU" sz="4800" b="1" dirty="0">
              <a:solidFill>
                <a:srgbClr val="FF0000"/>
              </a:solidFill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4429124" y="4071942"/>
            <a:ext cx="48923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>
                <a:solidFill>
                  <a:srgbClr val="FF0000"/>
                </a:solidFill>
              </a:rPr>
              <a:t>ь</a:t>
            </a:r>
            <a:endParaRPr lang="ru-RU" sz="4800" b="1" dirty="0">
              <a:solidFill>
                <a:srgbClr val="FF0000"/>
              </a:solidFill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6429388" y="4071942"/>
            <a:ext cx="48923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>
                <a:solidFill>
                  <a:srgbClr val="FF0000"/>
                </a:solidFill>
              </a:rPr>
              <a:t>ь</a:t>
            </a:r>
            <a:endParaRPr lang="ru-RU" sz="4800" b="1" dirty="0">
              <a:solidFill>
                <a:srgbClr val="FF0000"/>
              </a:solidFill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1571604" y="4786322"/>
            <a:ext cx="49404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>
                <a:solidFill>
                  <a:srgbClr val="FF0000"/>
                </a:solidFill>
              </a:rPr>
              <a:t>е</a:t>
            </a:r>
            <a:endParaRPr lang="ru-RU" sz="4800" b="1" dirty="0">
              <a:solidFill>
                <a:srgbClr val="FF0000"/>
              </a:solidFill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3857620" y="4786322"/>
            <a:ext cx="85472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err="1" smtClean="0">
                <a:solidFill>
                  <a:srgbClr val="FF0000"/>
                </a:solidFill>
              </a:rPr>
              <a:t>нн</a:t>
            </a:r>
            <a:endParaRPr lang="ru-RU" sz="4800" b="1" dirty="0">
              <a:solidFill>
                <a:srgbClr val="FF0000"/>
              </a:solidFill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6286512" y="4786322"/>
            <a:ext cx="48923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>
                <a:solidFill>
                  <a:srgbClr val="FF0000"/>
                </a:solidFill>
              </a:rPr>
              <a:t>а</a:t>
            </a:r>
            <a:endParaRPr lang="ru-RU" sz="4800" b="1" dirty="0">
              <a:solidFill>
                <a:srgbClr val="FF0000"/>
              </a:solidFill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1928794" y="5500702"/>
            <a:ext cx="52770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>
                <a:solidFill>
                  <a:srgbClr val="FF0000"/>
                </a:solidFill>
              </a:rPr>
              <a:t>и</a:t>
            </a:r>
            <a:endParaRPr lang="ru-RU" sz="48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0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0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2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>
                      <p:stCondLst>
                        <p:cond delay="indefinite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2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2" fill="hold">
                      <p:stCondLst>
                        <p:cond delay="indefinite"/>
                      </p:stCondLst>
                      <p:childTnLst>
                        <p:par>
                          <p:cTn id="133" fill="hold">
                            <p:stCondLst>
                              <p:cond delay="0"/>
                            </p:stCondLst>
                            <p:childTnLst>
                              <p:par>
                                <p:cTn id="134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3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9" fill="hold">
                      <p:stCondLst>
                        <p:cond delay="indefinite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4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  <p:bldP spid="35" grpId="0"/>
      <p:bldP spid="36" grpId="0"/>
      <p:bldP spid="37" grpId="0"/>
      <p:bldP spid="38" grpId="0"/>
      <p:bldP spid="39" grpId="0"/>
      <p:bldP spid="42" grpId="0"/>
      <p:bldP spid="43" grpId="0"/>
      <p:bldP spid="44" grpId="0"/>
      <p:bldP spid="45" grpId="0"/>
      <p:bldP spid="46" grpId="0"/>
      <p:bldP spid="47" grpId="0"/>
      <p:bldP spid="48" grpId="0"/>
      <p:bldP spid="49" grpId="0"/>
      <p:bldP spid="50" grpId="0"/>
      <p:bldP spid="51" grpId="0"/>
      <p:bldP spid="52" grpId="0"/>
      <p:bldP spid="53" grpId="0"/>
      <p:bldP spid="54" grpId="0"/>
      <p:bldP spid="55" grpId="0"/>
      <p:bldP spid="56" grpId="0"/>
      <p:bldP spid="57" grpId="0"/>
      <p:bldP spid="5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1000100" y="1571612"/>
            <a:ext cx="7492307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1905"/>
                <a:solidFill>
                  <a:srgbClr val="D020AA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Напиши изложение по плану.</a:t>
            </a:r>
            <a:endParaRPr lang="ru-RU" sz="4400" b="1" cap="none" spc="0" dirty="0">
              <a:ln w="1905"/>
              <a:solidFill>
                <a:srgbClr val="D020AA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14348" y="2643182"/>
            <a:ext cx="7792005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buAutoNum type="arabicPeriod"/>
            </a:pPr>
            <a:r>
              <a:rPr lang="ru-RU" sz="4800" b="1" dirty="0" smtClean="0"/>
              <a:t>Медведь нагуливает жир .</a:t>
            </a:r>
          </a:p>
          <a:p>
            <a:pPr marL="457200" indent="-457200">
              <a:buAutoNum type="arabicPeriod"/>
            </a:pPr>
            <a:r>
              <a:rPr lang="ru-RU" sz="4800" b="1" dirty="0" smtClean="0"/>
              <a:t>Подготовка берлоги.</a:t>
            </a:r>
          </a:p>
          <a:p>
            <a:pPr marL="457200" indent="-457200">
              <a:buAutoNum type="arabicPeriod"/>
            </a:pPr>
            <a:r>
              <a:rPr lang="ru-RU" sz="4800" b="1" dirty="0" smtClean="0"/>
              <a:t>Медвежий сон.</a:t>
            </a:r>
            <a:endParaRPr lang="ru-RU" sz="4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128</TotalTime>
  <Words>371</Words>
  <Application>Microsoft Office PowerPoint</Application>
  <PresentationFormat>Экран (4:3)</PresentationFormat>
  <Paragraphs>79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пк</cp:lastModifiedBy>
  <cp:revision>34</cp:revision>
  <dcterms:modified xsi:type="dcterms:W3CDTF">2015-12-09T12:40:31Z</dcterms:modified>
</cp:coreProperties>
</file>