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0" r:id="rId3"/>
    <p:sldId id="257" r:id="rId4"/>
    <p:sldId id="258" r:id="rId5"/>
    <p:sldId id="259" r:id="rId6"/>
    <p:sldId id="260" r:id="rId7"/>
    <p:sldId id="261" r:id="rId8"/>
    <p:sldId id="262" r:id="rId9"/>
    <p:sldId id="263" r:id="rId10"/>
    <p:sldId id="264" r:id="rId11"/>
    <p:sldId id="265" r:id="rId12"/>
    <p:sldId id="267" r:id="rId13"/>
    <p:sldId id="266"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410"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515EF19-3F97-424B-942F-8017C9ECE4B5}" type="datetimeFigureOut">
              <a:rPr lang="ru-RU" smtClean="0"/>
              <a:pPr/>
              <a:t>31.03.2020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D655CB3-9426-49A1-BA30-EC1E986C45F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wheel spokes="8"/>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E515EF19-3F97-424B-942F-8017C9ECE4B5}" type="datetimeFigureOut">
              <a:rPr lang="ru-RU" smtClean="0"/>
              <a:pPr/>
              <a:t>31.03.2020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515EF19-3F97-424B-942F-8017C9ECE4B5}" type="datetimeFigureOut">
              <a:rPr lang="ru-RU" smtClean="0"/>
              <a:pPr/>
              <a:t>31.03.2020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2D655CB3-9426-49A1-BA30-EC1E986C45F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wheel spokes="8"/>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E515EF19-3F97-424B-942F-8017C9ECE4B5}" type="datetimeFigureOut">
              <a:rPr lang="ru-RU" smtClean="0"/>
              <a:pPr/>
              <a:t>31.03.2020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D655CB3-9426-49A1-BA30-EC1E986C45FE}" type="slidenum">
              <a:rPr lang="ru-RU" smtClean="0"/>
              <a:pPr/>
              <a:t>‹#›</a:t>
            </a:fld>
            <a:endParaRPr lang="ru-RU"/>
          </a:p>
        </p:txBody>
      </p:sp>
    </p:spTree>
  </p:cSld>
  <p:clrMapOvr>
    <a:masterClrMapping/>
  </p:clrMapOvr>
  <p:transition spd="slow">
    <p:wheel spokes="8"/>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E515EF19-3F97-424B-942F-8017C9ECE4B5}" type="datetimeFigureOut">
              <a:rPr lang="ru-RU" smtClean="0"/>
              <a:pPr/>
              <a:t>31.03.2020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D655CB3-9426-49A1-BA30-EC1E986C45FE}"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transition spd="slow">
    <p:wheel spokes="8"/>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515EF19-3F97-424B-942F-8017C9ECE4B5}" type="datetimeFigureOut">
              <a:rPr lang="ru-RU" smtClean="0"/>
              <a:pPr/>
              <a:t>31.03.2020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D655CB3-9426-49A1-BA30-EC1E986C45F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heel spokes="8"/>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980727"/>
          </a:xfrm>
        </p:spPr>
        <p:style>
          <a:lnRef idx="0">
            <a:schemeClr val="accent5"/>
          </a:lnRef>
          <a:fillRef idx="3">
            <a:schemeClr val="accent5"/>
          </a:fillRef>
          <a:effectRef idx="3">
            <a:schemeClr val="accent5"/>
          </a:effectRef>
          <a:fontRef idx="minor">
            <a:schemeClr val="lt1"/>
          </a:fontRef>
        </p:style>
        <p:txBody>
          <a:bodyPr/>
          <a:lstStyle/>
          <a:p>
            <a:r>
              <a:rPr lang="ru-RU" b="1" i="1" dirty="0" smtClean="0">
                <a:solidFill>
                  <a:schemeClr val="accent6">
                    <a:lumMod val="60000"/>
                    <a:lumOff val="40000"/>
                  </a:schemeClr>
                </a:solidFill>
              </a:rPr>
              <a:t>Весёлая математика</a:t>
            </a:r>
            <a:r>
              <a:rPr lang="ru-RU" dirty="0" smtClean="0">
                <a:solidFill>
                  <a:schemeClr val="accent6">
                    <a:lumMod val="60000"/>
                    <a:lumOff val="40000"/>
                  </a:schemeClr>
                </a:solidFill>
              </a:rPr>
              <a:t>!</a:t>
            </a:r>
            <a:endParaRPr lang="ru-RU" dirty="0">
              <a:solidFill>
                <a:schemeClr val="accent6">
                  <a:lumMod val="60000"/>
                  <a:lumOff val="40000"/>
                </a:schemeClr>
              </a:solidFill>
            </a:endParaRPr>
          </a:p>
        </p:txBody>
      </p:sp>
      <p:sp>
        <p:nvSpPr>
          <p:cNvPr id="3" name="Подзаголовок 2"/>
          <p:cNvSpPr>
            <a:spLocks noGrp="1"/>
          </p:cNvSpPr>
          <p:nvPr>
            <p:ph type="subTitle" idx="1"/>
          </p:nvPr>
        </p:nvSpPr>
        <p:spPr>
          <a:xfrm>
            <a:off x="5868144" y="5301208"/>
            <a:ext cx="3275856" cy="1556792"/>
          </a:xfrm>
        </p:spPr>
        <p:txBody>
          <a:bodyPr>
            <a:normAutofit/>
          </a:bodyPr>
          <a:lstStyle/>
          <a:p>
            <a:endParaRPr lang="ru-RU" b="1" i="1" dirty="0">
              <a:solidFill>
                <a:schemeClr val="tx2">
                  <a:lumMod val="20000"/>
                  <a:lumOff val="80000"/>
                </a:schemeClr>
              </a:solidFill>
            </a:endParaRPr>
          </a:p>
        </p:txBody>
      </p:sp>
      <p:pic>
        <p:nvPicPr>
          <p:cNvPr id="1026" name="Picture 2" descr="F:\Мои изображения\picture_54141.jpg"/>
          <p:cNvPicPr>
            <a:picLocks noChangeAspect="1" noChangeArrowheads="1"/>
          </p:cNvPicPr>
          <p:nvPr/>
        </p:nvPicPr>
        <p:blipFill>
          <a:blip r:embed="rId2" cstate="print"/>
          <a:srcRect/>
          <a:stretch>
            <a:fillRect/>
          </a:stretch>
        </p:blipFill>
        <p:spPr bwMode="auto">
          <a:xfrm rot="20838942">
            <a:off x="402245" y="2606929"/>
            <a:ext cx="2878212" cy="39836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descr="F:\Мои изображения\2779a.jpg"/>
          <p:cNvPicPr>
            <a:picLocks noChangeAspect="1" noChangeArrowheads="1"/>
          </p:cNvPicPr>
          <p:nvPr/>
        </p:nvPicPr>
        <p:blipFill>
          <a:blip r:embed="rId3" cstate="print"/>
          <a:srcRect/>
          <a:stretch>
            <a:fillRect/>
          </a:stretch>
        </p:blipFill>
        <p:spPr bwMode="auto">
          <a:xfrm>
            <a:off x="5508104" y="1124744"/>
            <a:ext cx="3200400" cy="4105275"/>
          </a:xfrm>
          <a:prstGeom prst="rect">
            <a:avLst/>
          </a:prstGeom>
          <a:ln>
            <a:noFill/>
          </a:ln>
          <a:effectLst>
            <a:outerShdw blurRad="292100" dist="139700" dir="2700000" algn="tl" rotWithShape="0">
              <a:schemeClr val="bg2">
                <a:alpha val="65000"/>
              </a:schemeClr>
            </a:outerShdw>
          </a:effectLst>
        </p:spPr>
      </p:pic>
      <p:sp>
        <p:nvSpPr>
          <p:cNvPr id="6" name="Капля 5"/>
          <p:cNvSpPr/>
          <p:nvPr/>
        </p:nvSpPr>
        <p:spPr>
          <a:xfrm>
            <a:off x="3779912" y="2348880"/>
            <a:ext cx="1944216" cy="1440160"/>
          </a:xfrm>
          <a:prstGeom prst="teardrop">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ru-RU" sz="2800" dirty="0" smtClean="0">
                <a:solidFill>
                  <a:srgbClr val="FF0000"/>
                </a:solidFill>
              </a:rPr>
              <a:t>Ну что, пошли</a:t>
            </a:r>
            <a:r>
              <a:rPr lang="ru-RU" dirty="0" smtClean="0">
                <a:solidFill>
                  <a:srgbClr val="FF0000"/>
                </a:solidFill>
              </a:rPr>
              <a:t>?</a:t>
            </a:r>
            <a:endParaRPr lang="ru-RU" dirty="0">
              <a:solidFill>
                <a:schemeClr val="bg1"/>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50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6"/>
                                        </p:tgtEl>
                                        <p:attrNameLst>
                                          <p:attrName>fillcolor</p:attrName>
                                        </p:attrNameLst>
                                      </p:cBhvr>
                                      <p:tavLst>
                                        <p:tav tm="0">
                                          <p:val>
                                            <p:clrVal>
                                              <a:schemeClr val="accent2"/>
                                            </p:clrVal>
                                          </p:val>
                                        </p:tav>
                                        <p:tav tm="50000">
                                          <p:val>
                                            <p:clrVal>
                                              <a:schemeClr val="hlink"/>
                                            </p:clrVal>
                                          </p:val>
                                        </p:tav>
                                      </p:tavLst>
                                    </p:anim>
                                    <p:set>
                                      <p:cBhvr>
                                        <p:cTn id="9" dur="50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xit" presetSubtype="4" fill="hold" grpId="1" nodeType="clickEffect">
                                  <p:stCondLst>
                                    <p:cond delay="0"/>
                                  </p:stCondLst>
                                  <p:iterate type="lt">
                                    <p:tmPct val="0"/>
                                  </p:iterate>
                                  <p:childTnLst>
                                    <p:anim calcmode="lin" valueType="num">
                                      <p:cBhvr additive="base">
                                        <p:cTn id="13" dur="500"/>
                                        <p:tgtEl>
                                          <p:spTgt spid="6"/>
                                        </p:tgtEl>
                                        <p:attrNameLst>
                                          <p:attrName>ppt_x</p:attrName>
                                        </p:attrNameLst>
                                      </p:cBhvr>
                                      <p:tavLst>
                                        <p:tav tm="0">
                                          <p:val>
                                            <p:strVal val="ppt_x"/>
                                          </p:val>
                                        </p:tav>
                                        <p:tav tm="100000">
                                          <p:val>
                                            <p:strVal val="ppt_x"/>
                                          </p:val>
                                        </p:tav>
                                      </p:tavLst>
                                    </p:anim>
                                    <p:anim calcmode="lin" valueType="num">
                                      <p:cBhvr additive="base">
                                        <p:cTn id="14" dur="500"/>
                                        <p:tgtEl>
                                          <p:spTgt spid="6"/>
                                        </p:tgtEl>
                                        <p:attrNameLst>
                                          <p:attrName>ppt_y</p:attrName>
                                        </p:attrNameLst>
                                      </p:cBhvr>
                                      <p:tavLst>
                                        <p:tav tm="0">
                                          <p:val>
                                            <p:strVal val="ppt_y"/>
                                          </p:val>
                                        </p:tav>
                                        <p:tav tm="100000">
                                          <p:val>
                                            <p:strVal val="1+ppt_h/2"/>
                                          </p:val>
                                        </p:tav>
                                      </p:tavLst>
                                    </p:anim>
                                    <p:set>
                                      <p:cBhvr>
                                        <p:cTn id="15"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20688"/>
            <a:ext cx="4644008" cy="6858000"/>
          </a:xfrm>
        </p:spPr>
        <p:txBody>
          <a:bodyPr>
            <a:normAutofit/>
          </a:bodyPr>
          <a:lstStyle/>
          <a:p>
            <a:r>
              <a:rPr lang="ru-RU" sz="1600" b="1" i="1" dirty="0" smtClean="0">
                <a:solidFill>
                  <a:schemeClr val="accent1">
                    <a:lumMod val="50000"/>
                  </a:schemeClr>
                </a:solidFill>
              </a:rPr>
              <a:t>Фалес Милетский (</a:t>
            </a:r>
            <a:r>
              <a:rPr lang="ru-RU" sz="1600" b="1" i="1" dirty="0" err="1" smtClean="0">
                <a:solidFill>
                  <a:schemeClr val="accent1">
                    <a:lumMod val="50000"/>
                  </a:schemeClr>
                </a:solidFill>
              </a:rPr>
              <a:t>ок</a:t>
            </a:r>
            <a:r>
              <a:rPr lang="ru-RU" sz="1600" b="1" i="1" dirty="0" smtClean="0">
                <a:solidFill>
                  <a:schemeClr val="accent1">
                    <a:lumMod val="50000"/>
                  </a:schemeClr>
                </a:solidFill>
              </a:rPr>
              <a:t>. 624 - </a:t>
            </a:r>
            <a:r>
              <a:rPr lang="ru-RU" sz="1600" b="1" i="1" dirty="0" err="1" smtClean="0">
                <a:solidFill>
                  <a:schemeClr val="accent1">
                    <a:lumMod val="50000"/>
                  </a:schemeClr>
                </a:solidFill>
              </a:rPr>
              <a:t>ок</a:t>
            </a:r>
            <a:r>
              <a:rPr lang="ru-RU" sz="1600" b="1" i="1" dirty="0" smtClean="0">
                <a:solidFill>
                  <a:schemeClr val="accent1">
                    <a:lumMod val="50000"/>
                  </a:schemeClr>
                </a:solidFill>
              </a:rPr>
              <a:t>. 546 до н.э.) - греческий философ и математик из </a:t>
            </a:r>
            <a:r>
              <a:rPr lang="ru-RU" sz="1600" b="1" i="1" dirty="0" err="1" smtClean="0">
                <a:solidFill>
                  <a:schemeClr val="accent1">
                    <a:lumMod val="50000"/>
                  </a:schemeClr>
                </a:solidFill>
              </a:rPr>
              <a:t>Милета</a:t>
            </a:r>
            <a:r>
              <a:rPr lang="ru-RU" sz="1600" b="1" i="1" dirty="0" smtClean="0">
                <a:solidFill>
                  <a:schemeClr val="accent1">
                    <a:lumMod val="50000"/>
                  </a:schemeClr>
                </a:solidFill>
              </a:rPr>
              <a:t>. Представитель ионической натурфилософии . Считался одним из семи мудрецов Греции. </a:t>
            </a:r>
          </a:p>
          <a:p>
            <a:r>
              <a:rPr lang="ru-RU" sz="1600" b="1" i="1" dirty="0" smtClean="0">
                <a:solidFill>
                  <a:schemeClr val="accent1">
                    <a:lumMod val="50000"/>
                  </a:schemeClr>
                </a:solidFill>
              </a:rPr>
              <a:t>В Египте занимался изучением причин наводнений, нашел способ измерения высоты пирамид. По словам Геродота, Фалес предсказал солнечное затмение, наблюдавшееся 28 мая 585 до н.э. Считал материю одушевленной. Пытаясь определить основу материального мира, пришел к выводу о том, что ею является вода. </a:t>
            </a:r>
          </a:p>
          <a:p>
            <a:r>
              <a:rPr lang="ru-RU" sz="1600" b="1" i="1" dirty="0" smtClean="0">
                <a:solidFill>
                  <a:schemeClr val="accent1">
                    <a:lumMod val="50000"/>
                  </a:schemeClr>
                </a:solidFill>
              </a:rPr>
              <a:t>Фалес (между 640 и 545 до Р.Х.) - древнегреческий философ, основатель Милетской школы философии. </a:t>
            </a:r>
            <a:r>
              <a:rPr lang="ru-RU" sz="1600" b="1" i="1" dirty="0" smtClean="0">
                <a:ln w="1905"/>
                <a:solidFill>
                  <a:schemeClr val="accent1">
                    <a:lumMod val="50000"/>
                  </a:schemeClr>
                </a:solidFill>
                <a:effectLst>
                  <a:innerShdw blurRad="69850" dist="43180" dir="5400000">
                    <a:srgbClr val="000000">
                      <a:alpha val="65000"/>
                    </a:srgbClr>
                  </a:innerShdw>
                </a:effectLst>
              </a:rPr>
              <a:t>Некоторые источники утверждают, что Фалес жил в одиночестве и сторонился государственных дел; другие — что был женат, имел сына </a:t>
            </a:r>
            <a:r>
              <a:rPr lang="ru-RU" sz="1600" b="1" i="1" dirty="0" err="1" smtClean="0">
                <a:ln w="1905"/>
                <a:solidFill>
                  <a:schemeClr val="accent1">
                    <a:lumMod val="50000"/>
                  </a:schemeClr>
                </a:solidFill>
                <a:effectLst>
                  <a:innerShdw blurRad="69850" dist="43180" dir="5400000">
                    <a:srgbClr val="000000">
                      <a:alpha val="65000"/>
                    </a:srgbClr>
                  </a:innerShdw>
                </a:effectLst>
              </a:rPr>
              <a:t>Кибиста</a:t>
            </a:r>
            <a:r>
              <a:rPr lang="ru-RU" sz="1600" b="1" i="1" dirty="0" smtClean="0">
                <a:ln w="1905"/>
                <a:solidFill>
                  <a:schemeClr val="accent1">
                    <a:lumMod val="50000"/>
                  </a:schemeClr>
                </a:solidFill>
                <a:effectLst>
                  <a:innerShdw blurRad="69850" dist="43180" dir="5400000">
                    <a:srgbClr val="000000">
                      <a:alpha val="65000"/>
                    </a:srgbClr>
                  </a:innerShdw>
                </a:effectLst>
              </a:rPr>
              <a:t>; третьи — что оставаясь холостяком, усыновил сына сестры. </a:t>
            </a:r>
          </a:p>
        </p:txBody>
      </p:sp>
      <p:pic>
        <p:nvPicPr>
          <p:cNvPr id="2050" name="Picture 2" descr="F:\Мои изображения\алиса\Новая папка (3)\Thales.jpg"/>
          <p:cNvPicPr>
            <a:picLocks noChangeAspect="1" noChangeArrowheads="1"/>
          </p:cNvPicPr>
          <p:nvPr/>
        </p:nvPicPr>
        <p:blipFill>
          <a:blip r:embed="rId2" cstate="print"/>
          <a:srcRect/>
          <a:stretch>
            <a:fillRect/>
          </a:stretch>
        </p:blipFill>
        <p:spPr bwMode="auto">
          <a:xfrm>
            <a:off x="5508104" y="476672"/>
            <a:ext cx="3347864" cy="4765643"/>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050"/>
                                        </p:tgtEl>
                                        <p:attrNameLst>
                                          <p:attrName>style.visibility</p:attrName>
                                        </p:attrNameLst>
                                      </p:cBhvr>
                                      <p:to>
                                        <p:strVal val="visible"/>
                                      </p:to>
                                    </p:set>
                                    <p:anim calcmode="lin" valueType="num">
                                      <p:cBhvr>
                                        <p:cTn id="28" dur="500" fill="hold"/>
                                        <p:tgtEl>
                                          <p:spTgt spid="2050"/>
                                        </p:tgtEl>
                                        <p:attrNameLst>
                                          <p:attrName>ppt_w</p:attrName>
                                        </p:attrNameLst>
                                      </p:cBhvr>
                                      <p:tavLst>
                                        <p:tav tm="0">
                                          <p:val>
                                            <p:fltVal val="0"/>
                                          </p:val>
                                        </p:tav>
                                        <p:tav tm="100000">
                                          <p:val>
                                            <p:strVal val="#ppt_w"/>
                                          </p:val>
                                        </p:tav>
                                      </p:tavLst>
                                    </p:anim>
                                    <p:anim calcmode="lin" valueType="num">
                                      <p:cBhvr>
                                        <p:cTn id="29" dur="500" fill="hold"/>
                                        <p:tgtEl>
                                          <p:spTgt spid="2050"/>
                                        </p:tgtEl>
                                        <p:attrNameLst>
                                          <p:attrName>ppt_h</p:attrName>
                                        </p:attrNameLst>
                                      </p:cBhvr>
                                      <p:tavLst>
                                        <p:tav tm="0">
                                          <p:val>
                                            <p:fltVal val="0"/>
                                          </p:val>
                                        </p:tav>
                                        <p:tav tm="100000">
                                          <p:val>
                                            <p:strVal val="#ppt_h"/>
                                          </p:val>
                                        </p:tav>
                                      </p:tavLst>
                                    </p:anim>
                                    <p:animEffect transition="in" filter="fade">
                                      <p:cBhvr>
                                        <p:cTn id="3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332656"/>
            <a:ext cx="4464496" cy="4608512"/>
          </a:xfrm>
        </p:spPr>
        <p:txBody>
          <a:bodyPr>
            <a:normAutofit/>
          </a:bodyPr>
          <a:lstStyle/>
          <a:p>
            <a:pPr>
              <a:buNone/>
            </a:pPr>
            <a:r>
              <a:rPr lang="ru-RU" sz="1600" b="1" i="1" dirty="0" smtClean="0">
                <a:solidFill>
                  <a:schemeClr val="accent1">
                    <a:lumMod val="50000"/>
                  </a:schemeClr>
                </a:solidFill>
              </a:rPr>
              <a:t>    Фалес считает воду изначальным элементом, из которого возникла земля, являющаяся как бы осадком этого первоначального элемента, равно как воздух и огонь. </a:t>
            </a:r>
            <a:br>
              <a:rPr lang="ru-RU" sz="1600" b="1" i="1" dirty="0" smtClean="0">
                <a:solidFill>
                  <a:schemeClr val="accent1">
                    <a:lumMod val="50000"/>
                  </a:schemeClr>
                </a:solidFill>
              </a:rPr>
            </a:br>
            <a:r>
              <a:rPr lang="ru-RU" sz="1600" b="1" i="1" dirty="0" smtClean="0">
                <a:solidFill>
                  <a:schemeClr val="accent1">
                    <a:lumMod val="50000"/>
                  </a:schemeClr>
                </a:solidFill>
              </a:rPr>
              <a:t>Если вода - первооснова, то Земле следует покоиться на воде. По Фалесу, Земля плавает в пресноводном Океане, словно корабль. </a:t>
            </a:r>
            <a:br>
              <a:rPr lang="ru-RU" sz="1600" b="1" i="1" dirty="0" smtClean="0">
                <a:solidFill>
                  <a:schemeClr val="accent1">
                    <a:lumMod val="50000"/>
                  </a:schemeClr>
                </a:solidFill>
              </a:rPr>
            </a:br>
            <a:r>
              <a:rPr lang="ru-RU" sz="1600" b="1" i="1" dirty="0" smtClean="0">
                <a:solidFill>
                  <a:schemeClr val="accent1">
                    <a:lumMod val="50000"/>
                  </a:schemeClr>
                </a:solidFill>
              </a:rPr>
              <a:t>Фалес пытался сформулировать основные законы мироздания, но современники лучше всего запомнили его моральные поучения. </a:t>
            </a:r>
            <a:br>
              <a:rPr lang="ru-RU" sz="1600" b="1" i="1" dirty="0" smtClean="0">
                <a:solidFill>
                  <a:schemeClr val="accent1">
                    <a:lumMod val="50000"/>
                  </a:schemeClr>
                </a:solidFill>
              </a:rPr>
            </a:br>
            <a:endParaRPr lang="ru-RU" sz="1600" dirty="0">
              <a:solidFill>
                <a:schemeClr val="accent1">
                  <a:lumMod val="50000"/>
                </a:schemeClr>
              </a:solidFill>
            </a:endParaRPr>
          </a:p>
        </p:txBody>
      </p:sp>
      <p:pic>
        <p:nvPicPr>
          <p:cNvPr id="2050" name="Picture 2" descr="F:\Мои изображения\алиса\Новая папка (3)\geocentric-greek-cosmos.jpg"/>
          <p:cNvPicPr>
            <a:picLocks noChangeAspect="1" noChangeArrowheads="1"/>
          </p:cNvPicPr>
          <p:nvPr/>
        </p:nvPicPr>
        <p:blipFill>
          <a:blip r:embed="rId2" cstate="print"/>
          <a:srcRect/>
          <a:stretch>
            <a:fillRect/>
          </a:stretch>
        </p:blipFill>
        <p:spPr bwMode="auto">
          <a:xfrm>
            <a:off x="4860032" y="2420888"/>
            <a:ext cx="4130824" cy="4158364"/>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2050"/>
                                        </p:tgtEl>
                                        <p:attrNameLst>
                                          <p:attrName>style.visibility</p:attrName>
                                        </p:attrNameLst>
                                      </p:cBhvr>
                                      <p:to>
                                        <p:strVal val="visible"/>
                                      </p:to>
                                    </p:set>
                                    <p:anim calcmode="lin" valueType="num">
                                      <p:cBhvr>
                                        <p:cTn id="14" dur="1000" fill="hold"/>
                                        <p:tgtEl>
                                          <p:spTgt spid="2050"/>
                                        </p:tgtEl>
                                        <p:attrNameLst>
                                          <p:attrName>ppt_w</p:attrName>
                                        </p:attrNameLst>
                                      </p:cBhvr>
                                      <p:tavLst>
                                        <p:tav tm="0">
                                          <p:val>
                                            <p:fltVal val="0"/>
                                          </p:val>
                                        </p:tav>
                                        <p:tav tm="100000">
                                          <p:val>
                                            <p:strVal val="#ppt_w"/>
                                          </p:val>
                                        </p:tav>
                                      </p:tavLst>
                                    </p:anim>
                                    <p:anim calcmode="lin" valueType="num">
                                      <p:cBhvr>
                                        <p:cTn id="15" dur="1000" fill="hold"/>
                                        <p:tgtEl>
                                          <p:spTgt spid="2050"/>
                                        </p:tgtEl>
                                        <p:attrNameLst>
                                          <p:attrName>ppt_h</p:attrName>
                                        </p:attrNameLst>
                                      </p:cBhvr>
                                      <p:tavLst>
                                        <p:tav tm="0">
                                          <p:val>
                                            <p:fltVal val="0"/>
                                          </p:val>
                                        </p:tav>
                                        <p:tav tm="100000">
                                          <p:val>
                                            <p:strVal val="#ppt_h"/>
                                          </p:val>
                                        </p:tav>
                                      </p:tavLst>
                                    </p:anim>
                                    <p:anim calcmode="lin" valueType="num">
                                      <p:cBhvr>
                                        <p:cTn id="16" dur="1000" fill="hold"/>
                                        <p:tgtEl>
                                          <p:spTgt spid="2050"/>
                                        </p:tgtEl>
                                        <p:attrNameLst>
                                          <p:attrName>style.rotation</p:attrName>
                                        </p:attrNameLst>
                                      </p:cBhvr>
                                      <p:tavLst>
                                        <p:tav tm="0">
                                          <p:val>
                                            <p:fltVal val="90"/>
                                          </p:val>
                                        </p:tav>
                                        <p:tav tm="100000">
                                          <p:val>
                                            <p:fltVal val="0"/>
                                          </p:val>
                                        </p:tav>
                                      </p:tavLst>
                                    </p:anim>
                                    <p:animEffect transition="in" filter="fade">
                                      <p:cBhvr>
                                        <p:cTn id="1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260648"/>
            <a:ext cx="4572000" cy="5016758"/>
          </a:xfrm>
          <a:prstGeom prst="rect">
            <a:avLst/>
          </a:prstGeom>
        </p:spPr>
        <p:txBody>
          <a:bodyPr>
            <a:spAutoFit/>
          </a:bodyPr>
          <a:lstStyle/>
          <a:p>
            <a:pPr>
              <a:buNone/>
            </a:pPr>
            <a:r>
              <a:rPr lang="ru-RU" sz="1600" b="1" i="1" dirty="0" smtClean="0">
                <a:solidFill>
                  <a:schemeClr val="accent1">
                    <a:lumMod val="50000"/>
                  </a:schemeClr>
                </a:solidFill>
              </a:rPr>
              <a:t>Про Фалеса передавали в древности и такую легенду (ее с большой охотой повторил Аристотель): "Рассказывают, что когда Фалеса, по причине его бедности, укоряли в бесполезности философии, то он, смекнув по наблюдению звезд о будущем, богатом урожае маслин, еще зимой - благо у него было немного денег - раздал их в задаток за все </a:t>
            </a:r>
            <a:r>
              <a:rPr lang="ru-RU" sz="1600" b="1" i="1" dirty="0" err="1" smtClean="0">
                <a:solidFill>
                  <a:schemeClr val="accent1">
                    <a:lumMod val="50000"/>
                  </a:schemeClr>
                </a:solidFill>
              </a:rPr>
              <a:t>маслодавильни</a:t>
            </a:r>
            <a:r>
              <a:rPr lang="ru-RU" sz="1600" b="1" i="1" dirty="0" smtClean="0">
                <a:solidFill>
                  <a:schemeClr val="accent1">
                    <a:lumMod val="50000"/>
                  </a:schemeClr>
                </a:solidFill>
              </a:rPr>
              <a:t> в </a:t>
            </a:r>
            <a:r>
              <a:rPr lang="ru-RU" sz="1600" b="1" i="1" dirty="0" err="1" smtClean="0">
                <a:solidFill>
                  <a:schemeClr val="accent1">
                    <a:lumMod val="50000"/>
                  </a:schemeClr>
                </a:solidFill>
              </a:rPr>
              <a:t>Милете</a:t>
            </a:r>
            <a:r>
              <a:rPr lang="ru-RU" sz="1600" b="1" i="1" dirty="0" smtClean="0">
                <a:solidFill>
                  <a:schemeClr val="accent1">
                    <a:lumMod val="50000"/>
                  </a:schemeClr>
                </a:solidFill>
              </a:rPr>
              <a:t> и на </a:t>
            </a:r>
            <a:r>
              <a:rPr lang="ru-RU" sz="1600" b="1" i="1" dirty="0" err="1" smtClean="0">
                <a:solidFill>
                  <a:schemeClr val="accent1">
                    <a:lumMod val="50000"/>
                  </a:schemeClr>
                </a:solidFill>
              </a:rPr>
              <a:t>Хиосе</a:t>
            </a:r>
            <a:r>
              <a:rPr lang="ru-RU" sz="1600" b="1" i="1" dirty="0" smtClean="0">
                <a:solidFill>
                  <a:schemeClr val="accent1">
                    <a:lumMod val="50000"/>
                  </a:schemeClr>
                </a:solidFill>
              </a:rPr>
              <a:t>. Нанял он их за бесценок, поскольку никто не давал больше, а когда пришла пора и спрос на них внезапно возрос, то стал отдавать их внаем по своему усмотрению и, собрав много денег, показал, что философы при желании легко могут разбогатеть, да только это не то, о чем они заботятся. Вот каким образом, говорят, Фалес выказал свою мудрость.</a:t>
            </a:r>
            <a:endParaRPr lang="ru-RU" sz="1600" dirty="0">
              <a:solidFill>
                <a:schemeClr val="accent1">
                  <a:lumMod val="50000"/>
                </a:schemeClr>
              </a:solidFill>
            </a:endParaRPr>
          </a:p>
        </p:txBody>
      </p:sp>
      <p:pic>
        <p:nvPicPr>
          <p:cNvPr id="3074" name="Picture 2" descr="F:\Мои изображения\алиса\Новая папка (3)\GodCreatingAdam.jpg"/>
          <p:cNvPicPr>
            <a:picLocks noChangeAspect="1" noChangeArrowheads="1"/>
          </p:cNvPicPr>
          <p:nvPr/>
        </p:nvPicPr>
        <p:blipFill>
          <a:blip r:embed="rId2" cstate="print"/>
          <a:srcRect/>
          <a:stretch>
            <a:fillRect/>
          </a:stretch>
        </p:blipFill>
        <p:spPr bwMode="auto">
          <a:xfrm>
            <a:off x="5148064" y="1916832"/>
            <a:ext cx="3739133" cy="4399551"/>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3074"/>
                                        </p:tgtEl>
                                        <p:attrNameLst>
                                          <p:attrName>style.visibility</p:attrName>
                                        </p:attrNameLst>
                                      </p:cBhvr>
                                      <p:to>
                                        <p:strVal val="visible"/>
                                      </p:to>
                                    </p:set>
                                    <p:anim calcmode="lin" valueType="num">
                                      <p:cBhvr>
                                        <p:cTn id="14" dur="1000" fill="hold"/>
                                        <p:tgtEl>
                                          <p:spTgt spid="3074"/>
                                        </p:tgtEl>
                                        <p:attrNameLst>
                                          <p:attrName>ppt_w</p:attrName>
                                        </p:attrNameLst>
                                      </p:cBhvr>
                                      <p:tavLst>
                                        <p:tav tm="0">
                                          <p:val>
                                            <p:fltVal val="0"/>
                                          </p:val>
                                        </p:tav>
                                        <p:tav tm="100000">
                                          <p:val>
                                            <p:strVal val="#ppt_w"/>
                                          </p:val>
                                        </p:tav>
                                      </p:tavLst>
                                    </p:anim>
                                    <p:anim calcmode="lin" valueType="num">
                                      <p:cBhvr>
                                        <p:cTn id="15" dur="1000" fill="hold"/>
                                        <p:tgtEl>
                                          <p:spTgt spid="3074"/>
                                        </p:tgtEl>
                                        <p:attrNameLst>
                                          <p:attrName>ppt_h</p:attrName>
                                        </p:attrNameLst>
                                      </p:cBhvr>
                                      <p:tavLst>
                                        <p:tav tm="0">
                                          <p:val>
                                            <p:fltVal val="0"/>
                                          </p:val>
                                        </p:tav>
                                        <p:tav tm="100000">
                                          <p:val>
                                            <p:strVal val="#ppt_h"/>
                                          </p:val>
                                        </p:tav>
                                      </p:tavLst>
                                    </p:anim>
                                    <p:anim calcmode="lin" valueType="num">
                                      <p:cBhvr>
                                        <p:cTn id="16" dur="1000" fill="hold"/>
                                        <p:tgtEl>
                                          <p:spTgt spid="3074"/>
                                        </p:tgtEl>
                                        <p:attrNameLst>
                                          <p:attrName>style.rotation</p:attrName>
                                        </p:attrNameLst>
                                      </p:cBhvr>
                                      <p:tavLst>
                                        <p:tav tm="0">
                                          <p:val>
                                            <p:fltVal val="90"/>
                                          </p:val>
                                        </p:tav>
                                        <p:tav tm="100000">
                                          <p:val>
                                            <p:fltVal val="0"/>
                                          </p:val>
                                        </p:tav>
                                      </p:tavLst>
                                    </p:anim>
                                    <p:animEffect transition="in" filter="fade">
                                      <p:cBhvr>
                                        <p:cTn id="1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332656"/>
            <a:ext cx="7776864" cy="6324808"/>
          </a:xfrm>
          <a:prstGeom prst="rect">
            <a:avLst/>
          </a:prstGeom>
        </p:spPr>
        <p:txBody>
          <a:bodyPr wrap="square">
            <a:spAutoFit/>
          </a:bodyPr>
          <a:lstStyle/>
          <a:p>
            <a:r>
              <a:rPr lang="ru-RU" dirty="0" smtClean="0">
                <a:solidFill>
                  <a:schemeClr val="accent1">
                    <a:lumMod val="50000"/>
                  </a:schemeClr>
                </a:solidFill>
              </a:rPr>
              <a:t>К сими мудрецам относился и сам Фалес , а вот их имена:</a:t>
            </a:r>
            <a:br>
              <a:rPr lang="ru-RU" dirty="0" smtClean="0">
                <a:solidFill>
                  <a:schemeClr val="accent1">
                    <a:lumMod val="50000"/>
                  </a:schemeClr>
                </a:solidFill>
              </a:rPr>
            </a:br>
            <a:r>
              <a:rPr lang="ru-RU" dirty="0" smtClean="0">
                <a:solidFill>
                  <a:schemeClr val="accent1">
                    <a:lumMod val="50000"/>
                  </a:schemeClr>
                </a:solidFill>
              </a:rPr>
              <a:t>Фалес Милетский, </a:t>
            </a:r>
            <a:r>
              <a:rPr lang="ru-RU" dirty="0" err="1" smtClean="0">
                <a:solidFill>
                  <a:schemeClr val="accent1">
                    <a:lumMod val="50000"/>
                  </a:schemeClr>
                </a:solidFill>
              </a:rPr>
              <a:t>Биант</a:t>
            </a:r>
            <a:r>
              <a:rPr lang="ru-RU" dirty="0" smtClean="0">
                <a:solidFill>
                  <a:schemeClr val="accent1">
                    <a:lumMod val="50000"/>
                  </a:schemeClr>
                </a:solidFill>
              </a:rPr>
              <a:t> </a:t>
            </a:r>
            <a:r>
              <a:rPr lang="ru-RU" dirty="0" err="1" smtClean="0">
                <a:solidFill>
                  <a:schemeClr val="accent1">
                    <a:lumMod val="50000"/>
                  </a:schemeClr>
                </a:solidFill>
              </a:rPr>
              <a:t>Приемский</a:t>
            </a:r>
            <a:r>
              <a:rPr lang="ru-RU" dirty="0" smtClean="0">
                <a:solidFill>
                  <a:schemeClr val="accent1">
                    <a:lumMod val="50000"/>
                  </a:schemeClr>
                </a:solidFill>
              </a:rPr>
              <a:t>, </a:t>
            </a:r>
            <a:r>
              <a:rPr lang="ru-RU" dirty="0" err="1" smtClean="0">
                <a:solidFill>
                  <a:schemeClr val="accent1">
                    <a:lumMod val="50000"/>
                  </a:schemeClr>
                </a:solidFill>
              </a:rPr>
              <a:t>Питтак</a:t>
            </a:r>
            <a:r>
              <a:rPr lang="ru-RU" dirty="0" smtClean="0">
                <a:solidFill>
                  <a:schemeClr val="accent1">
                    <a:lumMod val="50000"/>
                  </a:schemeClr>
                </a:solidFill>
              </a:rPr>
              <a:t> </a:t>
            </a:r>
            <a:r>
              <a:rPr lang="ru-RU" dirty="0" err="1" smtClean="0">
                <a:solidFill>
                  <a:schemeClr val="accent1">
                    <a:lumMod val="50000"/>
                  </a:schemeClr>
                </a:solidFill>
              </a:rPr>
              <a:t>Митиленский</a:t>
            </a:r>
            <a:r>
              <a:rPr lang="ru-RU" dirty="0" smtClean="0">
                <a:solidFill>
                  <a:schemeClr val="accent1">
                    <a:lumMod val="50000"/>
                  </a:schemeClr>
                </a:solidFill>
              </a:rPr>
              <a:t>, </a:t>
            </a:r>
            <a:r>
              <a:rPr lang="ru-RU" dirty="0" err="1" smtClean="0">
                <a:solidFill>
                  <a:schemeClr val="accent1">
                    <a:lumMod val="50000"/>
                  </a:schemeClr>
                </a:solidFill>
              </a:rPr>
              <a:t>Клеобул</a:t>
            </a:r>
            <a:r>
              <a:rPr lang="ru-RU" dirty="0" smtClean="0">
                <a:solidFill>
                  <a:schemeClr val="accent1">
                    <a:lumMod val="50000"/>
                  </a:schemeClr>
                </a:solidFill>
              </a:rPr>
              <a:t> </a:t>
            </a:r>
            <a:r>
              <a:rPr lang="ru-RU" dirty="0" err="1" smtClean="0">
                <a:solidFill>
                  <a:schemeClr val="accent1">
                    <a:lumMod val="50000"/>
                  </a:schemeClr>
                </a:solidFill>
              </a:rPr>
              <a:t>Иллинский</a:t>
            </a:r>
            <a:r>
              <a:rPr lang="ru-RU" dirty="0" smtClean="0">
                <a:solidFill>
                  <a:schemeClr val="accent1">
                    <a:lumMod val="50000"/>
                  </a:schemeClr>
                </a:solidFill>
              </a:rPr>
              <a:t>, </a:t>
            </a:r>
            <a:r>
              <a:rPr lang="ru-RU" dirty="0" err="1" smtClean="0">
                <a:solidFill>
                  <a:schemeClr val="accent1">
                    <a:lumMod val="50000"/>
                  </a:schemeClr>
                </a:solidFill>
              </a:rPr>
              <a:t>Периандр</a:t>
            </a:r>
            <a:r>
              <a:rPr lang="ru-RU" dirty="0" smtClean="0">
                <a:solidFill>
                  <a:schemeClr val="accent1">
                    <a:lumMod val="50000"/>
                  </a:schemeClr>
                </a:solidFill>
              </a:rPr>
              <a:t> Коринфский, </a:t>
            </a:r>
            <a:r>
              <a:rPr lang="ru-RU" dirty="0" err="1" smtClean="0">
                <a:solidFill>
                  <a:schemeClr val="accent1">
                    <a:lumMod val="50000"/>
                  </a:schemeClr>
                </a:solidFill>
              </a:rPr>
              <a:t>Хилон</a:t>
            </a:r>
            <a:r>
              <a:rPr lang="ru-RU" dirty="0" smtClean="0">
                <a:solidFill>
                  <a:schemeClr val="accent1">
                    <a:lumMod val="50000"/>
                  </a:schemeClr>
                </a:solidFill>
              </a:rPr>
              <a:t> Спартанский, Солон Афинский. </a:t>
            </a:r>
          </a:p>
          <a:p>
            <a:endParaRPr lang="ru-RU" dirty="0" smtClean="0">
              <a:solidFill>
                <a:schemeClr val="accent1">
                  <a:lumMod val="50000"/>
                </a:schemeClr>
              </a:solidFill>
            </a:endParaRPr>
          </a:p>
          <a:p>
            <a:r>
              <a:rPr lang="ru-RU" dirty="0" smtClean="0">
                <a:solidFill>
                  <a:schemeClr val="accent1">
                    <a:lumMod val="50000"/>
                  </a:schemeClr>
                </a:solidFill>
              </a:rPr>
              <a:t>Семь главных изречений этих мудрецов были начертаны у входа в храм Аполлона в Дельфах: </a:t>
            </a:r>
          </a:p>
          <a:p>
            <a:pPr>
              <a:lnSpc>
                <a:spcPct val="150000"/>
              </a:lnSpc>
            </a:pPr>
            <a:r>
              <a:rPr lang="ru-RU" dirty="0" smtClean="0">
                <a:solidFill>
                  <a:srgbClr val="FF0000"/>
                </a:solidFill>
              </a:rPr>
              <a:t/>
            </a:r>
            <a:br>
              <a:rPr lang="ru-RU" dirty="0" smtClean="0">
                <a:solidFill>
                  <a:srgbClr val="FF0000"/>
                </a:solidFill>
              </a:rPr>
            </a:br>
            <a:r>
              <a:rPr lang="ru-RU" dirty="0" smtClean="0">
                <a:solidFill>
                  <a:srgbClr val="FF0000"/>
                </a:solidFill>
              </a:rPr>
              <a:t>1</a:t>
            </a:r>
            <a:r>
              <a:rPr lang="ru-RU" b="1" dirty="0" smtClean="0">
                <a:solidFill>
                  <a:srgbClr val="FF0000"/>
                </a:solidFill>
              </a:rPr>
              <a:t>. </a:t>
            </a:r>
            <a:r>
              <a:rPr lang="ru-RU" sz="2400" b="1" dirty="0" smtClean="0">
                <a:solidFill>
                  <a:srgbClr val="FF0000"/>
                </a:solidFill>
                <a:latin typeface="Monotype Corsiva" pitchFamily="66" charset="0"/>
              </a:rPr>
              <a:t>Познай себя самого. </a:t>
            </a:r>
            <a:br>
              <a:rPr lang="ru-RU" sz="2400" b="1" dirty="0" smtClean="0">
                <a:solidFill>
                  <a:srgbClr val="FF0000"/>
                </a:solidFill>
                <a:latin typeface="Monotype Corsiva" pitchFamily="66" charset="0"/>
              </a:rPr>
            </a:br>
            <a:r>
              <a:rPr lang="ru-RU" sz="2400" b="1" dirty="0" smtClean="0">
                <a:solidFill>
                  <a:srgbClr val="FF0000"/>
                </a:solidFill>
                <a:latin typeface="Monotype Corsiva" pitchFamily="66" charset="0"/>
              </a:rPr>
              <a:t>2. Ничего сверх меры. </a:t>
            </a:r>
            <a:br>
              <a:rPr lang="ru-RU" sz="2400" b="1" dirty="0" smtClean="0">
                <a:solidFill>
                  <a:srgbClr val="FF0000"/>
                </a:solidFill>
                <a:latin typeface="Monotype Corsiva" pitchFamily="66" charset="0"/>
              </a:rPr>
            </a:br>
            <a:r>
              <a:rPr lang="ru-RU" sz="2400" b="1" dirty="0" smtClean="0">
                <a:solidFill>
                  <a:srgbClr val="FF0000"/>
                </a:solidFill>
                <a:latin typeface="Monotype Corsiva" pitchFamily="66" charset="0"/>
              </a:rPr>
              <a:t>3. Мера важнее всего. </a:t>
            </a:r>
            <a:br>
              <a:rPr lang="ru-RU" sz="2400" b="1" dirty="0" smtClean="0">
                <a:solidFill>
                  <a:srgbClr val="FF0000"/>
                </a:solidFill>
                <a:latin typeface="Monotype Corsiva" pitchFamily="66" charset="0"/>
              </a:rPr>
            </a:br>
            <a:r>
              <a:rPr lang="ru-RU" sz="2400" b="1" dirty="0" smtClean="0">
                <a:solidFill>
                  <a:srgbClr val="FF0000"/>
                </a:solidFill>
                <a:latin typeface="Monotype Corsiva" pitchFamily="66" charset="0"/>
              </a:rPr>
              <a:t>4. Всему свое время. </a:t>
            </a:r>
            <a:br>
              <a:rPr lang="ru-RU" sz="2400" b="1" dirty="0" smtClean="0">
                <a:solidFill>
                  <a:srgbClr val="FF0000"/>
                </a:solidFill>
                <a:latin typeface="Monotype Corsiva" pitchFamily="66" charset="0"/>
              </a:rPr>
            </a:br>
            <a:r>
              <a:rPr lang="ru-RU" sz="2400" b="1" dirty="0" smtClean="0">
                <a:solidFill>
                  <a:srgbClr val="FF0000"/>
                </a:solidFill>
                <a:latin typeface="Monotype Corsiva" pitchFamily="66" charset="0"/>
              </a:rPr>
              <a:t>5. Главное в жизни - конец. </a:t>
            </a:r>
            <a:br>
              <a:rPr lang="ru-RU" sz="2400" b="1" dirty="0" smtClean="0">
                <a:solidFill>
                  <a:srgbClr val="FF0000"/>
                </a:solidFill>
                <a:latin typeface="Monotype Corsiva" pitchFamily="66" charset="0"/>
              </a:rPr>
            </a:br>
            <a:r>
              <a:rPr lang="ru-RU" sz="2400" b="1" dirty="0" smtClean="0">
                <a:solidFill>
                  <a:srgbClr val="FF0000"/>
                </a:solidFill>
                <a:latin typeface="Monotype Corsiva" pitchFamily="66" charset="0"/>
              </a:rPr>
              <a:t>6. В многолюдстве нет добра. </a:t>
            </a:r>
            <a:br>
              <a:rPr lang="ru-RU" sz="2400" b="1" dirty="0" smtClean="0">
                <a:solidFill>
                  <a:srgbClr val="FF0000"/>
                </a:solidFill>
                <a:latin typeface="Monotype Corsiva" pitchFamily="66" charset="0"/>
              </a:rPr>
            </a:br>
            <a:r>
              <a:rPr lang="ru-RU" sz="2400" b="1" dirty="0" smtClean="0">
                <a:solidFill>
                  <a:srgbClr val="FF0000"/>
                </a:solidFill>
                <a:latin typeface="Monotype Corsiva" pitchFamily="66" charset="0"/>
              </a:rPr>
              <a:t>7. Ручайся только за себя.</a:t>
            </a:r>
            <a:r>
              <a:rPr lang="ru-RU" b="1" dirty="0" smtClean="0">
                <a:solidFill>
                  <a:srgbClr val="FF0000"/>
                </a:solidFill>
              </a:rPr>
              <a:t> </a:t>
            </a:r>
            <a:endParaRPr lang="ru-RU" b="1" dirty="0">
              <a:solidFill>
                <a:srgbClr val="FF0000"/>
              </a:solidFill>
            </a:endParaRPr>
          </a:p>
        </p:txBody>
      </p:sp>
      <p:pic>
        <p:nvPicPr>
          <p:cNvPr id="5" name="Picture 3" descr="F:\Мои изображения\алиса\Новая папка (3)\socrates48.jpg"/>
          <p:cNvPicPr>
            <a:picLocks noChangeAspect="1" noChangeArrowheads="1"/>
          </p:cNvPicPr>
          <p:nvPr/>
        </p:nvPicPr>
        <p:blipFill>
          <a:blip r:embed="rId2" cstate="print">
            <a:lum bright="-10000" contrast="-10000"/>
          </a:blip>
          <a:srcRect/>
          <a:stretch>
            <a:fillRect/>
          </a:stretch>
        </p:blipFill>
        <p:spPr bwMode="auto">
          <a:xfrm>
            <a:off x="3923928" y="2492896"/>
            <a:ext cx="4521158" cy="3789040"/>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txBody>
          <a:bodyPr>
            <a:normAutofit/>
          </a:bodyPr>
          <a:lstStyle/>
          <a:p>
            <a:r>
              <a:rPr lang="ru-RU" sz="2400" dirty="0" smtClean="0"/>
              <a:t>Ты узнал много нового о математике ,а теперь почитай как о ней говорили великие люди!</a:t>
            </a:r>
            <a:endParaRPr lang="ru-RU" sz="2400" dirty="0"/>
          </a:p>
        </p:txBody>
      </p:sp>
      <p:sp>
        <p:nvSpPr>
          <p:cNvPr id="3" name="Содержимое 2"/>
          <p:cNvSpPr>
            <a:spLocks noGrp="1"/>
          </p:cNvSpPr>
          <p:nvPr>
            <p:ph idx="1"/>
          </p:nvPr>
        </p:nvSpPr>
        <p:spPr>
          <a:xfrm>
            <a:off x="0" y="980728"/>
            <a:ext cx="5292080" cy="5877272"/>
          </a:xfrm>
        </p:spPr>
        <p:txBody>
          <a:bodyPr>
            <a:normAutofit lnSpcReduction="10000"/>
          </a:bodyPr>
          <a:lstStyle/>
          <a:p>
            <a:r>
              <a:rPr lang="ru-RU" b="1" i="1" dirty="0" smtClean="0">
                <a:latin typeface="Monotype Corsiva" pitchFamily="66" charset="0"/>
                <a:ea typeface="Microsoft Himalaya" pitchFamily="2" charset="0"/>
                <a:cs typeface="Microsoft Himalaya" pitchFamily="2" charset="0"/>
              </a:rPr>
              <a:t>Математика - это язык, на котором написана книга природы  </a:t>
            </a:r>
            <a:r>
              <a:rPr lang="en-US" b="1" i="1" dirty="0" smtClean="0">
                <a:latin typeface="Monotype Corsiva" pitchFamily="66" charset="0"/>
                <a:ea typeface="Microsoft Himalaya" pitchFamily="2" charset="0"/>
                <a:cs typeface="Microsoft Himalaya" pitchFamily="2" charset="0"/>
              </a:rPr>
              <a:t>-</a:t>
            </a:r>
            <a:r>
              <a:rPr lang="ru-RU" b="1" i="1" dirty="0" smtClean="0">
                <a:latin typeface="Monotype Corsiva" pitchFamily="66" charset="0"/>
                <a:ea typeface="Microsoft Himalaya" pitchFamily="2" charset="0"/>
                <a:cs typeface="Microsoft Himalaya" pitchFamily="2" charset="0"/>
              </a:rPr>
              <a:t> Г. Галилей.</a:t>
            </a:r>
          </a:p>
          <a:p>
            <a:r>
              <a:rPr lang="ru-RU" b="1" i="1" dirty="0" smtClean="0">
                <a:latin typeface="Monotype Corsiva" pitchFamily="66" charset="0"/>
                <a:ea typeface="Microsoft Himalaya" pitchFamily="2" charset="0"/>
                <a:cs typeface="Microsoft Himalaya" pitchFamily="2" charset="0"/>
              </a:rPr>
              <a:t>Рано или поздно всякая правильная математическая идея находит применение в том или ином деле - А.Н. Крылов.</a:t>
            </a:r>
          </a:p>
          <a:p>
            <a:r>
              <a:rPr lang="ru-RU" b="1" i="1" dirty="0" smtClean="0">
                <a:latin typeface="Monotype Corsiva" pitchFamily="66" charset="0"/>
                <a:ea typeface="Microsoft Himalaya" pitchFamily="2" charset="0"/>
                <a:cs typeface="Microsoft Himalaya" pitchFamily="2" charset="0"/>
              </a:rPr>
              <a:t>Математику уже затем учить надо, что она ум в порядок приводит - М.В. Ломоносов.</a:t>
            </a:r>
          </a:p>
          <a:p>
            <a:r>
              <a:rPr lang="ru-RU" b="1" i="1" dirty="0" smtClean="0">
                <a:latin typeface="Monotype Corsiva" pitchFamily="66" charset="0"/>
                <a:ea typeface="Microsoft Himalaya" pitchFamily="2" charset="0"/>
                <a:cs typeface="Microsoft Himalaya" pitchFamily="2" charset="0"/>
              </a:rPr>
              <a:t>Величие человека - в его способности мыслить - Б. Паскаль.</a:t>
            </a:r>
          </a:p>
          <a:p>
            <a:r>
              <a:rPr lang="ru-RU" b="1" i="1" dirty="0" smtClean="0">
                <a:latin typeface="Monotype Corsiva" pitchFamily="66" charset="0"/>
                <a:ea typeface="Microsoft Himalaya" pitchFamily="2" charset="0"/>
                <a:cs typeface="Microsoft Himalaya" pitchFamily="2" charset="0"/>
              </a:rPr>
              <a:t>Предмет математики столь серьезен, что не следует упускать ни одной возможности сделать его более занимательным - Б. Паскаль.</a:t>
            </a:r>
            <a:endParaRPr lang="ru-RU" b="1" i="1" dirty="0">
              <a:latin typeface="Monotype Corsiva" pitchFamily="66" charset="0"/>
              <a:ea typeface="Microsoft Himalaya" pitchFamily="2" charset="0"/>
              <a:cs typeface="Microsoft Himalaya" pitchFamily="2" charset="0"/>
            </a:endParaRPr>
          </a:p>
        </p:txBody>
      </p:sp>
      <p:pic>
        <p:nvPicPr>
          <p:cNvPr id="1026" name="Picture 2" descr="F:\Мои изображения\алиса\Новая папка (3)\103cd580e8416ad1cc123ccad8855303_1d5bf076ca9f05ee703942905c36334d.jpg"/>
          <p:cNvPicPr>
            <a:picLocks noChangeAspect="1" noChangeArrowheads="1"/>
          </p:cNvPicPr>
          <p:nvPr/>
        </p:nvPicPr>
        <p:blipFill>
          <a:blip r:embed="rId2" cstate="print"/>
          <a:srcRect/>
          <a:stretch>
            <a:fillRect/>
          </a:stretch>
        </p:blipFill>
        <p:spPr bwMode="auto">
          <a:xfrm>
            <a:off x="6583858" y="1124744"/>
            <a:ext cx="2560142" cy="2856970"/>
          </a:xfrm>
          <a:prstGeom prst="rect">
            <a:avLst/>
          </a:prstGeom>
          <a:noFill/>
        </p:spPr>
      </p:pic>
      <p:pic>
        <p:nvPicPr>
          <p:cNvPr id="1027" name="Picture 3" descr="F:\Мои изображения\алиса\Новая папка (3)\pic6.gif"/>
          <p:cNvPicPr>
            <a:picLocks noChangeAspect="1" noChangeArrowheads="1"/>
          </p:cNvPicPr>
          <p:nvPr/>
        </p:nvPicPr>
        <p:blipFill>
          <a:blip r:embed="rId3" cstate="print"/>
          <a:srcRect/>
          <a:stretch>
            <a:fillRect/>
          </a:stretch>
        </p:blipFill>
        <p:spPr bwMode="auto">
          <a:xfrm>
            <a:off x="5724128" y="3717032"/>
            <a:ext cx="2520280" cy="2838153"/>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352928" cy="764704"/>
          </a:xfrm>
        </p:spPr>
        <p:txBody>
          <a:bodyPr/>
          <a:lstStyle/>
          <a:p>
            <a:r>
              <a:rPr lang="ru-RU" dirty="0" smtClean="0"/>
              <a:t>Содержание:</a:t>
            </a:r>
            <a:endParaRPr lang="ru-RU" dirty="0"/>
          </a:p>
        </p:txBody>
      </p:sp>
      <p:sp>
        <p:nvSpPr>
          <p:cNvPr id="3" name="Содержимое 2"/>
          <p:cNvSpPr>
            <a:spLocks noGrp="1"/>
          </p:cNvSpPr>
          <p:nvPr>
            <p:ph idx="1"/>
          </p:nvPr>
        </p:nvSpPr>
        <p:spPr>
          <a:xfrm>
            <a:off x="457200" y="1609416"/>
            <a:ext cx="7239000" cy="4123840"/>
          </a:xfrm>
        </p:spPr>
        <p:txBody>
          <a:bodyPr>
            <a:normAutofit/>
          </a:bodyPr>
          <a:lstStyle/>
          <a:p>
            <a:r>
              <a:rPr lang="ru-RU" dirty="0" smtClean="0"/>
              <a:t>Конкурс цветоводов .</a:t>
            </a:r>
          </a:p>
          <a:p>
            <a:r>
              <a:rPr lang="ru-RU" dirty="0" smtClean="0"/>
              <a:t>Душа в пятках.</a:t>
            </a:r>
          </a:p>
          <a:p>
            <a:r>
              <a:rPr lang="ru-RU" dirty="0" smtClean="0"/>
              <a:t>Математика в других науках : </a:t>
            </a:r>
          </a:p>
          <a:p>
            <a:r>
              <a:rPr lang="ru-RU" dirty="0" smtClean="0"/>
              <a:t>Математика в географии.</a:t>
            </a:r>
          </a:p>
          <a:p>
            <a:r>
              <a:rPr lang="ru-RU" dirty="0" smtClean="0"/>
              <a:t>Галерея великих:</a:t>
            </a:r>
          </a:p>
          <a:p>
            <a:r>
              <a:rPr lang="ru-RU" dirty="0" smtClean="0"/>
              <a:t>Фалес </a:t>
            </a:r>
            <a:r>
              <a:rPr lang="ru-RU" dirty="0" err="1" smtClean="0"/>
              <a:t>Милецкий</a:t>
            </a:r>
            <a:r>
              <a:rPr lang="ru-RU" dirty="0" smtClean="0"/>
              <a:t>.</a:t>
            </a:r>
          </a:p>
          <a:p>
            <a:r>
              <a:rPr lang="ru-RU" dirty="0" smtClean="0"/>
              <a:t>Высказывания великих людей .</a:t>
            </a:r>
          </a:p>
          <a:p>
            <a:pPr>
              <a:buNone/>
            </a:pPr>
            <a:endParaRPr lang="ru-RU" dirty="0" smtClean="0"/>
          </a:p>
        </p:txBody>
      </p:sp>
      <p:sp>
        <p:nvSpPr>
          <p:cNvPr id="4" name="TextBox 3"/>
          <p:cNvSpPr txBox="1"/>
          <p:nvPr/>
        </p:nvSpPr>
        <p:spPr>
          <a:xfrm>
            <a:off x="1763688" y="6211669"/>
            <a:ext cx="5219699" cy="646331"/>
          </a:xfrm>
          <a:prstGeom prst="rect">
            <a:avLst/>
          </a:prstGeom>
          <a:noFill/>
        </p:spPr>
        <p:txBody>
          <a:bodyPr wrap="non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z="3600" b="1" dirty="0" smtClean="0">
                <a:ln/>
                <a:solidFill>
                  <a:schemeClr val="accent3"/>
                </a:solidFill>
              </a:rPr>
              <a:t>Приятного просмотра!</a:t>
            </a:r>
            <a:endParaRPr lang="ru-RU" sz="3600" b="1" dirty="0">
              <a:ln/>
              <a:solidFill>
                <a:schemeClr val="accent3"/>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par>
                                <p:cTn id="24" presetID="27" presetClass="entr" presetSubtype="0" fill="hold" nodeType="withEffect">
                                  <p:stCondLst>
                                    <p:cond delay="0"/>
                                  </p:stCondLst>
                                  <p:iterate type="lt">
                                    <p:tmPct val="50000"/>
                                  </p:iterate>
                                  <p:childTnLst>
                                    <p:set>
                                      <p:cBhvr>
                                        <p:cTn id="25"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6"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28" dur="80"/>
                                        <p:tgtEl>
                                          <p:spTgt spid="3">
                                            <p:txEl>
                                              <p:pRg st="3" end="3"/>
                                            </p:txEl>
                                          </p:spTgt>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nodeType="clickEffect">
                                  <p:stCondLst>
                                    <p:cond delay="0"/>
                                  </p:stCondLst>
                                  <p:iterate type="lt">
                                    <p:tmPct val="50000"/>
                                  </p:iterate>
                                  <p:childTnLst>
                                    <p:set>
                                      <p:cBhvr>
                                        <p:cTn id="32"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3"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5" dur="80"/>
                                        <p:tgtEl>
                                          <p:spTgt spid="3">
                                            <p:txEl>
                                              <p:pRg st="4" end="4"/>
                                            </p:txEl>
                                          </p:spTgt>
                                        </p:tgtEl>
                                        <p:attrNameLst>
                                          <p:attrName>fill.type</p:attrName>
                                        </p:attrNameLst>
                                      </p:cBhvr>
                                      <p:to>
                                        <p:strVal val="solid"/>
                                      </p:to>
                                    </p:set>
                                  </p:childTnLst>
                                </p:cTn>
                              </p:par>
                              <p:par>
                                <p:cTn id="36" presetID="27" presetClass="entr" presetSubtype="0" fill="hold" nodeType="withEffect">
                                  <p:stCondLst>
                                    <p:cond delay="0"/>
                                  </p:stCondLst>
                                  <p:iterate type="lt">
                                    <p:tmPct val="50000"/>
                                  </p:iterate>
                                  <p:childTnLst>
                                    <p:set>
                                      <p:cBhvr>
                                        <p:cTn id="37"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38"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40" dur="80"/>
                                        <p:tgtEl>
                                          <p:spTgt spid="3">
                                            <p:txEl>
                                              <p:pRg st="5" end="5"/>
                                            </p:txEl>
                                          </p:spTgt>
                                        </p:tgtEl>
                                        <p:attrNameLst>
                                          <p:attrName>fill.type</p:attrName>
                                        </p:attrNameLst>
                                      </p:cBhvr>
                                      <p:to>
                                        <p:strVal val="solid"/>
                                      </p:to>
                                    </p:set>
                                  </p:childTnLst>
                                </p:cTn>
                              </p:par>
                            </p:childTnLst>
                          </p:cTn>
                        </p:par>
                      </p:childTnLst>
                    </p:cTn>
                  </p:par>
                  <p:par>
                    <p:cTn id="41" fill="hold">
                      <p:stCondLst>
                        <p:cond delay="indefinite"/>
                      </p:stCondLst>
                      <p:childTnLst>
                        <p:par>
                          <p:cTn id="42" fill="hold">
                            <p:stCondLst>
                              <p:cond delay="0"/>
                            </p:stCondLst>
                            <p:childTnLst>
                              <p:par>
                                <p:cTn id="43" presetID="27" presetClass="entr" presetSubtype="0" fill="hold" nodeType="clickEffect">
                                  <p:stCondLst>
                                    <p:cond delay="0"/>
                                  </p:stCondLst>
                                  <p:iterate type="lt">
                                    <p:tmPct val="50000"/>
                                  </p:iterate>
                                  <p:childTnLst>
                                    <p:set>
                                      <p:cBhvr>
                                        <p:cTn id="44"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45"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47" dur="80"/>
                                        <p:tgtEl>
                                          <p:spTgt spid="3">
                                            <p:txEl>
                                              <p:pRg st="6" end="6"/>
                                            </p:txEl>
                                          </p:spTgt>
                                        </p:tgtEl>
                                        <p:attrNameLst>
                                          <p:attrName>fill.type</p:attrName>
                                        </p:attrNameLst>
                                      </p:cBhvr>
                                      <p:to>
                                        <p:strVal val="solid"/>
                                      </p:to>
                                    </p:set>
                                  </p:childTnLst>
                                </p:cTn>
                              </p:par>
                            </p:childTnLst>
                          </p:cTn>
                        </p:par>
                      </p:childTnLst>
                    </p:cTn>
                  </p:par>
                  <p:par>
                    <p:cTn id="48" fill="hold">
                      <p:stCondLst>
                        <p:cond delay="indefinite"/>
                      </p:stCondLst>
                      <p:childTnLst>
                        <p:par>
                          <p:cTn id="49" fill="hold">
                            <p:stCondLst>
                              <p:cond delay="0"/>
                            </p:stCondLst>
                            <p:childTnLst>
                              <p:par>
                                <p:cTn id="50" presetID="53" presetClass="entr" presetSubtype="0" fill="hold" nodeType="clickEffect">
                                  <p:stCondLst>
                                    <p:cond delay="0"/>
                                  </p:stCondLst>
                                  <p:childTnLst>
                                    <p:set>
                                      <p:cBhvr>
                                        <p:cTn id="51" dur="1" fill="hold">
                                          <p:stCondLst>
                                            <p:cond delay="0"/>
                                          </p:stCondLst>
                                        </p:cTn>
                                        <p:tgtEl>
                                          <p:spTgt spid="4">
                                            <p:txEl>
                                              <p:pRg st="0" end="0"/>
                                            </p:txEl>
                                          </p:spTgt>
                                        </p:tgtEl>
                                        <p:attrNameLst>
                                          <p:attrName>style.visibility</p:attrName>
                                        </p:attrNameLst>
                                      </p:cBhvr>
                                      <p:to>
                                        <p:strVal val="visible"/>
                                      </p:to>
                                    </p:set>
                                    <p:anim calcmode="lin" valueType="num">
                                      <p:cBhvr>
                                        <p:cTn id="5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F:\Мои изображения\алиса\Новая папка (3)\IMG_4212_0.jpg"/>
          <p:cNvPicPr>
            <a:picLocks noChangeAspect="1" noChangeArrowheads="1"/>
          </p:cNvPicPr>
          <p:nvPr/>
        </p:nvPicPr>
        <p:blipFill>
          <a:blip r:embed="rId2" cstate="print"/>
          <a:srcRect/>
          <a:stretch>
            <a:fillRect/>
          </a:stretch>
        </p:blipFill>
        <p:spPr bwMode="auto">
          <a:xfrm>
            <a:off x="5148065" y="3933056"/>
            <a:ext cx="1512168" cy="1424614"/>
          </a:xfrm>
          <a:prstGeom prst="rect">
            <a:avLst/>
          </a:prstGeom>
          <a:noFill/>
        </p:spPr>
      </p:pic>
      <p:pic>
        <p:nvPicPr>
          <p:cNvPr id="2054" name="Picture 6" descr="F:\Мои изображения\алиса\Новая папка (3)\fejka-artificial-potted-plant__0117247_PE272210_S4.JPG"/>
          <p:cNvPicPr>
            <a:picLocks noChangeAspect="1" noChangeArrowheads="1"/>
          </p:cNvPicPr>
          <p:nvPr/>
        </p:nvPicPr>
        <p:blipFill>
          <a:blip r:embed="rId3" cstate="print"/>
          <a:srcRect/>
          <a:stretch>
            <a:fillRect/>
          </a:stretch>
        </p:blipFill>
        <p:spPr bwMode="auto">
          <a:xfrm>
            <a:off x="3203849" y="3933057"/>
            <a:ext cx="936104" cy="1335390"/>
          </a:xfrm>
          <a:prstGeom prst="rect">
            <a:avLst/>
          </a:prstGeom>
          <a:noFill/>
        </p:spPr>
      </p:pic>
      <p:pic>
        <p:nvPicPr>
          <p:cNvPr id="2053" name="Picture 5" descr="F:\Мои изображения\алиса\Новая папка (3)\rose.jpg"/>
          <p:cNvPicPr>
            <a:picLocks noChangeAspect="1" noChangeArrowheads="1"/>
          </p:cNvPicPr>
          <p:nvPr/>
        </p:nvPicPr>
        <p:blipFill>
          <a:blip r:embed="rId4" cstate="print"/>
          <a:srcRect/>
          <a:stretch>
            <a:fillRect/>
          </a:stretch>
        </p:blipFill>
        <p:spPr bwMode="auto">
          <a:xfrm>
            <a:off x="899592" y="3933056"/>
            <a:ext cx="1343327" cy="1365452"/>
          </a:xfrm>
          <a:prstGeom prst="rect">
            <a:avLst/>
          </a:prstGeom>
          <a:noFill/>
        </p:spPr>
      </p:pic>
      <p:pic>
        <p:nvPicPr>
          <p:cNvPr id="2050" name="Picture 2" descr="F:\Мои изображения\алиса\Новая папка (3)\пе.jpg"/>
          <p:cNvPicPr>
            <a:picLocks noChangeAspect="1" noChangeArrowheads="1"/>
          </p:cNvPicPr>
          <p:nvPr/>
        </p:nvPicPr>
        <p:blipFill>
          <a:blip r:embed="rId5" cstate="print"/>
          <a:srcRect/>
          <a:stretch>
            <a:fillRect/>
          </a:stretch>
        </p:blipFill>
        <p:spPr bwMode="auto">
          <a:xfrm>
            <a:off x="5364087" y="1700808"/>
            <a:ext cx="1356241" cy="1800200"/>
          </a:xfrm>
          <a:prstGeom prst="rect">
            <a:avLst/>
          </a:prstGeom>
          <a:noFill/>
        </p:spPr>
      </p:pic>
      <p:pic>
        <p:nvPicPr>
          <p:cNvPr id="2052" name="Picture 4" descr="F:\Мои изображения\алиса\Новая папка (3)\winnie_71.jpg"/>
          <p:cNvPicPr>
            <a:picLocks noChangeAspect="1" noChangeArrowheads="1"/>
          </p:cNvPicPr>
          <p:nvPr/>
        </p:nvPicPr>
        <p:blipFill>
          <a:blip r:embed="rId6" cstate="print"/>
          <a:srcRect/>
          <a:stretch>
            <a:fillRect/>
          </a:stretch>
        </p:blipFill>
        <p:spPr bwMode="auto">
          <a:xfrm>
            <a:off x="3131840" y="1772816"/>
            <a:ext cx="1086469" cy="1568792"/>
          </a:xfrm>
          <a:prstGeom prst="rect">
            <a:avLst/>
          </a:prstGeom>
          <a:noFill/>
        </p:spPr>
      </p:pic>
      <p:pic>
        <p:nvPicPr>
          <p:cNvPr id="2051" name="Picture 3" descr="F:\Мои изображения\алиса\Новая папка (3)\arkadiuszkubiec_pl.jpg"/>
          <p:cNvPicPr>
            <a:picLocks noChangeAspect="1" noChangeArrowheads="1"/>
          </p:cNvPicPr>
          <p:nvPr/>
        </p:nvPicPr>
        <p:blipFill>
          <a:blip r:embed="rId7" cstate="print"/>
          <a:srcRect/>
          <a:stretch>
            <a:fillRect/>
          </a:stretch>
        </p:blipFill>
        <p:spPr bwMode="auto">
          <a:xfrm>
            <a:off x="971600" y="1700808"/>
            <a:ext cx="1368152" cy="1817077"/>
          </a:xfrm>
          <a:prstGeom prst="rect">
            <a:avLst/>
          </a:prstGeom>
          <a:noFill/>
        </p:spPr>
      </p:pic>
      <p:sp>
        <p:nvSpPr>
          <p:cNvPr id="2" name="Заголовок 1"/>
          <p:cNvSpPr>
            <a:spLocks noGrp="1"/>
          </p:cNvSpPr>
          <p:nvPr>
            <p:ph type="title"/>
          </p:nvPr>
        </p:nvSpPr>
        <p:spPr>
          <a:xfrm>
            <a:off x="0" y="0"/>
            <a:ext cx="8229600" cy="908720"/>
          </a:xfrm>
        </p:spPr>
        <p:txBody>
          <a:bodyPr>
            <a:normAutofit fontScale="90000"/>
          </a:bodyPr>
          <a:lstStyle/>
          <a:p>
            <a:pPr algn="ctr"/>
            <a:r>
              <a:rPr lang="ru-RU" dirty="0" smtClean="0"/>
              <a:t>Давай решать весёлые задачки!</a:t>
            </a:r>
            <a:endParaRPr lang="ru-RU" dirty="0"/>
          </a:p>
        </p:txBody>
      </p:sp>
      <p:sp>
        <p:nvSpPr>
          <p:cNvPr id="3" name="Содержимое 2"/>
          <p:cNvSpPr>
            <a:spLocks noGrp="1"/>
          </p:cNvSpPr>
          <p:nvPr>
            <p:ph idx="1"/>
          </p:nvPr>
        </p:nvSpPr>
        <p:spPr>
          <a:xfrm>
            <a:off x="395536" y="1196752"/>
            <a:ext cx="7239000" cy="864096"/>
          </a:xfrm>
        </p:spPr>
        <p:txBody>
          <a:bodyPr/>
          <a:lstStyle/>
          <a:p>
            <a:r>
              <a:rPr lang="ru-RU" sz="2400" dirty="0" smtClean="0"/>
              <a:t>Три девочки Роза, Маргарита и Анюта</a:t>
            </a:r>
          </a:p>
          <a:p>
            <a:endParaRPr lang="ru-RU" dirty="0"/>
          </a:p>
        </p:txBody>
      </p:sp>
      <p:sp>
        <p:nvSpPr>
          <p:cNvPr id="7" name="Овал 6">
            <a:hlinkClick r:id="" action="ppaction://hlinkshowjump?jump=nextslide"/>
          </p:cNvPr>
          <p:cNvSpPr/>
          <p:nvPr/>
        </p:nvSpPr>
        <p:spPr>
          <a:xfrm>
            <a:off x="6732240" y="5157192"/>
            <a:ext cx="2411760" cy="151216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800" b="1" i="1" dirty="0" smtClean="0">
                <a:ln w="10541" cmpd="sng">
                  <a:solidFill>
                    <a:srgbClr val="7D7D7D">
                      <a:tint val="100000"/>
                      <a:shade val="100000"/>
                      <a:satMod val="110000"/>
                    </a:srgbClr>
                  </a:solidFill>
                  <a:prstDash val="solid"/>
                </a:ln>
                <a:solidFill>
                  <a:schemeClr val="bg1"/>
                </a:solidFill>
              </a:rPr>
              <a:t>Решение</a:t>
            </a:r>
            <a:endParaRPr lang="ru-RU" sz="2800" b="1" i="1" dirty="0">
              <a:ln w="10541" cmpd="sng">
                <a:solidFill>
                  <a:srgbClr val="7D7D7D">
                    <a:tint val="100000"/>
                    <a:shade val="100000"/>
                    <a:satMod val="110000"/>
                  </a:srgbClr>
                </a:solidFill>
                <a:prstDash val="solid"/>
              </a:ln>
              <a:solidFill>
                <a:schemeClr val="bg1"/>
              </a:solidFill>
            </a:endParaRPr>
          </a:p>
        </p:txBody>
      </p:sp>
      <p:sp>
        <p:nvSpPr>
          <p:cNvPr id="12" name="TextBox 11"/>
          <p:cNvSpPr txBox="1"/>
          <p:nvPr/>
        </p:nvSpPr>
        <p:spPr>
          <a:xfrm>
            <a:off x="251520" y="3356992"/>
            <a:ext cx="7416823" cy="707886"/>
          </a:xfrm>
          <a:prstGeom prst="rect">
            <a:avLst/>
          </a:prstGeom>
          <a:noFill/>
        </p:spPr>
        <p:txBody>
          <a:bodyPr wrap="square" rtlCol="0">
            <a:spAutoFit/>
          </a:bodyPr>
          <a:lstStyle/>
          <a:p>
            <a:r>
              <a:rPr lang="ru-RU" sz="2000" dirty="0" smtClean="0"/>
              <a:t>представили на конкурс цветоводов корзины выращенных ими роз , маргариток и анютиных глазок.</a:t>
            </a:r>
            <a:endParaRPr lang="ru-RU" sz="2000" dirty="0"/>
          </a:p>
        </p:txBody>
      </p:sp>
      <p:sp>
        <p:nvSpPr>
          <p:cNvPr id="13" name="Прямоугольник 12"/>
          <p:cNvSpPr/>
          <p:nvPr/>
        </p:nvSpPr>
        <p:spPr>
          <a:xfrm>
            <a:off x="251520" y="5157192"/>
            <a:ext cx="6408712" cy="1323439"/>
          </a:xfrm>
          <a:prstGeom prst="rect">
            <a:avLst/>
          </a:prstGeom>
        </p:spPr>
        <p:txBody>
          <a:bodyPr wrap="square">
            <a:spAutoFit/>
          </a:bodyPr>
          <a:lstStyle/>
          <a:p>
            <a:pPr algn="just"/>
            <a:r>
              <a:rPr lang="ru-RU" sz="2000" smtClean="0"/>
              <a:t>Девочка</a:t>
            </a:r>
            <a:r>
              <a:rPr lang="ru-RU" sz="2000" dirty="0" smtClean="0"/>
              <a:t>, вырастившая маргаритки, обратила внимание  Розы на то, что ни  у одной из девочек имя не совпадает с названием цветов. Какие цветы вырастила каждая из девочек.</a:t>
            </a:r>
            <a:endParaRPr lang="ru-RU" sz="2000"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fade">
                                      <p:cBhvr>
                                        <p:cTn id="14" dur="1000"/>
                                        <p:tgtEl>
                                          <p:spTgt spid="205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animEffect transition="in" filter="fade">
                                      <p:cBhvr>
                                        <p:cTn id="19" dur="1000"/>
                                        <p:tgtEl>
                                          <p:spTgt spid="205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fade">
                                      <p:cBhvr>
                                        <p:cTn id="24" dur="1000"/>
                                        <p:tgtEl>
                                          <p:spTgt spid="2050"/>
                                        </p:tgtEl>
                                      </p:cBhvr>
                                    </p:animEffect>
                                  </p:childTnLst>
                                </p:cTn>
                              </p:par>
                            </p:childTnLst>
                          </p:cTn>
                        </p:par>
                        <p:par>
                          <p:cTn id="25" fill="hold">
                            <p:stCondLst>
                              <p:cond delay="1000"/>
                            </p:stCondLst>
                            <p:childTnLst>
                              <p:par>
                                <p:cTn id="26" presetID="27" presetClass="entr" presetSubtype="0" fill="hold" grpId="0" nodeType="afterEffect">
                                  <p:stCondLst>
                                    <p:cond delay="0"/>
                                  </p:stCondLst>
                                  <p:iterate type="lt">
                                    <p:tmPct val="50000"/>
                                  </p:iterate>
                                  <p:childTnLst>
                                    <p:set>
                                      <p:cBhvr>
                                        <p:cTn id="27" dur="1" fill="hold">
                                          <p:stCondLst>
                                            <p:cond delay="0"/>
                                          </p:stCondLst>
                                        </p:cTn>
                                        <p:tgtEl>
                                          <p:spTgt spid="12"/>
                                        </p:tgtEl>
                                        <p:attrNameLst>
                                          <p:attrName>style.visibility</p:attrName>
                                        </p:attrNameLst>
                                      </p:cBhvr>
                                      <p:to>
                                        <p:strVal val="visible"/>
                                      </p:to>
                                    </p:set>
                                    <p:anim calcmode="discrete" valueType="clr">
                                      <p:cBhvr override="childStyle">
                                        <p:cTn id="28" dur="80"/>
                                        <p:tgtEl>
                                          <p:spTgt spid="12"/>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2"/>
                                        </p:tgtEl>
                                        <p:attrNameLst>
                                          <p:attrName>fillcolor</p:attrName>
                                        </p:attrNameLst>
                                      </p:cBhvr>
                                      <p:tavLst>
                                        <p:tav tm="0">
                                          <p:val>
                                            <p:clrVal>
                                              <a:schemeClr val="accent2"/>
                                            </p:clrVal>
                                          </p:val>
                                        </p:tav>
                                        <p:tav tm="50000">
                                          <p:val>
                                            <p:clrVal>
                                              <a:schemeClr val="hlink"/>
                                            </p:clrVal>
                                          </p:val>
                                        </p:tav>
                                      </p:tavLst>
                                    </p:anim>
                                    <p:set>
                                      <p:cBhvr>
                                        <p:cTn id="30" dur="80"/>
                                        <p:tgtEl>
                                          <p:spTgt spid="12"/>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053"/>
                                        </p:tgtEl>
                                        <p:attrNameLst>
                                          <p:attrName>style.visibility</p:attrName>
                                        </p:attrNameLst>
                                      </p:cBhvr>
                                      <p:to>
                                        <p:strVal val="visible"/>
                                      </p:to>
                                    </p:set>
                                    <p:animEffect transition="in" filter="fade">
                                      <p:cBhvr>
                                        <p:cTn id="35" dur="2000"/>
                                        <p:tgtEl>
                                          <p:spTgt spid="205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054"/>
                                        </p:tgtEl>
                                        <p:attrNameLst>
                                          <p:attrName>style.visibility</p:attrName>
                                        </p:attrNameLst>
                                      </p:cBhvr>
                                      <p:to>
                                        <p:strVal val="visible"/>
                                      </p:to>
                                    </p:set>
                                    <p:animEffect transition="in" filter="fade">
                                      <p:cBhvr>
                                        <p:cTn id="40" dur="2000"/>
                                        <p:tgtEl>
                                          <p:spTgt spid="205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055"/>
                                        </p:tgtEl>
                                        <p:attrNameLst>
                                          <p:attrName>style.visibility</p:attrName>
                                        </p:attrNameLst>
                                      </p:cBhvr>
                                      <p:to>
                                        <p:strVal val="visible"/>
                                      </p:to>
                                    </p:set>
                                    <p:animEffect transition="in" filter="fade">
                                      <p:cBhvr>
                                        <p:cTn id="45" dur="2000"/>
                                        <p:tgtEl>
                                          <p:spTgt spid="2055"/>
                                        </p:tgtEl>
                                      </p:cBhvr>
                                    </p:animEffect>
                                  </p:childTnLst>
                                </p:cTn>
                              </p:par>
                            </p:childTnLst>
                          </p:cTn>
                        </p:par>
                      </p:childTnLst>
                    </p:cTn>
                  </p:par>
                  <p:par>
                    <p:cTn id="46" fill="hold">
                      <p:stCondLst>
                        <p:cond delay="indefinite"/>
                      </p:stCondLst>
                      <p:childTnLst>
                        <p:par>
                          <p:cTn id="47" fill="hold">
                            <p:stCondLst>
                              <p:cond delay="0"/>
                            </p:stCondLst>
                            <p:childTnLst>
                              <p:par>
                                <p:cTn id="48" presetID="27" presetClass="entr" presetSubtype="0" fill="hold" grpId="0" nodeType="clickEffect">
                                  <p:stCondLst>
                                    <p:cond delay="0"/>
                                  </p:stCondLst>
                                  <p:iterate type="lt">
                                    <p:tmPct val="50000"/>
                                  </p:iterate>
                                  <p:childTnLst>
                                    <p:set>
                                      <p:cBhvr>
                                        <p:cTn id="49" dur="1" fill="hold">
                                          <p:stCondLst>
                                            <p:cond delay="0"/>
                                          </p:stCondLst>
                                        </p:cTn>
                                        <p:tgtEl>
                                          <p:spTgt spid="13"/>
                                        </p:tgtEl>
                                        <p:attrNameLst>
                                          <p:attrName>style.visibility</p:attrName>
                                        </p:attrNameLst>
                                      </p:cBhvr>
                                      <p:to>
                                        <p:strVal val="visible"/>
                                      </p:to>
                                    </p:set>
                                    <p:anim calcmode="discrete" valueType="clr">
                                      <p:cBhvr override="childStyle">
                                        <p:cTn id="50" dur="80"/>
                                        <p:tgtEl>
                                          <p:spTgt spid="13"/>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13"/>
                                        </p:tgtEl>
                                        <p:attrNameLst>
                                          <p:attrName>fillcolor</p:attrName>
                                        </p:attrNameLst>
                                      </p:cBhvr>
                                      <p:tavLst>
                                        <p:tav tm="0">
                                          <p:val>
                                            <p:clrVal>
                                              <a:schemeClr val="accent2"/>
                                            </p:clrVal>
                                          </p:val>
                                        </p:tav>
                                        <p:tav tm="50000">
                                          <p:val>
                                            <p:clrVal>
                                              <a:schemeClr val="hlink"/>
                                            </p:clrVal>
                                          </p:val>
                                        </p:tav>
                                      </p:tavLst>
                                    </p:anim>
                                    <p:set>
                                      <p:cBhvr>
                                        <p:cTn id="52" dur="80"/>
                                        <p:tgtEl>
                                          <p:spTgt spid="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Мои изображения\алиса\Новая папка (3)\пе.jpg"/>
          <p:cNvPicPr>
            <a:picLocks noChangeAspect="1" noChangeArrowheads="1"/>
          </p:cNvPicPr>
          <p:nvPr/>
        </p:nvPicPr>
        <p:blipFill>
          <a:blip r:embed="rId2" cstate="print"/>
          <a:srcRect/>
          <a:stretch>
            <a:fillRect/>
          </a:stretch>
        </p:blipFill>
        <p:spPr bwMode="auto">
          <a:xfrm>
            <a:off x="6012160" y="188640"/>
            <a:ext cx="1872208" cy="2485066"/>
          </a:xfrm>
          <a:prstGeom prst="rect">
            <a:avLst/>
          </a:prstGeom>
          <a:noFill/>
        </p:spPr>
      </p:pic>
      <p:pic>
        <p:nvPicPr>
          <p:cNvPr id="3075" name="Picture 3" descr="F:\Мои изображения\алиса\Новая папка (3)\arkadiuszkubiec_pl.jpg"/>
          <p:cNvPicPr>
            <a:picLocks noChangeAspect="1" noChangeArrowheads="1"/>
          </p:cNvPicPr>
          <p:nvPr/>
        </p:nvPicPr>
        <p:blipFill>
          <a:blip r:embed="rId3" cstate="print"/>
          <a:srcRect/>
          <a:stretch>
            <a:fillRect/>
          </a:stretch>
        </p:blipFill>
        <p:spPr bwMode="auto">
          <a:xfrm>
            <a:off x="395536" y="0"/>
            <a:ext cx="1944216" cy="2501286"/>
          </a:xfrm>
          <a:prstGeom prst="rect">
            <a:avLst/>
          </a:prstGeom>
          <a:noFill/>
        </p:spPr>
      </p:pic>
      <p:pic>
        <p:nvPicPr>
          <p:cNvPr id="3076" name="Picture 4" descr="F:\Мои изображения\алиса\Новая папка (3)\winnie_71.jpg"/>
          <p:cNvPicPr>
            <a:picLocks noChangeAspect="1" noChangeArrowheads="1"/>
          </p:cNvPicPr>
          <p:nvPr/>
        </p:nvPicPr>
        <p:blipFill>
          <a:blip r:embed="rId4" cstate="print"/>
          <a:srcRect/>
          <a:stretch>
            <a:fillRect/>
          </a:stretch>
        </p:blipFill>
        <p:spPr bwMode="auto">
          <a:xfrm>
            <a:off x="3275856" y="4149080"/>
            <a:ext cx="1512168" cy="1933203"/>
          </a:xfrm>
          <a:prstGeom prst="rect">
            <a:avLst/>
          </a:prstGeom>
          <a:noFill/>
        </p:spPr>
      </p:pic>
      <p:sp>
        <p:nvSpPr>
          <p:cNvPr id="7" name="TextBox 6"/>
          <p:cNvSpPr txBox="1"/>
          <p:nvPr/>
        </p:nvSpPr>
        <p:spPr>
          <a:xfrm>
            <a:off x="611560" y="2420888"/>
            <a:ext cx="1218349" cy="707886"/>
          </a:xfrm>
          <a:prstGeom prst="rect">
            <a:avLst/>
          </a:prstGeom>
          <a:noFill/>
        </p:spPr>
        <p:txBody>
          <a:bodyPr wrap="square" rtlCol="0">
            <a:spAutoFit/>
          </a:bodyPr>
          <a:lstStyle/>
          <a:p>
            <a:r>
              <a:rPr lang="ru-RU" sz="4000" dirty="0" smtClean="0">
                <a:latin typeface="Monotype Corsiva" pitchFamily="66" charset="0"/>
              </a:rPr>
              <a:t>Роза</a:t>
            </a:r>
            <a:endParaRPr lang="ru-RU" sz="4000" dirty="0">
              <a:latin typeface="Monotype Corsiva" pitchFamily="66" charset="0"/>
            </a:endParaRPr>
          </a:p>
        </p:txBody>
      </p:sp>
      <p:sp>
        <p:nvSpPr>
          <p:cNvPr id="9" name="TextBox 8"/>
          <p:cNvSpPr txBox="1"/>
          <p:nvPr/>
        </p:nvSpPr>
        <p:spPr>
          <a:xfrm>
            <a:off x="2843808" y="6150114"/>
            <a:ext cx="2664296" cy="707886"/>
          </a:xfrm>
          <a:prstGeom prst="rect">
            <a:avLst/>
          </a:prstGeom>
          <a:noFill/>
        </p:spPr>
        <p:txBody>
          <a:bodyPr wrap="square" rtlCol="0">
            <a:spAutoFit/>
          </a:bodyPr>
          <a:lstStyle/>
          <a:p>
            <a:r>
              <a:rPr lang="ru-RU" sz="4000" dirty="0" smtClean="0">
                <a:latin typeface="Monotype Corsiva" pitchFamily="66" charset="0"/>
              </a:rPr>
              <a:t>Маргарита</a:t>
            </a:r>
            <a:endParaRPr lang="ru-RU" sz="4000" dirty="0">
              <a:latin typeface="Monotype Corsiva" pitchFamily="66" charset="0"/>
            </a:endParaRPr>
          </a:p>
        </p:txBody>
      </p:sp>
      <p:sp>
        <p:nvSpPr>
          <p:cNvPr id="10" name="TextBox 9"/>
          <p:cNvSpPr txBox="1"/>
          <p:nvPr/>
        </p:nvSpPr>
        <p:spPr>
          <a:xfrm>
            <a:off x="6084168" y="2492896"/>
            <a:ext cx="1585690" cy="707886"/>
          </a:xfrm>
          <a:prstGeom prst="rect">
            <a:avLst/>
          </a:prstGeom>
          <a:noFill/>
        </p:spPr>
        <p:txBody>
          <a:bodyPr wrap="square" rtlCol="0">
            <a:spAutoFit/>
          </a:bodyPr>
          <a:lstStyle/>
          <a:p>
            <a:r>
              <a:rPr lang="ru-RU" sz="4000" dirty="0" smtClean="0">
                <a:solidFill>
                  <a:srgbClr val="002060"/>
                </a:solidFill>
                <a:latin typeface="Monotype Corsiva" pitchFamily="66" charset="0"/>
              </a:rPr>
              <a:t>Анюта</a:t>
            </a:r>
            <a:endParaRPr lang="ru-RU" sz="4000" dirty="0">
              <a:solidFill>
                <a:srgbClr val="002060"/>
              </a:solidFill>
              <a:latin typeface="Monotype Corsiva" pitchFamily="66" charset="0"/>
            </a:endParaRPr>
          </a:p>
        </p:txBody>
      </p:sp>
      <p:pic>
        <p:nvPicPr>
          <p:cNvPr id="3077" name="Picture 5" descr="F:\Мои изображения\алиса\Новая папка (3)\rose.jpg"/>
          <p:cNvPicPr>
            <a:picLocks noChangeAspect="1" noChangeArrowheads="1"/>
          </p:cNvPicPr>
          <p:nvPr/>
        </p:nvPicPr>
        <p:blipFill>
          <a:blip r:embed="rId5" cstate="print"/>
          <a:srcRect/>
          <a:stretch>
            <a:fillRect/>
          </a:stretch>
        </p:blipFill>
        <p:spPr bwMode="auto">
          <a:xfrm>
            <a:off x="5868144" y="4221088"/>
            <a:ext cx="2044903" cy="2078584"/>
          </a:xfrm>
          <a:prstGeom prst="rect">
            <a:avLst/>
          </a:prstGeom>
          <a:ln>
            <a:noFill/>
          </a:ln>
          <a:effectLst>
            <a:outerShdw blurRad="292100" dist="139700" dir="2700000" algn="tl" rotWithShape="0">
              <a:srgbClr val="333333">
                <a:alpha val="65000"/>
              </a:srgbClr>
            </a:outerShdw>
          </a:effectLst>
        </p:spPr>
      </p:pic>
      <p:pic>
        <p:nvPicPr>
          <p:cNvPr id="3078" name="Picture 6" descr="F:\Мои изображения\алиса\Новая папка (3)\fejka-artificial-potted-plant__0117247_PE272210_S4.JPG"/>
          <p:cNvPicPr>
            <a:picLocks noChangeAspect="1" noChangeArrowheads="1"/>
          </p:cNvPicPr>
          <p:nvPr/>
        </p:nvPicPr>
        <p:blipFill>
          <a:blip r:embed="rId6" cstate="print"/>
          <a:srcRect/>
          <a:stretch>
            <a:fillRect/>
          </a:stretch>
        </p:blipFill>
        <p:spPr bwMode="auto">
          <a:xfrm>
            <a:off x="467544" y="4293096"/>
            <a:ext cx="1512168" cy="2157169"/>
          </a:xfrm>
          <a:prstGeom prst="rect">
            <a:avLst/>
          </a:prstGeom>
          <a:ln>
            <a:noFill/>
          </a:ln>
          <a:effectLst>
            <a:outerShdw blurRad="292100" dist="139700" dir="2700000" algn="tl" rotWithShape="0">
              <a:srgbClr val="333333">
                <a:alpha val="65000"/>
              </a:srgbClr>
            </a:outerShdw>
          </a:effectLst>
        </p:spPr>
      </p:pic>
      <p:pic>
        <p:nvPicPr>
          <p:cNvPr id="3079" name="Picture 7" descr="F:\Мои изображения\алиса\Новая папка (3)\IMG_4212_0.jpg"/>
          <p:cNvPicPr>
            <a:picLocks noChangeAspect="1" noChangeArrowheads="1"/>
          </p:cNvPicPr>
          <p:nvPr/>
        </p:nvPicPr>
        <p:blipFill>
          <a:blip r:embed="rId7" cstate="print"/>
          <a:srcRect/>
          <a:stretch>
            <a:fillRect/>
          </a:stretch>
        </p:blipFill>
        <p:spPr bwMode="auto">
          <a:xfrm>
            <a:off x="3131840" y="692696"/>
            <a:ext cx="1987271" cy="1872208"/>
          </a:xfrm>
          <a:prstGeom prst="rect">
            <a:avLst/>
          </a:prstGeom>
          <a:ln>
            <a:noFill/>
          </a:ln>
          <a:effectLst>
            <a:outerShdw blurRad="292100" dist="139700" dir="2700000" algn="tl" rotWithShape="0">
              <a:srgbClr val="333333">
                <a:alpha val="65000"/>
              </a:srgbClr>
            </a:outerShdw>
          </a:effectLst>
        </p:spPr>
      </p:pic>
      <p:sp>
        <p:nvSpPr>
          <p:cNvPr id="50" name="Стрелка вправо с вырезом 49"/>
          <p:cNvSpPr/>
          <p:nvPr/>
        </p:nvSpPr>
        <p:spPr>
          <a:xfrm rot="5400000">
            <a:off x="6516216" y="3356992"/>
            <a:ext cx="648072"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право с вырезом 50"/>
          <p:cNvSpPr/>
          <p:nvPr/>
        </p:nvSpPr>
        <p:spPr>
          <a:xfrm rot="5400000">
            <a:off x="755576" y="3429000"/>
            <a:ext cx="648072"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Стрелка вправо с вырезом 51"/>
          <p:cNvSpPr/>
          <p:nvPr/>
        </p:nvSpPr>
        <p:spPr>
          <a:xfrm rot="16200000">
            <a:off x="3851920" y="3284984"/>
            <a:ext cx="648072"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Капля 52"/>
          <p:cNvSpPr/>
          <p:nvPr/>
        </p:nvSpPr>
        <p:spPr>
          <a:xfrm rot="20546755">
            <a:off x="7238875" y="5121241"/>
            <a:ext cx="1941695" cy="1749391"/>
          </a:xfrm>
          <a:prstGeom prst="teardrop">
            <a:avLst>
              <a:gd name="adj" fmla="val 10348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2000" dirty="0" smtClean="0">
                <a:solidFill>
                  <a:srgbClr val="00B0F0"/>
                </a:solidFill>
              </a:rPr>
              <a:t>Молодец</a:t>
            </a:r>
            <a:endParaRPr lang="ru-RU" sz="2000" dirty="0">
              <a:solidFill>
                <a:srgbClr val="00B0F0"/>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 calcmode="lin" valueType="num">
                                      <p:cBhvr additive="base">
                                        <p:cTn id="17" dur="500" fill="hold"/>
                                        <p:tgtEl>
                                          <p:spTgt spid="3074"/>
                                        </p:tgtEl>
                                        <p:attrNameLst>
                                          <p:attrName>ppt_x</p:attrName>
                                        </p:attrNameLst>
                                      </p:cBhvr>
                                      <p:tavLst>
                                        <p:tav tm="0">
                                          <p:val>
                                            <p:strVal val="#ppt_x"/>
                                          </p:val>
                                        </p:tav>
                                        <p:tav tm="100000">
                                          <p:val>
                                            <p:strVal val="#ppt_x"/>
                                          </p:val>
                                        </p:tav>
                                      </p:tavLst>
                                    </p:anim>
                                    <p:anim calcmode="lin" valueType="num">
                                      <p:cBhvr additive="base">
                                        <p:cTn id="18" dur="500" fill="hold"/>
                                        <p:tgtEl>
                                          <p:spTgt spid="307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076"/>
                                        </p:tgtEl>
                                        <p:attrNameLst>
                                          <p:attrName>style.visibility</p:attrName>
                                        </p:attrNameLst>
                                      </p:cBhvr>
                                      <p:to>
                                        <p:strVal val="visible"/>
                                      </p:to>
                                    </p:set>
                                    <p:anim calcmode="lin" valueType="num">
                                      <p:cBhvr additive="base">
                                        <p:cTn id="27" dur="500" fill="hold"/>
                                        <p:tgtEl>
                                          <p:spTgt spid="3076"/>
                                        </p:tgtEl>
                                        <p:attrNameLst>
                                          <p:attrName>ppt_x</p:attrName>
                                        </p:attrNameLst>
                                      </p:cBhvr>
                                      <p:tavLst>
                                        <p:tav tm="0">
                                          <p:val>
                                            <p:strVal val="#ppt_x"/>
                                          </p:val>
                                        </p:tav>
                                        <p:tav tm="100000">
                                          <p:val>
                                            <p:strVal val="#ppt_x"/>
                                          </p:val>
                                        </p:tav>
                                      </p:tavLst>
                                    </p:anim>
                                    <p:anim calcmode="lin" valueType="num">
                                      <p:cBhvr additive="base">
                                        <p:cTn id="28" dur="500" fill="hold"/>
                                        <p:tgtEl>
                                          <p:spTgt spid="30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grpId="0" nodeType="click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1000" fill="hold"/>
                                        <p:tgtEl>
                                          <p:spTgt spid="51"/>
                                        </p:tgtEl>
                                        <p:attrNameLst>
                                          <p:attrName>ppt_w</p:attrName>
                                        </p:attrNameLst>
                                      </p:cBhvr>
                                      <p:tavLst>
                                        <p:tav tm="0">
                                          <p:val>
                                            <p:strVal val="#ppt_w*0.70"/>
                                          </p:val>
                                        </p:tav>
                                        <p:tav tm="100000">
                                          <p:val>
                                            <p:strVal val="#ppt_w"/>
                                          </p:val>
                                        </p:tav>
                                      </p:tavLst>
                                    </p:anim>
                                    <p:anim calcmode="lin" valueType="num">
                                      <p:cBhvr>
                                        <p:cTn id="38" dur="1000" fill="hold"/>
                                        <p:tgtEl>
                                          <p:spTgt spid="51"/>
                                        </p:tgtEl>
                                        <p:attrNameLst>
                                          <p:attrName>ppt_h</p:attrName>
                                        </p:attrNameLst>
                                      </p:cBhvr>
                                      <p:tavLst>
                                        <p:tav tm="0">
                                          <p:val>
                                            <p:strVal val="#ppt_h"/>
                                          </p:val>
                                        </p:tav>
                                        <p:tav tm="100000">
                                          <p:val>
                                            <p:strVal val="#ppt_h"/>
                                          </p:val>
                                        </p:tav>
                                      </p:tavLst>
                                    </p:anim>
                                    <p:animEffect transition="in" filter="fade">
                                      <p:cBhvr>
                                        <p:cTn id="39" dur="1000"/>
                                        <p:tgtEl>
                                          <p:spTgt spid="51"/>
                                        </p:tgtEl>
                                      </p:cBhvr>
                                    </p:animEffect>
                                  </p:childTnLst>
                                </p:cTn>
                              </p:par>
                              <p:par>
                                <p:cTn id="40" presetID="55" presetClass="entr" presetSubtype="0" fill="hold" nodeType="withEffect">
                                  <p:stCondLst>
                                    <p:cond delay="0"/>
                                  </p:stCondLst>
                                  <p:childTnLst>
                                    <p:set>
                                      <p:cBhvr>
                                        <p:cTn id="41" dur="1" fill="hold">
                                          <p:stCondLst>
                                            <p:cond delay="0"/>
                                          </p:stCondLst>
                                        </p:cTn>
                                        <p:tgtEl>
                                          <p:spTgt spid="3078"/>
                                        </p:tgtEl>
                                        <p:attrNameLst>
                                          <p:attrName>style.visibility</p:attrName>
                                        </p:attrNameLst>
                                      </p:cBhvr>
                                      <p:to>
                                        <p:strVal val="visible"/>
                                      </p:to>
                                    </p:set>
                                    <p:anim calcmode="lin" valueType="num">
                                      <p:cBhvr>
                                        <p:cTn id="42" dur="1000" fill="hold"/>
                                        <p:tgtEl>
                                          <p:spTgt spid="3078"/>
                                        </p:tgtEl>
                                        <p:attrNameLst>
                                          <p:attrName>ppt_w</p:attrName>
                                        </p:attrNameLst>
                                      </p:cBhvr>
                                      <p:tavLst>
                                        <p:tav tm="0">
                                          <p:val>
                                            <p:strVal val="#ppt_w*0.70"/>
                                          </p:val>
                                        </p:tav>
                                        <p:tav tm="100000">
                                          <p:val>
                                            <p:strVal val="#ppt_w"/>
                                          </p:val>
                                        </p:tav>
                                      </p:tavLst>
                                    </p:anim>
                                    <p:anim calcmode="lin" valueType="num">
                                      <p:cBhvr>
                                        <p:cTn id="43" dur="1000" fill="hold"/>
                                        <p:tgtEl>
                                          <p:spTgt spid="3078"/>
                                        </p:tgtEl>
                                        <p:attrNameLst>
                                          <p:attrName>ppt_h</p:attrName>
                                        </p:attrNameLst>
                                      </p:cBhvr>
                                      <p:tavLst>
                                        <p:tav tm="0">
                                          <p:val>
                                            <p:strVal val="#ppt_h"/>
                                          </p:val>
                                        </p:tav>
                                        <p:tav tm="100000">
                                          <p:val>
                                            <p:strVal val="#ppt_h"/>
                                          </p:val>
                                        </p:tav>
                                      </p:tavLst>
                                    </p:anim>
                                    <p:animEffect transition="in" filter="fade">
                                      <p:cBhvr>
                                        <p:cTn id="44" dur="1000"/>
                                        <p:tgtEl>
                                          <p:spTgt spid="3078"/>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1000" fill="hold"/>
                                        <p:tgtEl>
                                          <p:spTgt spid="52"/>
                                        </p:tgtEl>
                                        <p:attrNameLst>
                                          <p:attrName>ppt_w</p:attrName>
                                        </p:attrNameLst>
                                      </p:cBhvr>
                                      <p:tavLst>
                                        <p:tav tm="0">
                                          <p:val>
                                            <p:strVal val="#ppt_w*0.70"/>
                                          </p:val>
                                        </p:tav>
                                        <p:tav tm="100000">
                                          <p:val>
                                            <p:strVal val="#ppt_w"/>
                                          </p:val>
                                        </p:tav>
                                      </p:tavLst>
                                    </p:anim>
                                    <p:anim calcmode="lin" valueType="num">
                                      <p:cBhvr>
                                        <p:cTn id="50" dur="1000" fill="hold"/>
                                        <p:tgtEl>
                                          <p:spTgt spid="52"/>
                                        </p:tgtEl>
                                        <p:attrNameLst>
                                          <p:attrName>ppt_h</p:attrName>
                                        </p:attrNameLst>
                                      </p:cBhvr>
                                      <p:tavLst>
                                        <p:tav tm="0">
                                          <p:val>
                                            <p:strVal val="#ppt_h"/>
                                          </p:val>
                                        </p:tav>
                                        <p:tav tm="100000">
                                          <p:val>
                                            <p:strVal val="#ppt_h"/>
                                          </p:val>
                                        </p:tav>
                                      </p:tavLst>
                                    </p:anim>
                                    <p:animEffect transition="in" filter="fade">
                                      <p:cBhvr>
                                        <p:cTn id="51" dur="1000"/>
                                        <p:tgtEl>
                                          <p:spTgt spid="52"/>
                                        </p:tgtEl>
                                      </p:cBhvr>
                                    </p:animEffect>
                                  </p:childTnLst>
                                </p:cTn>
                              </p:par>
                              <p:par>
                                <p:cTn id="52" presetID="55" presetClass="entr" presetSubtype="0" fill="hold" nodeType="withEffect">
                                  <p:stCondLst>
                                    <p:cond delay="0"/>
                                  </p:stCondLst>
                                  <p:childTnLst>
                                    <p:set>
                                      <p:cBhvr>
                                        <p:cTn id="53" dur="1" fill="hold">
                                          <p:stCondLst>
                                            <p:cond delay="0"/>
                                          </p:stCondLst>
                                        </p:cTn>
                                        <p:tgtEl>
                                          <p:spTgt spid="3079"/>
                                        </p:tgtEl>
                                        <p:attrNameLst>
                                          <p:attrName>style.visibility</p:attrName>
                                        </p:attrNameLst>
                                      </p:cBhvr>
                                      <p:to>
                                        <p:strVal val="visible"/>
                                      </p:to>
                                    </p:set>
                                    <p:anim calcmode="lin" valueType="num">
                                      <p:cBhvr>
                                        <p:cTn id="54" dur="1000" fill="hold"/>
                                        <p:tgtEl>
                                          <p:spTgt spid="3079"/>
                                        </p:tgtEl>
                                        <p:attrNameLst>
                                          <p:attrName>ppt_w</p:attrName>
                                        </p:attrNameLst>
                                      </p:cBhvr>
                                      <p:tavLst>
                                        <p:tav tm="0">
                                          <p:val>
                                            <p:strVal val="#ppt_w*0.70"/>
                                          </p:val>
                                        </p:tav>
                                        <p:tav tm="100000">
                                          <p:val>
                                            <p:strVal val="#ppt_w"/>
                                          </p:val>
                                        </p:tav>
                                      </p:tavLst>
                                    </p:anim>
                                    <p:anim calcmode="lin" valueType="num">
                                      <p:cBhvr>
                                        <p:cTn id="55" dur="1000" fill="hold"/>
                                        <p:tgtEl>
                                          <p:spTgt spid="3079"/>
                                        </p:tgtEl>
                                        <p:attrNameLst>
                                          <p:attrName>ppt_h</p:attrName>
                                        </p:attrNameLst>
                                      </p:cBhvr>
                                      <p:tavLst>
                                        <p:tav tm="0">
                                          <p:val>
                                            <p:strVal val="#ppt_h"/>
                                          </p:val>
                                        </p:tav>
                                        <p:tav tm="100000">
                                          <p:val>
                                            <p:strVal val="#ppt_h"/>
                                          </p:val>
                                        </p:tav>
                                      </p:tavLst>
                                    </p:anim>
                                    <p:animEffect transition="in" filter="fade">
                                      <p:cBhvr>
                                        <p:cTn id="56" dur="1000"/>
                                        <p:tgtEl>
                                          <p:spTgt spid="3079"/>
                                        </p:tgtEl>
                                      </p:cBhvr>
                                    </p:animEffect>
                                  </p:childTnLst>
                                </p:cTn>
                              </p:par>
                            </p:childTnLst>
                          </p:cTn>
                        </p:par>
                      </p:childTnLst>
                    </p:cTn>
                  </p:par>
                  <p:par>
                    <p:cTn id="57" fill="hold">
                      <p:stCondLst>
                        <p:cond delay="indefinite"/>
                      </p:stCondLst>
                      <p:childTnLst>
                        <p:par>
                          <p:cTn id="58" fill="hold">
                            <p:stCondLst>
                              <p:cond delay="0"/>
                            </p:stCondLst>
                            <p:childTnLst>
                              <p:par>
                                <p:cTn id="59" presetID="55" presetClass="entr" presetSubtype="0" fill="hold" nodeType="clickEffect">
                                  <p:stCondLst>
                                    <p:cond delay="0"/>
                                  </p:stCondLst>
                                  <p:childTnLst>
                                    <p:set>
                                      <p:cBhvr>
                                        <p:cTn id="60" dur="1" fill="hold">
                                          <p:stCondLst>
                                            <p:cond delay="0"/>
                                          </p:stCondLst>
                                        </p:cTn>
                                        <p:tgtEl>
                                          <p:spTgt spid="3077"/>
                                        </p:tgtEl>
                                        <p:attrNameLst>
                                          <p:attrName>style.visibility</p:attrName>
                                        </p:attrNameLst>
                                      </p:cBhvr>
                                      <p:to>
                                        <p:strVal val="visible"/>
                                      </p:to>
                                    </p:set>
                                    <p:anim calcmode="lin" valueType="num">
                                      <p:cBhvr>
                                        <p:cTn id="61" dur="1000" fill="hold"/>
                                        <p:tgtEl>
                                          <p:spTgt spid="3077"/>
                                        </p:tgtEl>
                                        <p:attrNameLst>
                                          <p:attrName>ppt_w</p:attrName>
                                        </p:attrNameLst>
                                      </p:cBhvr>
                                      <p:tavLst>
                                        <p:tav tm="0">
                                          <p:val>
                                            <p:strVal val="#ppt_w*0.70"/>
                                          </p:val>
                                        </p:tav>
                                        <p:tav tm="100000">
                                          <p:val>
                                            <p:strVal val="#ppt_w"/>
                                          </p:val>
                                        </p:tav>
                                      </p:tavLst>
                                    </p:anim>
                                    <p:anim calcmode="lin" valueType="num">
                                      <p:cBhvr>
                                        <p:cTn id="62" dur="1000" fill="hold"/>
                                        <p:tgtEl>
                                          <p:spTgt spid="3077"/>
                                        </p:tgtEl>
                                        <p:attrNameLst>
                                          <p:attrName>ppt_h</p:attrName>
                                        </p:attrNameLst>
                                      </p:cBhvr>
                                      <p:tavLst>
                                        <p:tav tm="0">
                                          <p:val>
                                            <p:strVal val="#ppt_h"/>
                                          </p:val>
                                        </p:tav>
                                        <p:tav tm="100000">
                                          <p:val>
                                            <p:strVal val="#ppt_h"/>
                                          </p:val>
                                        </p:tav>
                                      </p:tavLst>
                                    </p:anim>
                                    <p:animEffect transition="in" filter="fade">
                                      <p:cBhvr>
                                        <p:cTn id="63" dur="1000"/>
                                        <p:tgtEl>
                                          <p:spTgt spid="3077"/>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1000" fill="hold"/>
                                        <p:tgtEl>
                                          <p:spTgt spid="50"/>
                                        </p:tgtEl>
                                        <p:attrNameLst>
                                          <p:attrName>ppt_w</p:attrName>
                                        </p:attrNameLst>
                                      </p:cBhvr>
                                      <p:tavLst>
                                        <p:tav tm="0">
                                          <p:val>
                                            <p:strVal val="#ppt_w*0.70"/>
                                          </p:val>
                                        </p:tav>
                                        <p:tav tm="100000">
                                          <p:val>
                                            <p:strVal val="#ppt_w"/>
                                          </p:val>
                                        </p:tav>
                                      </p:tavLst>
                                    </p:anim>
                                    <p:anim calcmode="lin" valueType="num">
                                      <p:cBhvr>
                                        <p:cTn id="67" dur="1000" fill="hold"/>
                                        <p:tgtEl>
                                          <p:spTgt spid="50"/>
                                        </p:tgtEl>
                                        <p:attrNameLst>
                                          <p:attrName>ppt_h</p:attrName>
                                        </p:attrNameLst>
                                      </p:cBhvr>
                                      <p:tavLst>
                                        <p:tav tm="0">
                                          <p:val>
                                            <p:strVal val="#ppt_h"/>
                                          </p:val>
                                        </p:tav>
                                        <p:tav tm="100000">
                                          <p:val>
                                            <p:strVal val="#ppt_h"/>
                                          </p:val>
                                        </p:tav>
                                      </p:tavLst>
                                    </p:anim>
                                    <p:animEffect transition="in" filter="fade">
                                      <p:cBhvr>
                                        <p:cTn id="68" dur="1000"/>
                                        <p:tgtEl>
                                          <p:spTgt spid="50"/>
                                        </p:tgtEl>
                                      </p:cBhvr>
                                    </p:animEffect>
                                  </p:childTnLst>
                                </p:cTn>
                              </p:par>
                            </p:childTnLst>
                          </p:cTn>
                        </p:par>
                      </p:childTnLst>
                    </p:cTn>
                  </p:par>
                  <p:par>
                    <p:cTn id="69" fill="hold">
                      <p:stCondLst>
                        <p:cond delay="indefinite"/>
                      </p:stCondLst>
                      <p:childTnLst>
                        <p:par>
                          <p:cTn id="70" fill="hold">
                            <p:stCondLst>
                              <p:cond delay="0"/>
                            </p:stCondLst>
                            <p:childTnLst>
                              <p:par>
                                <p:cTn id="71" presetID="31" presetClass="entr" presetSubtype="0" fill="hold" grpId="0" nodeType="clickEffect">
                                  <p:stCondLst>
                                    <p:cond delay="0"/>
                                  </p:stCondLst>
                                  <p:iterate type="lt">
                                    <p:tmPct val="5000"/>
                                  </p:iterate>
                                  <p:childTnLst>
                                    <p:set>
                                      <p:cBhvr>
                                        <p:cTn id="72" dur="1" fill="hold">
                                          <p:stCondLst>
                                            <p:cond delay="0"/>
                                          </p:stCondLst>
                                        </p:cTn>
                                        <p:tgtEl>
                                          <p:spTgt spid="53"/>
                                        </p:tgtEl>
                                        <p:attrNameLst>
                                          <p:attrName>style.visibility</p:attrName>
                                        </p:attrNameLst>
                                      </p:cBhvr>
                                      <p:to>
                                        <p:strVal val="visible"/>
                                      </p:to>
                                    </p:set>
                                    <p:anim calcmode="lin" valueType="num">
                                      <p:cBhvr>
                                        <p:cTn id="73" dur="1000" fill="hold"/>
                                        <p:tgtEl>
                                          <p:spTgt spid="53"/>
                                        </p:tgtEl>
                                        <p:attrNameLst>
                                          <p:attrName>ppt_w</p:attrName>
                                        </p:attrNameLst>
                                      </p:cBhvr>
                                      <p:tavLst>
                                        <p:tav tm="0">
                                          <p:val>
                                            <p:fltVal val="0"/>
                                          </p:val>
                                        </p:tav>
                                        <p:tav tm="100000">
                                          <p:val>
                                            <p:strVal val="#ppt_w"/>
                                          </p:val>
                                        </p:tav>
                                      </p:tavLst>
                                    </p:anim>
                                    <p:anim calcmode="lin" valueType="num">
                                      <p:cBhvr>
                                        <p:cTn id="74" dur="1000" fill="hold"/>
                                        <p:tgtEl>
                                          <p:spTgt spid="53"/>
                                        </p:tgtEl>
                                        <p:attrNameLst>
                                          <p:attrName>ppt_h</p:attrName>
                                        </p:attrNameLst>
                                      </p:cBhvr>
                                      <p:tavLst>
                                        <p:tav tm="0">
                                          <p:val>
                                            <p:fltVal val="0"/>
                                          </p:val>
                                        </p:tav>
                                        <p:tav tm="100000">
                                          <p:val>
                                            <p:strVal val="#ppt_h"/>
                                          </p:val>
                                        </p:tav>
                                      </p:tavLst>
                                    </p:anim>
                                    <p:anim calcmode="lin" valueType="num">
                                      <p:cBhvr>
                                        <p:cTn id="75" dur="1000" fill="hold"/>
                                        <p:tgtEl>
                                          <p:spTgt spid="53"/>
                                        </p:tgtEl>
                                        <p:attrNameLst>
                                          <p:attrName>style.rotation</p:attrName>
                                        </p:attrNameLst>
                                      </p:cBhvr>
                                      <p:tavLst>
                                        <p:tav tm="0">
                                          <p:val>
                                            <p:fltVal val="90"/>
                                          </p:val>
                                        </p:tav>
                                        <p:tav tm="100000">
                                          <p:val>
                                            <p:fltVal val="0"/>
                                          </p:val>
                                        </p:tav>
                                      </p:tavLst>
                                    </p:anim>
                                    <p:animEffect transition="in" filter="fade">
                                      <p:cBhvr>
                                        <p:cTn id="76"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50" grpId="0" animBg="1"/>
      <p:bldP spid="51" grpId="0" animBg="1"/>
      <p:bldP spid="52" grpId="0" animBg="1"/>
      <p:bldP spid="5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Загнутый угол 43"/>
          <p:cNvSpPr/>
          <p:nvPr/>
        </p:nvSpPr>
        <p:spPr>
          <a:xfrm>
            <a:off x="179512" y="3717032"/>
            <a:ext cx="3168352" cy="3024336"/>
          </a:xfrm>
          <a:prstGeom prst="foldedCorner">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2" name="Заголовок 1"/>
          <p:cNvSpPr>
            <a:spLocks noGrp="1"/>
          </p:cNvSpPr>
          <p:nvPr>
            <p:ph type="title"/>
          </p:nvPr>
        </p:nvSpPr>
        <p:spPr>
          <a:xfrm>
            <a:off x="457200" y="320040"/>
            <a:ext cx="3106688" cy="1143000"/>
          </a:xfrm>
        </p:spPr>
        <p:txBody>
          <a:bodyPr/>
          <a:lstStyle/>
          <a:p>
            <a:endParaRPr lang="ru-RU" dirty="0"/>
          </a:p>
        </p:txBody>
      </p:sp>
      <p:sp>
        <p:nvSpPr>
          <p:cNvPr id="3" name="Содержимое 2"/>
          <p:cNvSpPr>
            <a:spLocks noGrp="1"/>
          </p:cNvSpPr>
          <p:nvPr>
            <p:ph idx="1"/>
          </p:nvPr>
        </p:nvSpPr>
        <p:spPr>
          <a:xfrm>
            <a:off x="251520" y="332656"/>
            <a:ext cx="3024336" cy="3168352"/>
          </a:xfrm>
        </p:spPr>
        <p:txBody>
          <a:bodyPr>
            <a:normAutofit lnSpcReduction="10000"/>
          </a:bodyPr>
          <a:lstStyle/>
          <a:p>
            <a:pPr marL="0" algn="just">
              <a:spcBef>
                <a:spcPts val="0"/>
              </a:spcBef>
              <a:buNone/>
            </a:pPr>
            <a:r>
              <a:rPr lang="ru-RU" sz="1400" kern="0" dirty="0" smtClean="0"/>
              <a:t>В течение некоторого промежутка времени охотник удирал от медведя, и все это время душа его находилась в пятках. </a:t>
            </a:r>
          </a:p>
          <a:p>
            <a:pPr marL="0" algn="just">
              <a:spcBef>
                <a:spcPts val="0"/>
              </a:spcBef>
              <a:buFont typeface="Wingdings" pitchFamily="2" charset="2"/>
              <a:buChar char="Ø"/>
            </a:pPr>
            <a:r>
              <a:rPr lang="ru-RU" sz="1400" kern="0" dirty="0" smtClean="0"/>
              <a:t>Первые два часа охотник мчался на север и пробежал 19 км. </a:t>
            </a:r>
          </a:p>
          <a:p>
            <a:pPr marL="0" algn="just">
              <a:spcBef>
                <a:spcPts val="0"/>
              </a:spcBef>
              <a:buFont typeface="Wingdings" pitchFamily="2" charset="2"/>
              <a:buChar char="Ø"/>
            </a:pPr>
            <a:r>
              <a:rPr lang="ru-RU" sz="1400" kern="0" dirty="0" smtClean="0"/>
              <a:t>Весь следующий час охотник несся на восток и преодолел 9 км. </a:t>
            </a:r>
          </a:p>
          <a:p>
            <a:pPr marL="0" algn="just">
              <a:spcBef>
                <a:spcPts val="0"/>
              </a:spcBef>
              <a:buFont typeface="Wingdings" pitchFamily="2" charset="2"/>
              <a:buChar char="Ø"/>
            </a:pPr>
            <a:r>
              <a:rPr lang="ru-RU" sz="1400" kern="0" dirty="0" smtClean="0"/>
              <a:t>Затем охотник за 20 минут, двигаясь по прямой, приблизился к Южному полюсу на 5 км и еще 40 минут шпарил на запад, отмахав 7 км.</a:t>
            </a:r>
          </a:p>
          <a:p>
            <a:pPr algn="just">
              <a:buNone/>
            </a:pPr>
            <a:endParaRPr lang="ru-RU" sz="1400" kern="0" dirty="0" smtClean="0"/>
          </a:p>
        </p:txBody>
      </p:sp>
      <p:grpSp>
        <p:nvGrpSpPr>
          <p:cNvPr id="23" name="Группа 22"/>
          <p:cNvGrpSpPr/>
          <p:nvPr/>
        </p:nvGrpSpPr>
        <p:grpSpPr>
          <a:xfrm>
            <a:off x="3779912" y="4"/>
            <a:ext cx="4392489" cy="6857996"/>
            <a:chOff x="3779912" y="4"/>
            <a:chExt cx="4392489" cy="6857996"/>
          </a:xfrm>
        </p:grpSpPr>
        <p:pic>
          <p:nvPicPr>
            <p:cNvPr id="21" name="Picture 6" descr="http://www.ljplus.ru/img3/p/l/pleno_de_vida/list2.JPG"/>
            <p:cNvPicPr>
              <a:picLocks noChangeAspect="1" noChangeArrowheads="1"/>
            </p:cNvPicPr>
            <p:nvPr/>
          </p:nvPicPr>
          <p:blipFill>
            <a:blip r:embed="rId2" cstate="print"/>
            <a:srcRect/>
            <a:stretch>
              <a:fillRect/>
            </a:stretch>
          </p:blipFill>
          <p:spPr bwMode="auto">
            <a:xfrm rot="5400000">
              <a:off x="3181536" y="1867136"/>
              <a:ext cx="5589240" cy="4392488"/>
            </a:xfrm>
            <a:prstGeom prst="rect">
              <a:avLst/>
            </a:prstGeom>
            <a:noFill/>
          </p:spPr>
        </p:pic>
        <p:pic>
          <p:nvPicPr>
            <p:cNvPr id="1030" name="Picture 6" descr="http://www.ljplus.ru/img3/p/l/pleno_de_vida/list2.JPG"/>
            <p:cNvPicPr>
              <a:picLocks noChangeAspect="1" noChangeArrowheads="1"/>
            </p:cNvPicPr>
            <p:nvPr/>
          </p:nvPicPr>
          <p:blipFill>
            <a:blip r:embed="rId2" cstate="print"/>
            <a:srcRect r="2481"/>
            <a:stretch>
              <a:fillRect/>
            </a:stretch>
          </p:blipFill>
          <p:spPr bwMode="auto">
            <a:xfrm rot="5400000">
              <a:off x="3145535" y="634382"/>
              <a:ext cx="5661243" cy="4392488"/>
            </a:xfrm>
            <a:prstGeom prst="rect">
              <a:avLst/>
            </a:prstGeom>
            <a:noFill/>
          </p:spPr>
        </p:pic>
      </p:grpSp>
      <p:pic>
        <p:nvPicPr>
          <p:cNvPr id="1026" name="Picture 2"/>
          <p:cNvPicPr>
            <a:picLocks noChangeAspect="1" noChangeArrowheads="1"/>
          </p:cNvPicPr>
          <p:nvPr/>
        </p:nvPicPr>
        <p:blipFill>
          <a:blip r:embed="rId3" cstate="print"/>
          <a:srcRect/>
          <a:stretch>
            <a:fillRect/>
          </a:stretch>
        </p:blipFill>
        <p:spPr bwMode="auto">
          <a:xfrm>
            <a:off x="7956376" y="-1"/>
            <a:ext cx="1187624" cy="1257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16" name="Прямая со стрелкой 15"/>
          <p:cNvCxnSpPr/>
          <p:nvPr/>
        </p:nvCxnSpPr>
        <p:spPr>
          <a:xfrm flipV="1">
            <a:off x="4355976" y="476672"/>
            <a:ext cx="0" cy="5976664"/>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pic>
        <p:nvPicPr>
          <p:cNvPr id="1034" name="Picture 10" descr="http://static4.depositphotos.com/1030387/399/v/950/depositphotos_3990506-Metal-or-Wooden-Ruler-Set-of-6.jpg"/>
          <p:cNvPicPr>
            <a:picLocks noChangeAspect="1" noChangeArrowheads="1"/>
          </p:cNvPicPr>
          <p:nvPr/>
        </p:nvPicPr>
        <p:blipFill>
          <a:blip r:embed="rId4" cstate="print"/>
          <a:srcRect t="58758" r="35622" b="34597"/>
          <a:stretch>
            <a:fillRect/>
          </a:stretch>
        </p:blipFill>
        <p:spPr bwMode="auto">
          <a:xfrm rot="16200000">
            <a:off x="587574" y="2948931"/>
            <a:ext cx="6312669" cy="648071"/>
          </a:xfrm>
          <a:prstGeom prst="rect">
            <a:avLst/>
          </a:prstGeom>
          <a:noFill/>
        </p:spPr>
      </p:pic>
      <p:cxnSp>
        <p:nvCxnSpPr>
          <p:cNvPr id="30" name="Прямая со стрелкой 29"/>
          <p:cNvCxnSpPr/>
          <p:nvPr/>
        </p:nvCxnSpPr>
        <p:spPr>
          <a:xfrm>
            <a:off x="4355976" y="476672"/>
            <a:ext cx="2880320" cy="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7236296" y="476672"/>
            <a:ext cx="0" cy="1512168"/>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flipH="1">
            <a:off x="5004048" y="2060848"/>
            <a:ext cx="2232248" cy="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580112" y="0"/>
            <a:ext cx="689612" cy="369332"/>
          </a:xfrm>
          <a:prstGeom prst="rect">
            <a:avLst/>
          </a:prstGeom>
          <a:noFill/>
        </p:spPr>
        <p:txBody>
          <a:bodyPr wrap="none" rtlCol="0">
            <a:spAutoFit/>
          </a:bodyPr>
          <a:lstStyle/>
          <a:p>
            <a:r>
              <a:rPr lang="ru-RU" b="1" i="1" dirty="0" smtClean="0">
                <a:solidFill>
                  <a:srgbClr val="002060"/>
                </a:solidFill>
              </a:rPr>
              <a:t>9 км</a:t>
            </a:r>
            <a:endParaRPr lang="ru-RU" b="1" i="1" dirty="0">
              <a:solidFill>
                <a:srgbClr val="002060"/>
              </a:solidFill>
            </a:endParaRPr>
          </a:p>
        </p:txBody>
      </p:sp>
      <p:sp>
        <p:nvSpPr>
          <p:cNvPr id="36" name="TextBox 35"/>
          <p:cNvSpPr txBox="1"/>
          <p:nvPr/>
        </p:nvSpPr>
        <p:spPr>
          <a:xfrm>
            <a:off x="7380312" y="1052736"/>
            <a:ext cx="689612" cy="369332"/>
          </a:xfrm>
          <a:prstGeom prst="rect">
            <a:avLst/>
          </a:prstGeom>
          <a:noFill/>
        </p:spPr>
        <p:txBody>
          <a:bodyPr wrap="none" rtlCol="0">
            <a:spAutoFit/>
          </a:bodyPr>
          <a:lstStyle/>
          <a:p>
            <a:r>
              <a:rPr lang="ru-RU" b="1" i="1" dirty="0" smtClean="0">
                <a:solidFill>
                  <a:srgbClr val="002060"/>
                </a:solidFill>
              </a:rPr>
              <a:t>5 км</a:t>
            </a:r>
            <a:endParaRPr lang="ru-RU" b="1" i="1" dirty="0">
              <a:solidFill>
                <a:srgbClr val="002060"/>
              </a:solidFill>
            </a:endParaRPr>
          </a:p>
        </p:txBody>
      </p:sp>
      <p:sp>
        <p:nvSpPr>
          <p:cNvPr id="37" name="TextBox 36"/>
          <p:cNvSpPr txBox="1"/>
          <p:nvPr/>
        </p:nvSpPr>
        <p:spPr>
          <a:xfrm>
            <a:off x="5652120" y="1556792"/>
            <a:ext cx="689612" cy="369332"/>
          </a:xfrm>
          <a:prstGeom prst="rect">
            <a:avLst/>
          </a:prstGeom>
          <a:noFill/>
        </p:spPr>
        <p:txBody>
          <a:bodyPr wrap="none" rtlCol="0">
            <a:spAutoFit/>
          </a:bodyPr>
          <a:lstStyle/>
          <a:p>
            <a:r>
              <a:rPr lang="ru-RU" b="1" i="1" dirty="0" smtClean="0">
                <a:solidFill>
                  <a:srgbClr val="002060"/>
                </a:solidFill>
              </a:rPr>
              <a:t>7 км</a:t>
            </a:r>
            <a:endParaRPr lang="ru-RU" b="1" i="1" dirty="0">
              <a:solidFill>
                <a:srgbClr val="002060"/>
              </a:solidFill>
            </a:endParaRPr>
          </a:p>
        </p:txBody>
      </p:sp>
      <p:pic>
        <p:nvPicPr>
          <p:cNvPr id="1035" name="Picture 11"/>
          <p:cNvPicPr>
            <a:picLocks noChangeAspect="1" noChangeArrowheads="1"/>
          </p:cNvPicPr>
          <p:nvPr/>
        </p:nvPicPr>
        <p:blipFill>
          <a:blip r:embed="rId5" cstate="print"/>
          <a:srcRect/>
          <a:stretch>
            <a:fillRect/>
          </a:stretch>
        </p:blipFill>
        <p:spPr bwMode="auto">
          <a:xfrm>
            <a:off x="4427984" y="5661248"/>
            <a:ext cx="854501" cy="1029519"/>
          </a:xfrm>
          <a:prstGeom prst="rect">
            <a:avLst/>
          </a:prstGeom>
          <a:noFill/>
          <a:ln w="9525">
            <a:noFill/>
            <a:miter lim="800000"/>
            <a:headEnd/>
            <a:tailEnd/>
          </a:ln>
          <a:effectLst/>
        </p:spPr>
      </p:pic>
      <p:pic>
        <p:nvPicPr>
          <p:cNvPr id="1041" name="Picture 17" descr="Картинка 215 из 67521"/>
          <p:cNvPicPr>
            <a:picLocks noChangeAspect="1" noChangeArrowheads="1"/>
          </p:cNvPicPr>
          <p:nvPr/>
        </p:nvPicPr>
        <p:blipFill>
          <a:blip r:embed="rId6" cstate="print"/>
          <a:srcRect/>
          <a:stretch>
            <a:fillRect/>
          </a:stretch>
        </p:blipFill>
        <p:spPr bwMode="auto">
          <a:xfrm>
            <a:off x="5364088" y="4077072"/>
            <a:ext cx="2811265" cy="1751418"/>
          </a:xfrm>
          <a:prstGeom prst="rect">
            <a:avLst/>
          </a:prstGeom>
          <a:noFill/>
        </p:spPr>
      </p:pic>
      <p:sp>
        <p:nvSpPr>
          <p:cNvPr id="42" name="Прямоугольник 41"/>
          <p:cNvSpPr/>
          <p:nvPr/>
        </p:nvSpPr>
        <p:spPr>
          <a:xfrm>
            <a:off x="107504" y="3861048"/>
            <a:ext cx="3168352" cy="2708434"/>
          </a:xfrm>
          <a:prstGeom prst="rect">
            <a:avLst/>
          </a:prstGeom>
        </p:spPr>
        <p:txBody>
          <a:bodyPr wrap="square">
            <a:spAutoFit/>
          </a:bodyPr>
          <a:lstStyle/>
          <a:p>
            <a:pPr algn="ctr"/>
            <a:r>
              <a:rPr lang="ru-RU" sz="1700" i="1" dirty="0" smtClean="0"/>
              <a:t>Начертите траекторию пути охотника в масштабе 1км : 1см.</a:t>
            </a:r>
          </a:p>
          <a:p>
            <a:pPr algn="ctr"/>
            <a:endParaRPr lang="ru-RU" sz="1700" i="1" dirty="0" smtClean="0"/>
          </a:p>
          <a:p>
            <a:pPr algn="ctr"/>
            <a:r>
              <a:rPr lang="ru-RU" sz="1700" i="1" dirty="0" smtClean="0"/>
              <a:t>Вычислите путь, пройденный телом охотника за этот жуткий промежуток времени, в течении которого его душа скрывалась в пятках.</a:t>
            </a:r>
            <a:endParaRPr lang="ru-RU" sz="1700" i="1" dirty="0"/>
          </a:p>
        </p:txBody>
      </p:sp>
      <p:sp>
        <p:nvSpPr>
          <p:cNvPr id="22" name="Прямоугольник с двумя вырезанными противолежащими углами 21"/>
          <p:cNvSpPr/>
          <p:nvPr/>
        </p:nvSpPr>
        <p:spPr>
          <a:xfrm>
            <a:off x="5508104" y="3356992"/>
            <a:ext cx="2520280" cy="72008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 = 19+9+5+7</a:t>
            </a:r>
            <a:endParaRPr lang="ru-RU" dirty="0" smtClean="0"/>
          </a:p>
          <a:p>
            <a:pPr algn="ctr"/>
            <a:r>
              <a:rPr lang="en-US" dirty="0" smtClean="0"/>
              <a:t>S = 40 </a:t>
            </a:r>
            <a:r>
              <a:rPr lang="ru-RU" dirty="0" smtClean="0"/>
              <a:t>км</a:t>
            </a:r>
            <a:endParaRPr lang="ru-RU"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64" presetClass="path" presetSubtype="0" accel="50000" decel="50000" fill="hold" nodeType="afterEffect">
                                  <p:stCondLst>
                                    <p:cond delay="0"/>
                                  </p:stCondLst>
                                  <p:childTnLst>
                                    <p:animMotion origin="layout" path="M -3.61111E-6 -2.96296E-6 L 0.00052 -0.79953 " pathEditMode="relative" rAng="0" ptsTypes="AA">
                                      <p:cBhvr>
                                        <p:cTn id="12" dur="2000" fill="hold"/>
                                        <p:tgtEl>
                                          <p:spTgt spid="1035"/>
                                        </p:tgtEl>
                                        <p:attrNameLst>
                                          <p:attrName>ppt_x</p:attrName>
                                          <p:attrName>ppt_y</p:attrName>
                                        </p:attrNameLst>
                                      </p:cBhvr>
                                      <p:rCtr x="0" y="-400"/>
                                    </p:animMotion>
                                  </p:childTnLst>
                                </p:cTn>
                              </p:par>
                            </p:childTnLst>
                          </p:cTn>
                        </p:par>
                        <p:par>
                          <p:cTn id="13" fill="hold">
                            <p:stCondLst>
                              <p:cond delay="3000"/>
                            </p:stCondLst>
                            <p:childTnLst>
                              <p:par>
                                <p:cTn id="14" presetID="63" presetClass="path" presetSubtype="0" accel="50000" decel="50000" fill="hold" nodeType="afterEffect">
                                  <p:stCondLst>
                                    <p:cond delay="0"/>
                                  </p:stCondLst>
                                  <p:childTnLst>
                                    <p:animMotion origin="layout" path="M 0.00052 -0.79953 L 0.31563 -0.79953 " pathEditMode="relative" rAng="0" ptsTypes="AA">
                                      <p:cBhvr>
                                        <p:cTn id="15" dur="2000" fill="hold"/>
                                        <p:tgtEl>
                                          <p:spTgt spid="1035"/>
                                        </p:tgtEl>
                                        <p:attrNameLst>
                                          <p:attrName>ppt_x</p:attrName>
                                          <p:attrName>ppt_y</p:attrName>
                                        </p:attrNameLst>
                                      </p:cBhvr>
                                      <p:rCtr x="157" y="0"/>
                                    </p:animMotion>
                                  </p:childTnLst>
                                </p:cTn>
                              </p:par>
                            </p:childTnLst>
                          </p:cTn>
                        </p:par>
                        <p:par>
                          <p:cTn id="16" fill="hold">
                            <p:stCondLst>
                              <p:cond delay="5000"/>
                            </p:stCondLst>
                            <p:childTnLst>
                              <p:par>
                                <p:cTn id="17" presetID="55"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1000" fill="hold"/>
                                        <p:tgtEl>
                                          <p:spTgt spid="30"/>
                                        </p:tgtEl>
                                        <p:attrNameLst>
                                          <p:attrName>ppt_w</p:attrName>
                                        </p:attrNameLst>
                                      </p:cBhvr>
                                      <p:tavLst>
                                        <p:tav tm="0">
                                          <p:val>
                                            <p:strVal val="#ppt_w*0.70"/>
                                          </p:val>
                                        </p:tav>
                                        <p:tav tm="100000">
                                          <p:val>
                                            <p:strVal val="#ppt_w"/>
                                          </p:val>
                                        </p:tav>
                                      </p:tavLst>
                                    </p:anim>
                                    <p:anim calcmode="lin" valueType="num">
                                      <p:cBhvr>
                                        <p:cTn id="20" dur="1000" fill="hold"/>
                                        <p:tgtEl>
                                          <p:spTgt spid="30"/>
                                        </p:tgtEl>
                                        <p:attrNameLst>
                                          <p:attrName>ppt_h</p:attrName>
                                        </p:attrNameLst>
                                      </p:cBhvr>
                                      <p:tavLst>
                                        <p:tav tm="0">
                                          <p:val>
                                            <p:strVal val="#ppt_h"/>
                                          </p:val>
                                        </p:tav>
                                        <p:tav tm="100000">
                                          <p:val>
                                            <p:strVal val="#ppt_h"/>
                                          </p:val>
                                        </p:tav>
                                      </p:tavLst>
                                    </p:anim>
                                    <p:animEffect transition="in" filter="fade">
                                      <p:cBhvr>
                                        <p:cTn id="21" dur="1000"/>
                                        <p:tgtEl>
                                          <p:spTgt spid="30"/>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1000" fill="hold"/>
                                        <p:tgtEl>
                                          <p:spTgt spid="35"/>
                                        </p:tgtEl>
                                        <p:attrNameLst>
                                          <p:attrName>ppt_w</p:attrName>
                                        </p:attrNameLst>
                                      </p:cBhvr>
                                      <p:tavLst>
                                        <p:tav tm="0">
                                          <p:val>
                                            <p:strVal val="#ppt_w*0.70"/>
                                          </p:val>
                                        </p:tav>
                                        <p:tav tm="100000">
                                          <p:val>
                                            <p:strVal val="#ppt_w"/>
                                          </p:val>
                                        </p:tav>
                                      </p:tavLst>
                                    </p:anim>
                                    <p:anim calcmode="lin" valueType="num">
                                      <p:cBhvr>
                                        <p:cTn id="25" dur="1000" fill="hold"/>
                                        <p:tgtEl>
                                          <p:spTgt spid="35"/>
                                        </p:tgtEl>
                                        <p:attrNameLst>
                                          <p:attrName>ppt_h</p:attrName>
                                        </p:attrNameLst>
                                      </p:cBhvr>
                                      <p:tavLst>
                                        <p:tav tm="0">
                                          <p:val>
                                            <p:strVal val="#ppt_h"/>
                                          </p:val>
                                        </p:tav>
                                        <p:tav tm="100000">
                                          <p:val>
                                            <p:strVal val="#ppt_h"/>
                                          </p:val>
                                        </p:tav>
                                      </p:tavLst>
                                    </p:anim>
                                    <p:animEffect transition="in" filter="fade">
                                      <p:cBhvr>
                                        <p:cTn id="26" dur="1000"/>
                                        <p:tgtEl>
                                          <p:spTgt spid="35"/>
                                        </p:tgtEl>
                                      </p:cBhvr>
                                    </p:animEffect>
                                  </p:childTnLst>
                                </p:cTn>
                              </p:par>
                            </p:childTnLst>
                          </p:cTn>
                        </p:par>
                        <p:par>
                          <p:cTn id="27" fill="hold">
                            <p:stCondLst>
                              <p:cond delay="6000"/>
                            </p:stCondLst>
                            <p:childTnLst>
                              <p:par>
                                <p:cTn id="28" presetID="42" presetClass="path" presetSubtype="0" accel="50000" decel="50000" fill="hold" nodeType="afterEffect">
                                  <p:stCondLst>
                                    <p:cond delay="0"/>
                                  </p:stCondLst>
                                  <p:childTnLst>
                                    <p:animMotion origin="layout" path="M 0.31563 -0.79953 L 0.31563 -0.48449 " pathEditMode="relative" rAng="0" ptsTypes="AA">
                                      <p:cBhvr>
                                        <p:cTn id="29" dur="2000" fill="hold"/>
                                        <p:tgtEl>
                                          <p:spTgt spid="1035"/>
                                        </p:tgtEl>
                                        <p:attrNameLst>
                                          <p:attrName>ppt_x</p:attrName>
                                          <p:attrName>ppt_y</p:attrName>
                                        </p:attrNameLst>
                                      </p:cBhvr>
                                      <p:rCtr x="0" y="157"/>
                                    </p:animMotion>
                                  </p:childTnLst>
                                </p:cTn>
                              </p:par>
                            </p:childTnLst>
                          </p:cTn>
                        </p:par>
                        <p:par>
                          <p:cTn id="30" fill="hold">
                            <p:stCondLst>
                              <p:cond delay="8000"/>
                            </p:stCondLst>
                            <p:childTnLst>
                              <p:par>
                                <p:cTn id="31" presetID="55" presetClass="entr" presetSubtype="0"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1000" fill="hold"/>
                                        <p:tgtEl>
                                          <p:spTgt spid="32"/>
                                        </p:tgtEl>
                                        <p:attrNameLst>
                                          <p:attrName>ppt_w</p:attrName>
                                        </p:attrNameLst>
                                      </p:cBhvr>
                                      <p:tavLst>
                                        <p:tav tm="0">
                                          <p:val>
                                            <p:strVal val="#ppt_w*0.70"/>
                                          </p:val>
                                        </p:tav>
                                        <p:tav tm="100000">
                                          <p:val>
                                            <p:strVal val="#ppt_w"/>
                                          </p:val>
                                        </p:tav>
                                      </p:tavLst>
                                    </p:anim>
                                    <p:anim calcmode="lin" valueType="num">
                                      <p:cBhvr>
                                        <p:cTn id="34" dur="1000" fill="hold"/>
                                        <p:tgtEl>
                                          <p:spTgt spid="32"/>
                                        </p:tgtEl>
                                        <p:attrNameLst>
                                          <p:attrName>ppt_h</p:attrName>
                                        </p:attrNameLst>
                                      </p:cBhvr>
                                      <p:tavLst>
                                        <p:tav tm="0">
                                          <p:val>
                                            <p:strVal val="#ppt_h"/>
                                          </p:val>
                                        </p:tav>
                                        <p:tav tm="100000">
                                          <p:val>
                                            <p:strVal val="#ppt_h"/>
                                          </p:val>
                                        </p:tav>
                                      </p:tavLst>
                                    </p:anim>
                                    <p:animEffect transition="in" filter="fade">
                                      <p:cBhvr>
                                        <p:cTn id="35" dur="1000"/>
                                        <p:tgtEl>
                                          <p:spTgt spid="32"/>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1000" fill="hold"/>
                                        <p:tgtEl>
                                          <p:spTgt spid="36"/>
                                        </p:tgtEl>
                                        <p:attrNameLst>
                                          <p:attrName>ppt_w</p:attrName>
                                        </p:attrNameLst>
                                      </p:cBhvr>
                                      <p:tavLst>
                                        <p:tav tm="0">
                                          <p:val>
                                            <p:strVal val="#ppt_w*0.70"/>
                                          </p:val>
                                        </p:tav>
                                        <p:tav tm="100000">
                                          <p:val>
                                            <p:strVal val="#ppt_w"/>
                                          </p:val>
                                        </p:tav>
                                      </p:tavLst>
                                    </p:anim>
                                    <p:anim calcmode="lin" valueType="num">
                                      <p:cBhvr>
                                        <p:cTn id="39" dur="1000" fill="hold"/>
                                        <p:tgtEl>
                                          <p:spTgt spid="36"/>
                                        </p:tgtEl>
                                        <p:attrNameLst>
                                          <p:attrName>ppt_h</p:attrName>
                                        </p:attrNameLst>
                                      </p:cBhvr>
                                      <p:tavLst>
                                        <p:tav tm="0">
                                          <p:val>
                                            <p:strVal val="#ppt_h"/>
                                          </p:val>
                                        </p:tav>
                                        <p:tav tm="100000">
                                          <p:val>
                                            <p:strVal val="#ppt_h"/>
                                          </p:val>
                                        </p:tav>
                                      </p:tavLst>
                                    </p:anim>
                                    <p:animEffect transition="in" filter="fade">
                                      <p:cBhvr>
                                        <p:cTn id="40" dur="1000"/>
                                        <p:tgtEl>
                                          <p:spTgt spid="36"/>
                                        </p:tgtEl>
                                      </p:cBhvr>
                                    </p:animEffect>
                                  </p:childTnLst>
                                </p:cTn>
                              </p:par>
                            </p:childTnLst>
                          </p:cTn>
                        </p:par>
                        <p:par>
                          <p:cTn id="41" fill="hold">
                            <p:stCondLst>
                              <p:cond delay="9000"/>
                            </p:stCondLst>
                            <p:childTnLst>
                              <p:par>
                                <p:cTn id="42" presetID="35" presetClass="path" presetSubtype="0" accel="50000" decel="50000" fill="hold" nodeType="afterEffect">
                                  <p:stCondLst>
                                    <p:cond delay="0"/>
                                  </p:stCondLst>
                                  <p:childTnLst>
                                    <p:animMotion origin="layout" path="M 0.31562 -0.48449 L 0.06562 -0.48449 " pathEditMode="relative" rAng="0" ptsTypes="AA">
                                      <p:cBhvr>
                                        <p:cTn id="43" dur="2000" fill="hold"/>
                                        <p:tgtEl>
                                          <p:spTgt spid="1035"/>
                                        </p:tgtEl>
                                        <p:attrNameLst>
                                          <p:attrName>ppt_x</p:attrName>
                                          <p:attrName>ppt_y</p:attrName>
                                        </p:attrNameLst>
                                      </p:cBhvr>
                                      <p:rCtr x="-125" y="0"/>
                                    </p:animMotion>
                                  </p:childTnLst>
                                </p:cTn>
                              </p:par>
                            </p:childTnLst>
                          </p:cTn>
                        </p:par>
                        <p:par>
                          <p:cTn id="44" fill="hold">
                            <p:stCondLst>
                              <p:cond delay="11000"/>
                            </p:stCondLst>
                            <p:childTnLst>
                              <p:par>
                                <p:cTn id="45" presetID="55"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1000" fill="hold"/>
                                        <p:tgtEl>
                                          <p:spTgt spid="34"/>
                                        </p:tgtEl>
                                        <p:attrNameLst>
                                          <p:attrName>ppt_w</p:attrName>
                                        </p:attrNameLst>
                                      </p:cBhvr>
                                      <p:tavLst>
                                        <p:tav tm="0">
                                          <p:val>
                                            <p:strVal val="#ppt_w*0.70"/>
                                          </p:val>
                                        </p:tav>
                                        <p:tav tm="100000">
                                          <p:val>
                                            <p:strVal val="#ppt_w"/>
                                          </p:val>
                                        </p:tav>
                                      </p:tavLst>
                                    </p:anim>
                                    <p:anim calcmode="lin" valueType="num">
                                      <p:cBhvr>
                                        <p:cTn id="48" dur="1000" fill="hold"/>
                                        <p:tgtEl>
                                          <p:spTgt spid="34"/>
                                        </p:tgtEl>
                                        <p:attrNameLst>
                                          <p:attrName>ppt_h</p:attrName>
                                        </p:attrNameLst>
                                      </p:cBhvr>
                                      <p:tavLst>
                                        <p:tav tm="0">
                                          <p:val>
                                            <p:strVal val="#ppt_h"/>
                                          </p:val>
                                        </p:tav>
                                        <p:tav tm="100000">
                                          <p:val>
                                            <p:strVal val="#ppt_h"/>
                                          </p:val>
                                        </p:tav>
                                      </p:tavLst>
                                    </p:anim>
                                    <p:animEffect transition="in" filter="fade">
                                      <p:cBhvr>
                                        <p:cTn id="49" dur="1000"/>
                                        <p:tgtEl>
                                          <p:spTgt spid="34"/>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p:cTn id="52" dur="1000" fill="hold"/>
                                        <p:tgtEl>
                                          <p:spTgt spid="37"/>
                                        </p:tgtEl>
                                        <p:attrNameLst>
                                          <p:attrName>ppt_w</p:attrName>
                                        </p:attrNameLst>
                                      </p:cBhvr>
                                      <p:tavLst>
                                        <p:tav tm="0">
                                          <p:val>
                                            <p:strVal val="#ppt_w*0.70"/>
                                          </p:val>
                                        </p:tav>
                                        <p:tav tm="100000">
                                          <p:val>
                                            <p:strVal val="#ppt_w"/>
                                          </p:val>
                                        </p:tav>
                                      </p:tavLst>
                                    </p:anim>
                                    <p:anim calcmode="lin" valueType="num">
                                      <p:cBhvr>
                                        <p:cTn id="53" dur="1000" fill="hold"/>
                                        <p:tgtEl>
                                          <p:spTgt spid="37"/>
                                        </p:tgtEl>
                                        <p:attrNameLst>
                                          <p:attrName>ppt_h</p:attrName>
                                        </p:attrNameLst>
                                      </p:cBhvr>
                                      <p:tavLst>
                                        <p:tav tm="0">
                                          <p:val>
                                            <p:strVal val="#ppt_h"/>
                                          </p:val>
                                        </p:tav>
                                        <p:tav tm="100000">
                                          <p:val>
                                            <p:strVal val="#ppt_h"/>
                                          </p:val>
                                        </p:tav>
                                      </p:tavLst>
                                    </p:anim>
                                    <p:animEffect transition="in" filter="fade">
                                      <p:cBhvr>
                                        <p:cTn id="54" dur="1000"/>
                                        <p:tgtEl>
                                          <p:spTgt spid="37"/>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iterate type="lt">
                                    <p:tmPct val="5000"/>
                                  </p:iterate>
                                  <p:childTnLst>
                                    <p:set>
                                      <p:cBhvr>
                                        <p:cTn id="58" dur="1" fill="hold">
                                          <p:stCondLst>
                                            <p:cond delay="0"/>
                                          </p:stCondLst>
                                        </p:cTn>
                                        <p:tgtEl>
                                          <p:spTgt spid="22"/>
                                        </p:tgtEl>
                                        <p:attrNameLst>
                                          <p:attrName>style.visibility</p:attrName>
                                        </p:attrNameLst>
                                      </p:cBhvr>
                                      <p:to>
                                        <p:strVal val="visible"/>
                                      </p:to>
                                    </p:set>
                                    <p:anim calcmode="lin" valueType="num">
                                      <p:cBhvr>
                                        <p:cTn id="59" dur="1000" fill="hold"/>
                                        <p:tgtEl>
                                          <p:spTgt spid="22"/>
                                        </p:tgtEl>
                                        <p:attrNameLst>
                                          <p:attrName>ppt_w</p:attrName>
                                        </p:attrNameLst>
                                      </p:cBhvr>
                                      <p:tavLst>
                                        <p:tav tm="0">
                                          <p:val>
                                            <p:fltVal val="0"/>
                                          </p:val>
                                        </p:tav>
                                        <p:tav tm="100000">
                                          <p:val>
                                            <p:strVal val="#ppt_w"/>
                                          </p:val>
                                        </p:tav>
                                      </p:tavLst>
                                    </p:anim>
                                    <p:anim calcmode="lin" valueType="num">
                                      <p:cBhvr>
                                        <p:cTn id="60" dur="1000" fill="hold"/>
                                        <p:tgtEl>
                                          <p:spTgt spid="22"/>
                                        </p:tgtEl>
                                        <p:attrNameLst>
                                          <p:attrName>ppt_h</p:attrName>
                                        </p:attrNameLst>
                                      </p:cBhvr>
                                      <p:tavLst>
                                        <p:tav tm="0">
                                          <p:val>
                                            <p:fltVal val="0"/>
                                          </p:val>
                                        </p:tav>
                                        <p:tav tm="100000">
                                          <p:val>
                                            <p:strVal val="#ppt_h"/>
                                          </p:val>
                                        </p:tav>
                                      </p:tavLst>
                                    </p:anim>
                                    <p:anim calcmode="lin" valueType="num">
                                      <p:cBhvr>
                                        <p:cTn id="61" dur="1000" fill="hold"/>
                                        <p:tgtEl>
                                          <p:spTgt spid="22"/>
                                        </p:tgtEl>
                                        <p:attrNameLst>
                                          <p:attrName>style.rotation</p:attrName>
                                        </p:attrNameLst>
                                      </p:cBhvr>
                                      <p:tavLst>
                                        <p:tav tm="0">
                                          <p:val>
                                            <p:fltVal val="90"/>
                                          </p:val>
                                        </p:tav>
                                        <p:tav tm="100000">
                                          <p:val>
                                            <p:fltVal val="0"/>
                                          </p:val>
                                        </p:tav>
                                      </p:tavLst>
                                    </p:anim>
                                    <p:animEffect transition="in" filter="fade">
                                      <p:cBhvr>
                                        <p:cTn id="6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а 16 из 21833"/>
          <p:cNvPicPr>
            <a:picLocks noChangeAspect="1" noChangeArrowheads="1"/>
          </p:cNvPicPr>
          <p:nvPr/>
        </p:nvPicPr>
        <p:blipFill>
          <a:blip r:embed="rId2" cstate="print"/>
          <a:srcRect/>
          <a:stretch>
            <a:fillRect/>
          </a:stretch>
        </p:blipFill>
        <p:spPr bwMode="auto">
          <a:xfrm>
            <a:off x="2771800" y="2636912"/>
            <a:ext cx="2788899" cy="2520280"/>
          </a:xfrm>
          <a:prstGeom prst="rect">
            <a:avLst/>
          </a:prstGeom>
          <a:noFill/>
        </p:spPr>
      </p:pic>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467544" y="260648"/>
            <a:ext cx="7200800" cy="2880320"/>
          </a:xfrm>
          <a:prstGeom prst="rect">
            <a:avLst/>
          </a:prstGeom>
          <a:noFill/>
        </p:spPr>
        <p:txBody>
          <a:bodyPr wrap="none" lIns="91440" tIns="45720" rIns="91440" bIns="45720">
            <a:prstTxWarp prst="textChevron">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МАТЕМАТИКА</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rPr>
              <a:t>в других науках</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onotype Corsiva" pitchFamily="66" charset="0"/>
            </a:endParaRPr>
          </a:p>
        </p:txBody>
      </p:sp>
      <p:sp>
        <p:nvSpPr>
          <p:cNvPr id="6" name="Прямоугольник 5"/>
          <p:cNvSpPr/>
          <p:nvPr/>
        </p:nvSpPr>
        <p:spPr>
          <a:xfrm>
            <a:off x="0" y="5517232"/>
            <a:ext cx="8172400" cy="769441"/>
          </a:xfrm>
          <a:prstGeom prst="rect">
            <a:avLst/>
          </a:prstGeom>
          <a:noFill/>
        </p:spPr>
        <p:txBody>
          <a:bodyPr wrap="square" lIns="91440" tIns="45720" rIns="91440" bIns="45720">
            <a:spAutoFit/>
          </a:bodyPr>
          <a:lstStyle/>
          <a:p>
            <a:pPr algn="ctr"/>
            <a:r>
              <a:rPr lang="ru-RU" sz="4400" b="1" i="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Математика в географии</a:t>
            </a:r>
            <a:endParaRPr lang="ru-RU" sz="44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Мои изображения\алиса\Новая папка (3)\imagegethandler (2).png"/>
          <p:cNvPicPr>
            <a:picLocks noChangeAspect="1" noChangeArrowheads="1"/>
          </p:cNvPicPr>
          <p:nvPr/>
        </p:nvPicPr>
        <p:blipFill>
          <a:blip r:embed="rId2" cstate="print"/>
          <a:srcRect/>
          <a:stretch>
            <a:fillRect/>
          </a:stretch>
        </p:blipFill>
        <p:spPr bwMode="auto">
          <a:xfrm>
            <a:off x="2699792" y="2704356"/>
            <a:ext cx="6150768" cy="4613076"/>
          </a:xfrm>
          <a:prstGeom prst="rect">
            <a:avLst/>
          </a:prstGeom>
          <a:noFill/>
        </p:spPr>
      </p:pic>
      <p:sp>
        <p:nvSpPr>
          <p:cNvPr id="2" name="Заголовок 1"/>
          <p:cNvSpPr>
            <a:spLocks noGrp="1"/>
          </p:cNvSpPr>
          <p:nvPr>
            <p:ph type="title"/>
          </p:nvPr>
        </p:nvSpPr>
        <p:spPr>
          <a:xfrm>
            <a:off x="5364088" y="908720"/>
            <a:ext cx="2602632" cy="698336"/>
          </a:xfrm>
        </p:spPr>
        <p:txBody>
          <a:bodyPr/>
          <a:lstStyle/>
          <a:p>
            <a:r>
              <a:rPr lang="ru-RU" dirty="0" smtClean="0"/>
              <a:t>МАСШТАБ</a:t>
            </a:r>
            <a:endParaRPr lang="ru-RU" dirty="0"/>
          </a:p>
        </p:txBody>
      </p:sp>
      <p:pic>
        <p:nvPicPr>
          <p:cNvPr id="1025" name="Picture 1" descr="F:\Мои изображения\алиса\Новая папка (3)\imagegethandler (1).png"/>
          <p:cNvPicPr>
            <a:picLocks noChangeAspect="1" noChangeArrowheads="1"/>
          </p:cNvPicPr>
          <p:nvPr/>
        </p:nvPicPr>
        <p:blipFill>
          <a:blip r:embed="rId3" cstate="print"/>
          <a:srcRect/>
          <a:stretch>
            <a:fillRect/>
          </a:stretch>
        </p:blipFill>
        <p:spPr bwMode="auto">
          <a:xfrm>
            <a:off x="0" y="0"/>
            <a:ext cx="4943533" cy="3573016"/>
          </a:xfrm>
          <a:prstGeom prst="rect">
            <a:avLst/>
          </a:prstGeom>
          <a:noFill/>
        </p:spPr>
      </p:pic>
      <p:pic>
        <p:nvPicPr>
          <p:cNvPr id="1028" name="Picture 4" descr="Картинка 2 из 21833"/>
          <p:cNvPicPr>
            <a:picLocks noChangeAspect="1" noChangeArrowheads="1"/>
          </p:cNvPicPr>
          <p:nvPr/>
        </p:nvPicPr>
        <p:blipFill>
          <a:blip r:embed="rId4" cstate="print"/>
          <a:srcRect/>
          <a:stretch>
            <a:fillRect/>
          </a:stretch>
        </p:blipFill>
        <p:spPr bwMode="auto">
          <a:xfrm>
            <a:off x="323528" y="4293096"/>
            <a:ext cx="2106748" cy="1512168"/>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9458" name="Picture 2" descr="F:\Мои изображения\алиса\Новая папка (3)\imagegethandler (3).png"/>
          <p:cNvPicPr>
            <a:picLocks noChangeAspect="1" noChangeArrowheads="1"/>
          </p:cNvPicPr>
          <p:nvPr/>
        </p:nvPicPr>
        <p:blipFill>
          <a:blip r:embed="rId2" cstate="print"/>
          <a:srcRect/>
          <a:stretch>
            <a:fillRect/>
          </a:stretch>
        </p:blipFill>
        <p:spPr bwMode="auto">
          <a:xfrm>
            <a:off x="0" y="0"/>
            <a:ext cx="5364088" cy="4023066"/>
          </a:xfrm>
          <a:prstGeom prst="rect">
            <a:avLst/>
          </a:prstGeom>
          <a:noFill/>
        </p:spPr>
      </p:pic>
      <p:pic>
        <p:nvPicPr>
          <p:cNvPr id="19459" name="Picture 3" descr="F:\Мои изображения\алиса\Новая папка (3)\imagegethandler (4).png"/>
          <p:cNvPicPr>
            <a:picLocks noChangeAspect="1" noChangeArrowheads="1"/>
          </p:cNvPicPr>
          <p:nvPr/>
        </p:nvPicPr>
        <p:blipFill>
          <a:blip r:embed="rId3" cstate="print"/>
          <a:srcRect/>
          <a:stretch>
            <a:fillRect/>
          </a:stretch>
        </p:blipFill>
        <p:spPr bwMode="auto">
          <a:xfrm>
            <a:off x="4139952" y="3104964"/>
            <a:ext cx="5004048" cy="3753036"/>
          </a:xfrm>
          <a:prstGeom prst="rect">
            <a:avLst/>
          </a:prstGeom>
          <a:noFill/>
        </p:spPr>
      </p:pic>
      <p:pic>
        <p:nvPicPr>
          <p:cNvPr id="19461" name="Picture 5" descr="Картинка 32 из 142629"/>
          <p:cNvPicPr>
            <a:picLocks noChangeAspect="1" noChangeArrowheads="1"/>
          </p:cNvPicPr>
          <p:nvPr/>
        </p:nvPicPr>
        <p:blipFill>
          <a:blip r:embed="rId4" cstate="print"/>
          <a:srcRect/>
          <a:stretch>
            <a:fillRect/>
          </a:stretch>
        </p:blipFill>
        <p:spPr bwMode="auto">
          <a:xfrm>
            <a:off x="899592" y="3501008"/>
            <a:ext cx="2958809" cy="30243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9459"/>
                                        </p:tgtEl>
                                        <p:attrNameLst>
                                          <p:attrName>style.visibility</p:attrName>
                                        </p:attrNameLst>
                                      </p:cBhvr>
                                      <p:to>
                                        <p:strVal val="visible"/>
                                      </p:to>
                                    </p:set>
                                    <p:anim calcmode="lin" valueType="num">
                                      <p:cBhvr>
                                        <p:cTn id="7" dur="1000" fill="hold"/>
                                        <p:tgtEl>
                                          <p:spTgt spid="19459"/>
                                        </p:tgtEl>
                                        <p:attrNameLst>
                                          <p:attrName>ppt_w</p:attrName>
                                        </p:attrNameLst>
                                      </p:cBhvr>
                                      <p:tavLst>
                                        <p:tav tm="0">
                                          <p:val>
                                            <p:fltVal val="0"/>
                                          </p:val>
                                        </p:tav>
                                        <p:tav tm="100000">
                                          <p:val>
                                            <p:strVal val="#ppt_w"/>
                                          </p:val>
                                        </p:tav>
                                      </p:tavLst>
                                    </p:anim>
                                    <p:anim calcmode="lin" valueType="num">
                                      <p:cBhvr>
                                        <p:cTn id="8" dur="1000" fill="hold"/>
                                        <p:tgtEl>
                                          <p:spTgt spid="19459"/>
                                        </p:tgtEl>
                                        <p:attrNameLst>
                                          <p:attrName>ppt_h</p:attrName>
                                        </p:attrNameLst>
                                      </p:cBhvr>
                                      <p:tavLst>
                                        <p:tav tm="0">
                                          <p:val>
                                            <p:fltVal val="0"/>
                                          </p:val>
                                        </p:tav>
                                        <p:tav tm="100000">
                                          <p:val>
                                            <p:strVal val="#ppt_h"/>
                                          </p:val>
                                        </p:tav>
                                      </p:tavLst>
                                    </p:anim>
                                    <p:anim calcmode="lin" valueType="num">
                                      <p:cBhvr>
                                        <p:cTn id="9" dur="1000" fill="hold"/>
                                        <p:tgtEl>
                                          <p:spTgt spid="19459"/>
                                        </p:tgtEl>
                                        <p:attrNameLst>
                                          <p:attrName>style.rotation</p:attrName>
                                        </p:attrNameLst>
                                      </p:cBhvr>
                                      <p:tavLst>
                                        <p:tav tm="0">
                                          <p:val>
                                            <p:fltVal val="90"/>
                                          </p:val>
                                        </p:tav>
                                        <p:tav tm="100000">
                                          <p:val>
                                            <p:fltVal val="0"/>
                                          </p:val>
                                        </p:tav>
                                      </p:tavLst>
                                    </p:anim>
                                    <p:animEffect transition="in" filter="fade">
                                      <p:cBhvr>
                                        <p:cTn id="10" dur="10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620688"/>
            <a:ext cx="8172400" cy="1512168"/>
          </a:xfrm>
          <a:prstGeom prst="rect">
            <a:avLst/>
          </a:prstGeom>
          <a:solidFill>
            <a:schemeClr val="bg1"/>
          </a:solidFill>
        </p:spPr>
        <p:txBody>
          <a:bodyPr wrap="square" lIns="91440" tIns="45720" rIns="91440" bIns="45720">
            <a:prstTxWarp prst="textArchUp">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101600">
                    <a:schemeClr val="accent1">
                      <a:satMod val="175000"/>
                      <a:alpha val="40000"/>
                    </a:schemeClr>
                  </a:glow>
                  <a:reflection blurRad="12700" stA="50000" endPos="50000" dist="5000" dir="5400000" sy="-100000" rotWithShape="0"/>
                </a:effectLst>
              </a:rPr>
              <a:t>Галерея великих!</a:t>
            </a:r>
            <a:endPar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101600">
                  <a:schemeClr val="accent1">
                    <a:satMod val="175000"/>
                    <a:alpha val="40000"/>
                  </a:schemeClr>
                </a:glow>
                <a:reflection blurRad="12700" stA="50000" endPos="50000" dist="5000" dir="5400000" sy="-100000" rotWithShape="0"/>
              </a:effectLst>
            </a:endParaRPr>
          </a:p>
        </p:txBody>
      </p:sp>
      <p:sp>
        <p:nvSpPr>
          <p:cNvPr id="7" name="TextBox 6"/>
          <p:cNvSpPr txBox="1"/>
          <p:nvPr/>
        </p:nvSpPr>
        <p:spPr>
          <a:xfrm>
            <a:off x="1115616" y="5013176"/>
            <a:ext cx="8028384" cy="707306"/>
          </a:xfrm>
          <a:prstGeom prst="rect">
            <a:avLst/>
          </a:prstGeom>
          <a:noFill/>
        </p:spPr>
        <p:txBody>
          <a:bodyPr wrap="square" rtlCol="0">
            <a:prstTxWarp prst="textArchDown">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Фалес </a:t>
            </a:r>
            <a:r>
              <a:rPr lang="ru-RU"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МилеТСкий</a:t>
            </a:r>
            <a:endPar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descr="F:\Мои изображения\алиса\Новая папка (3)\falesMilets.gif"/>
          <p:cNvPicPr>
            <a:picLocks noChangeAspect="1" noChangeArrowheads="1"/>
          </p:cNvPicPr>
          <p:nvPr/>
        </p:nvPicPr>
        <p:blipFill>
          <a:blip r:embed="rId2" cstate="print"/>
          <a:srcRect/>
          <a:stretch>
            <a:fillRect/>
          </a:stretch>
        </p:blipFill>
        <p:spPr bwMode="auto">
          <a:xfrm>
            <a:off x="2699792" y="1196752"/>
            <a:ext cx="2793022" cy="3374901"/>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7">
                                            <p:txEl>
                                              <p:pRg st="0" end="0"/>
                                            </p:txEl>
                                          </p:spTgt>
                                        </p:tgtEl>
                                        <p:attrNameLst>
                                          <p:attrName>style.visibility</p:attrName>
                                        </p:attrNameLst>
                                      </p:cBhvr>
                                      <p:to>
                                        <p:strVal val="visible"/>
                                      </p:to>
                                    </p:set>
                                    <p:anim calcmode="discrete" valueType="clr">
                                      <p:cBhvr override="childStyle">
                                        <p:cTn id="14" dur="80"/>
                                        <p:tgtEl>
                                          <p:spTgt spid="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7">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7">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iterate type="lt">
                                    <p:tmPct val="5000"/>
                                  </p:iterate>
                                  <p:childTnLst>
                                    <p:set>
                                      <p:cBhvr>
                                        <p:cTn id="20" dur="1" fill="hold">
                                          <p:stCondLst>
                                            <p:cond delay="0"/>
                                          </p:stCondLst>
                                        </p:cTn>
                                        <p:tgtEl>
                                          <p:spTgt spid="1026"/>
                                        </p:tgtEl>
                                        <p:attrNameLst>
                                          <p:attrName>style.visibility</p:attrName>
                                        </p:attrNameLst>
                                      </p:cBhvr>
                                      <p:to>
                                        <p:strVal val="visible"/>
                                      </p:to>
                                    </p:set>
                                    <p:anim calcmode="lin" valueType="num">
                                      <p:cBhvr>
                                        <p:cTn id="21" dur="1000" fill="hold"/>
                                        <p:tgtEl>
                                          <p:spTgt spid="1026"/>
                                        </p:tgtEl>
                                        <p:attrNameLst>
                                          <p:attrName>ppt_w</p:attrName>
                                        </p:attrNameLst>
                                      </p:cBhvr>
                                      <p:tavLst>
                                        <p:tav tm="0">
                                          <p:val>
                                            <p:fltVal val="0"/>
                                          </p:val>
                                        </p:tav>
                                        <p:tav tm="100000">
                                          <p:val>
                                            <p:strVal val="#ppt_w"/>
                                          </p:val>
                                        </p:tav>
                                      </p:tavLst>
                                    </p:anim>
                                    <p:anim calcmode="lin" valueType="num">
                                      <p:cBhvr>
                                        <p:cTn id="22" dur="1000" fill="hold"/>
                                        <p:tgtEl>
                                          <p:spTgt spid="1026"/>
                                        </p:tgtEl>
                                        <p:attrNameLst>
                                          <p:attrName>ppt_h</p:attrName>
                                        </p:attrNameLst>
                                      </p:cBhvr>
                                      <p:tavLst>
                                        <p:tav tm="0">
                                          <p:val>
                                            <p:fltVal val="0"/>
                                          </p:val>
                                        </p:tav>
                                        <p:tav tm="100000">
                                          <p:val>
                                            <p:strVal val="#ppt_h"/>
                                          </p:val>
                                        </p:tav>
                                      </p:tavLst>
                                    </p:anim>
                                    <p:anim calcmode="lin" valueType="num">
                                      <p:cBhvr>
                                        <p:cTn id="23" dur="1000" fill="hold"/>
                                        <p:tgtEl>
                                          <p:spTgt spid="1026"/>
                                        </p:tgtEl>
                                        <p:attrNameLst>
                                          <p:attrName>style.rotation</p:attrName>
                                        </p:attrNameLst>
                                      </p:cBhvr>
                                      <p:tavLst>
                                        <p:tav tm="0">
                                          <p:val>
                                            <p:fltVal val="90"/>
                                          </p:val>
                                        </p:tav>
                                        <p:tav tm="100000">
                                          <p:val>
                                            <p:fltVal val="0"/>
                                          </p:val>
                                        </p:tav>
                                      </p:tavLst>
                                    </p:anim>
                                    <p:animEffect transition="in" filter="fade">
                                      <p:cBhvr>
                                        <p:cTn id="24"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549</TotalTime>
  <Words>625</Words>
  <Application>Microsoft Office PowerPoint</Application>
  <PresentationFormat>Экран (4:3)</PresentationFormat>
  <Paragraphs>53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Изящная</vt:lpstr>
      <vt:lpstr>Весёлая математика!</vt:lpstr>
      <vt:lpstr>Содержание:</vt:lpstr>
      <vt:lpstr>Давай решать весёлые задачки!</vt:lpstr>
      <vt:lpstr>Слайд 4</vt:lpstr>
      <vt:lpstr>Слайд 5</vt:lpstr>
      <vt:lpstr>Слайд 6</vt:lpstr>
      <vt:lpstr>МАСШТАБ</vt:lpstr>
      <vt:lpstr>Слайд 8</vt:lpstr>
      <vt:lpstr>Слайд 9</vt:lpstr>
      <vt:lpstr>Слайд 10</vt:lpstr>
      <vt:lpstr>Слайд 11</vt:lpstr>
      <vt:lpstr>Слайд 12</vt:lpstr>
      <vt:lpstr>Слайд 13</vt:lpstr>
      <vt:lpstr>Ты узнал много нового о математике ,а теперь почитай как о ней говорили великие люди!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Uesr</dc:creator>
  <cp:lastModifiedBy>User</cp:lastModifiedBy>
  <cp:revision>65</cp:revision>
  <dcterms:created xsi:type="dcterms:W3CDTF">2012-01-23T13:57:13Z</dcterms:created>
  <dcterms:modified xsi:type="dcterms:W3CDTF">2020-03-30T21:34:25Z</dcterms:modified>
</cp:coreProperties>
</file>