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handoutMasterIdLst>
    <p:handoutMasterId r:id="rId14"/>
  </p:handoutMasterIdLst>
  <p:sldIdLst>
    <p:sldId id="256" r:id="rId5"/>
    <p:sldId id="270" r:id="rId6"/>
    <p:sldId id="265" r:id="rId7"/>
    <p:sldId id="266" r:id="rId8"/>
    <p:sldId id="267" r:id="rId9"/>
    <p:sldId id="268" r:id="rId10"/>
    <p:sldId id="269" r:id="rId11"/>
    <p:sldId id="263" r:id="rId12"/>
    <p:sldId id="264"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D3FF"/>
    <a:srgbClr val="79D9FF"/>
    <a:srgbClr val="F4BBFF"/>
    <a:srgbClr val="31CB31"/>
    <a:srgbClr val="FDD100"/>
    <a:srgbClr val="1F7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08" y="44"/>
      </p:cViewPr>
      <p:guideLst/>
    </p:cSldViewPr>
  </p:slideViewPr>
  <p:notesTextViewPr>
    <p:cViewPr>
      <p:scale>
        <a:sx n="3" d="2"/>
        <a:sy n="3" d="2"/>
      </p:scale>
      <p:origin x="0" y="0"/>
    </p:cViewPr>
  </p:notesTextViewPr>
  <p:notesViewPr>
    <p:cSldViewPr snapToGrid="0">
      <p:cViewPr varScale="1">
        <p:scale>
          <a:sx n="59" d="100"/>
          <a:sy n="59" d="100"/>
        </p:scale>
        <p:origin x="160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AEEAA5-93AF-47F9-9B91-DF726A727AF6}" type="datetimeFigureOut">
              <a:rPr lang="ru-RU" smtClean="0"/>
              <a:t>31.03.2020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CD263AB-F390-4FB4-8143-322A3543A671}" type="slidenum">
              <a:rPr lang="ru-RU" smtClean="0"/>
              <a:t>‹#›</a:t>
            </a:fld>
            <a:endParaRPr lang="ru-RU"/>
          </a:p>
        </p:txBody>
      </p:sp>
    </p:spTree>
    <p:extLst>
      <p:ext uri="{BB962C8B-B14F-4D97-AF65-F5344CB8AC3E}">
        <p14:creationId xmlns:p14="http://schemas.microsoft.com/office/powerpoint/2010/main" val="32639660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rgbClr val="57D3FF"/>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hasCustomPrompt="1"/>
          </p:nvPr>
        </p:nvSpPr>
        <p:spPr>
          <a:xfrm>
            <a:off x="2117271" y="1143000"/>
            <a:ext cx="7957458" cy="2677886"/>
          </a:xfrm>
        </p:spPr>
        <p:txBody>
          <a:bodyPr anchor="ctr"/>
          <a:lstStyle>
            <a:lvl1pPr algn="ctr">
              <a:defRPr sz="600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ru-RU" dirty="0"/>
              <a:t>Название презентации</a:t>
            </a:r>
          </a:p>
        </p:txBody>
      </p:sp>
      <p:sp>
        <p:nvSpPr>
          <p:cNvPr id="3" name="Подзаголовок 2"/>
          <p:cNvSpPr>
            <a:spLocks noGrp="1"/>
          </p:cNvSpPr>
          <p:nvPr>
            <p:ph type="subTitle" idx="1" hasCustomPrompt="1"/>
          </p:nvPr>
        </p:nvSpPr>
        <p:spPr>
          <a:xfrm>
            <a:off x="3194957" y="4006362"/>
            <a:ext cx="5802086" cy="544673"/>
          </a:xfrm>
        </p:spPr>
        <p:txBody>
          <a:bodyPr anchor="ctr"/>
          <a:lstStyle>
            <a:lvl1pPr marL="0" indent="0" algn="ctr">
              <a:buNone/>
              <a:defRPr sz="240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dirty="0"/>
              <a:t>Подзаголовок</a:t>
            </a:r>
          </a:p>
        </p:txBody>
      </p:sp>
    </p:spTree>
    <p:extLst>
      <p:ext uri="{BB962C8B-B14F-4D97-AF65-F5344CB8AC3E}">
        <p14:creationId xmlns:p14="http://schemas.microsoft.com/office/powerpoint/2010/main" val="750996024"/>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Слайд_1">
    <p:bg>
      <p:bgPr>
        <a:solidFill>
          <a:srgbClr val="57D3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506134"/>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Слайд_2">
    <p:bg>
      <p:bgPr>
        <a:solidFill>
          <a:srgbClr val="1F74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40340"/>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Слайд_3">
    <p:bg>
      <p:bgPr>
        <a:solidFill>
          <a:srgbClr val="31CB3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092038"/>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лайд_4">
    <p:bg>
      <p:bgPr>
        <a:solidFill>
          <a:srgbClr val="F4BB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5965497"/>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Слайд_5">
    <p:bg>
      <p:bgPr>
        <a:solidFill>
          <a:srgbClr val="79D9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0053475"/>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Слайд_6">
    <p:bg>
      <p:bgPr>
        <a:solidFill>
          <a:srgbClr val="FDD1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2151039"/>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Финальный слайд">
    <p:bg>
      <p:bgPr>
        <a:solidFill>
          <a:srgbClr val="57D3FF"/>
        </a:solidFill>
        <a:effectLst/>
      </p:bgPr>
    </p:bg>
    <p:spTree>
      <p:nvGrpSpPr>
        <p:cNvPr id="1" name=""/>
        <p:cNvGrpSpPr/>
        <p:nvPr/>
      </p:nvGrpSpPr>
      <p:grpSpPr>
        <a:xfrm>
          <a:off x="0" y="0"/>
          <a:ext cx="0" cy="0"/>
          <a:chOff x="0" y="0"/>
          <a:chExt cx="0" cy="0"/>
        </a:xfrm>
      </p:grpSpPr>
      <p:sp>
        <p:nvSpPr>
          <p:cNvPr id="3" name="Заголовок 1"/>
          <p:cNvSpPr>
            <a:spLocks noGrp="1"/>
          </p:cNvSpPr>
          <p:nvPr>
            <p:ph type="ctrTitle" hasCustomPrompt="1"/>
          </p:nvPr>
        </p:nvSpPr>
        <p:spPr>
          <a:xfrm>
            <a:off x="2117271" y="1143000"/>
            <a:ext cx="7957458" cy="2677886"/>
          </a:xfrm>
        </p:spPr>
        <p:txBody>
          <a:bodyPr anchor="ctr"/>
          <a:lstStyle>
            <a:lvl1pPr algn="ctr">
              <a:defRPr sz="6000" baseline="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ru-RU" dirty="0"/>
              <a:t>Финальное поздравление</a:t>
            </a:r>
          </a:p>
        </p:txBody>
      </p:sp>
    </p:spTree>
    <p:extLst>
      <p:ext uri="{BB962C8B-B14F-4D97-AF65-F5344CB8AC3E}">
        <p14:creationId xmlns:p14="http://schemas.microsoft.com/office/powerpoint/2010/main" val="1232556143"/>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AB10E5-E7F4-4A0C-A17F-7BDE1227269E}" type="datetimeFigureOut">
              <a:rPr lang="ru-RU" smtClean="0"/>
              <a:t>31.03.2020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9511D-E764-4C1E-9794-0B587D770895}" type="slidenum">
              <a:rPr lang="ru-RU" smtClean="0"/>
              <a:t>‹#›</a:t>
            </a:fld>
            <a:endParaRPr lang="ru-RU"/>
          </a:p>
        </p:txBody>
      </p:sp>
    </p:spTree>
    <p:extLst>
      <p:ext uri="{BB962C8B-B14F-4D97-AF65-F5344CB8AC3E}">
        <p14:creationId xmlns:p14="http://schemas.microsoft.com/office/powerpoint/2010/main" val="3293154011"/>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0" r:id="rId3"/>
    <p:sldLayoutId id="2147483660" r:id="rId4"/>
    <p:sldLayoutId id="2147483661" r:id="rId5"/>
    <p:sldLayoutId id="2147483664" r:id="rId6"/>
    <p:sldLayoutId id="2147483651" r:id="rId7"/>
    <p:sldLayoutId id="2147483662" r:id="rId8"/>
  </p:sldLayoutIdLst>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image" Target="../media/image15.png"/><Relationship Id="rId15" Type="http://schemas.openxmlformats.org/officeDocument/2006/relationships/audio" Target="../media/audio1.wav"/><Relationship Id="rId10" Type="http://schemas.openxmlformats.org/officeDocument/2006/relationships/image" Target="../media/image4.png"/><Relationship Id="rId4" Type="http://schemas.openxmlformats.org/officeDocument/2006/relationships/image" Target="../media/image14.png"/><Relationship Id="rId9" Type="http://schemas.openxmlformats.org/officeDocument/2006/relationships/image" Target="../media/image18.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5.png"/><Relationship Id="rId5" Type="http://schemas.openxmlformats.org/officeDocument/2006/relationships/image" Target="../media/image18.png"/><Relationship Id="rId10" Type="http://schemas.openxmlformats.org/officeDocument/2006/relationships/image" Target="../media/image6.png"/><Relationship Id="rId4" Type="http://schemas.openxmlformats.org/officeDocument/2006/relationships/image" Target="../media/image22.png"/><Relationship Id="rId9"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17.png"/><Relationship Id="rId5" Type="http://schemas.openxmlformats.org/officeDocument/2006/relationships/image" Target="../media/image28.png"/><Relationship Id="rId15" Type="http://schemas.openxmlformats.org/officeDocument/2006/relationships/audio" Target="../media/audio1.wav"/><Relationship Id="rId10" Type="http://schemas.openxmlformats.org/officeDocument/2006/relationships/image" Target="../media/image31.png"/><Relationship Id="rId4" Type="http://schemas.openxmlformats.org/officeDocument/2006/relationships/image" Target="../media/image27.png"/><Relationship Id="rId9" Type="http://schemas.openxmlformats.org/officeDocument/2006/relationships/image" Target="../media/image3.png"/><Relationship Id="rId14" Type="http://schemas.openxmlformats.org/officeDocument/2006/relationships/image" Target="../media/image32.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audio" Target="../media/audio1.wav"/><Relationship Id="rId3" Type="http://schemas.openxmlformats.org/officeDocument/2006/relationships/image" Target="../media/image33.png"/><Relationship Id="rId7" Type="http://schemas.openxmlformats.org/officeDocument/2006/relationships/image" Target="../media/image6.png"/><Relationship Id="rId12" Type="http://schemas.openxmlformats.org/officeDocument/2006/relationships/image" Target="../media/image36.png"/><Relationship Id="rId2" Type="http://schemas.openxmlformats.org/officeDocument/2006/relationships/audio" Target="../media/audio1.wav"/><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6.png"/><Relationship Id="rId3" Type="http://schemas.openxmlformats.org/officeDocument/2006/relationships/image" Target="../media/image37.png"/><Relationship Id="rId7" Type="http://schemas.openxmlformats.org/officeDocument/2006/relationships/image" Target="../media/image17.png"/><Relationship Id="rId12" Type="http://schemas.openxmlformats.org/officeDocument/2006/relationships/image" Target="../media/image18.png"/><Relationship Id="rId2" Type="http://schemas.openxmlformats.org/officeDocument/2006/relationships/audio" Target="../media/audio1.wav"/><Relationship Id="rId1" Type="http://schemas.openxmlformats.org/officeDocument/2006/relationships/slideLayout" Target="../slideLayouts/slideLayout5.xml"/><Relationship Id="rId6" Type="http://schemas.openxmlformats.org/officeDocument/2006/relationships/image" Target="../media/image35.png"/><Relationship Id="rId11" Type="http://schemas.openxmlformats.org/officeDocument/2006/relationships/image" Target="../media/image4.png"/><Relationship Id="rId5" Type="http://schemas.openxmlformats.org/officeDocument/2006/relationships/image" Target="../media/image38.png"/><Relationship Id="rId15" Type="http://schemas.openxmlformats.org/officeDocument/2006/relationships/audio" Target="../media/audio1.wav"/><Relationship Id="rId10" Type="http://schemas.openxmlformats.org/officeDocument/2006/relationships/image" Target="../media/image9.png"/><Relationship Id="rId4" Type="http://schemas.openxmlformats.org/officeDocument/2006/relationships/image" Target="../media/image28.png"/><Relationship Id="rId9" Type="http://schemas.openxmlformats.org/officeDocument/2006/relationships/image" Target="../media/image39.png"/><Relationship Id="rId1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42.png"/><Relationship Id="rId3" Type="http://schemas.openxmlformats.org/officeDocument/2006/relationships/image" Target="../media/image26.png"/><Relationship Id="rId7" Type="http://schemas.openxmlformats.org/officeDocument/2006/relationships/image" Target="../media/image21.png"/><Relationship Id="rId12"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40.png"/><Relationship Id="rId10" Type="http://schemas.openxmlformats.org/officeDocument/2006/relationships/image" Target="../media/image41.png"/><Relationship Id="rId4" Type="http://schemas.openxmlformats.org/officeDocument/2006/relationships/image" Target="../media/image10.png"/><Relationship Id="rId9" Type="http://schemas.openxmlformats.org/officeDocument/2006/relationships/image" Target="../media/image20.png"/><Relationship Id="rId14" Type="http://schemas.openxmlformats.org/officeDocument/2006/relationships/audio" Target="../media/audio1.wav"/></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image" Target="../media/image15.png"/><Relationship Id="rId15" Type="http://schemas.openxmlformats.org/officeDocument/2006/relationships/audio" Target="../media/audio1.wav"/><Relationship Id="rId10" Type="http://schemas.openxmlformats.org/officeDocument/2006/relationships/image" Target="../media/image4.png"/><Relationship Id="rId4" Type="http://schemas.openxmlformats.org/officeDocument/2006/relationships/image" Target="../media/image14.png"/><Relationship Id="rId9" Type="http://schemas.openxmlformats.org/officeDocument/2006/relationships/image" Target="../media/image18.png"/><Relationship Id="rId1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3.png"/><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audio" Target="../media/audio2.wav"/><Relationship Id="rId1" Type="http://schemas.openxmlformats.org/officeDocument/2006/relationships/slideLayout" Target="../slideLayouts/slideLayout8.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44.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9420" y="404674"/>
            <a:ext cx="8733160" cy="4872978"/>
          </a:xfrm>
          <a:prstGeom prst="rect">
            <a:avLst/>
          </a:prstGeom>
        </p:spPr>
      </p:pic>
      <p:sp>
        <p:nvSpPr>
          <p:cNvPr id="2" name="Заголовок 1"/>
          <p:cNvSpPr>
            <a:spLocks noGrp="1"/>
          </p:cNvSpPr>
          <p:nvPr>
            <p:ph type="ctrTitle"/>
          </p:nvPr>
        </p:nvSpPr>
        <p:spPr>
          <a:xfrm>
            <a:off x="2659321" y="1211110"/>
            <a:ext cx="6873358" cy="3183909"/>
          </a:xfrm>
        </p:spPr>
        <p:txBody>
          <a:bodyPr>
            <a:normAutofit/>
          </a:bodyPr>
          <a:lstStyle/>
          <a:p>
            <a:r>
              <a:rPr lang="ru-RU" sz="4800" b="1" dirty="0" smtClean="0">
                <a:latin typeface="+mj-lt"/>
              </a:rPr>
              <a:t>ВОСПИТАНИЕ ЗВУКОВОЙ КУЛЬТУРЫ РЕЧИ У ДЕТЕЙ</a:t>
            </a:r>
            <a:endParaRPr lang="ru-RU" sz="4800" b="1" dirty="0">
              <a:latin typeface="+mj-lt"/>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373" y="539880"/>
            <a:ext cx="825074" cy="968033"/>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10493" y="840618"/>
            <a:ext cx="416144" cy="401627"/>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63340" y="5503056"/>
            <a:ext cx="372494" cy="390112"/>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2388" y="5010771"/>
            <a:ext cx="645282" cy="645282"/>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4873" y="1288728"/>
            <a:ext cx="435429" cy="438371"/>
          </a:xfrm>
          <a:prstGeom prst="rect">
            <a:avLst/>
          </a:prstGeom>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38576" y="5726069"/>
            <a:ext cx="674234" cy="674234"/>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21452" y="1183517"/>
            <a:ext cx="689834" cy="701687"/>
          </a:xfrm>
          <a:prstGeom prst="rect">
            <a:avLst/>
          </a:prstGeom>
        </p:spPr>
      </p:pic>
      <p:pic>
        <p:nvPicPr>
          <p:cNvPr id="13" name="Рисунок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734013" y="5871145"/>
            <a:ext cx="332356" cy="348076"/>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71365" y="5317239"/>
            <a:ext cx="678255" cy="795774"/>
          </a:xfrm>
          <a:prstGeom prst="rect">
            <a:avLst/>
          </a:prstGeom>
        </p:spPr>
      </p:pic>
      <p:pic>
        <p:nvPicPr>
          <p:cNvPr id="17" name="Рисунок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258509">
            <a:off x="9901856" y="2131594"/>
            <a:ext cx="1319550" cy="2900212"/>
          </a:xfrm>
          <a:prstGeom prst="rect">
            <a:avLst/>
          </a:prstGeom>
        </p:spPr>
      </p:pic>
      <p:pic>
        <p:nvPicPr>
          <p:cNvPr id="18" name="Рисунок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20148086">
            <a:off x="8853325" y="4076756"/>
            <a:ext cx="904353" cy="1987658"/>
          </a:xfrm>
          <a:prstGeom prst="rect">
            <a:avLst/>
          </a:prstGeom>
        </p:spPr>
      </p:pic>
      <p:pic>
        <p:nvPicPr>
          <p:cNvPr id="19" name="Рисунок 1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75145" y="3412672"/>
            <a:ext cx="1619015" cy="2537694"/>
          </a:xfrm>
          <a:prstGeom prst="rect">
            <a:avLst/>
          </a:prstGeom>
        </p:spPr>
      </p:pic>
    </p:spTree>
    <p:extLst>
      <p:ext uri="{BB962C8B-B14F-4D97-AF65-F5344CB8AC3E}">
        <p14:creationId xmlns:p14="http://schemas.microsoft.com/office/powerpoint/2010/main" val="42342288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par>
                                <p:cTn id="10" presetID="26" presetClass="emph" presetSubtype="0" repeatCount="indefinite" fill="hold" nodeType="withEffect">
                                  <p:stCondLst>
                                    <p:cond delay="0"/>
                                  </p:stCondLst>
                                  <p:endCondLst>
                                    <p:cond evt="onNext" delay="0">
                                      <p:tgtEl>
                                        <p:sldTgt/>
                                      </p:tgtEl>
                                    </p:cond>
                                  </p:endCondLst>
                                  <p:childTnLst>
                                    <p:animEffect transition="out" filter="fade">
                                      <p:cBhvr>
                                        <p:cTn id="11" dur="800" tmFilter="0, 0; .2, .5; .8, .5; 1, 0"/>
                                        <p:tgtEl>
                                          <p:spTgt spid="4"/>
                                        </p:tgtEl>
                                      </p:cBhvr>
                                    </p:animEffect>
                                    <p:animScale>
                                      <p:cBhvr>
                                        <p:cTn id="12" dur="400" autoRev="1" fill="hold"/>
                                        <p:tgtEl>
                                          <p:spTgt spid="4"/>
                                        </p:tgtEl>
                                      </p:cBhvr>
                                      <p:by x="105000" y="105000"/>
                                    </p:animScale>
                                  </p:childTnLst>
                                </p:cTn>
                              </p:par>
                              <p:par>
                                <p:cTn id="13" presetID="26" presetClass="emph" presetSubtype="0" repeatCount="indefinite" fill="hold" nodeType="withEffect">
                                  <p:stCondLst>
                                    <p:cond delay="250"/>
                                  </p:stCondLst>
                                  <p:endCondLst>
                                    <p:cond evt="onNext" delay="0">
                                      <p:tgtEl>
                                        <p:sldTgt/>
                                      </p:tgtEl>
                                    </p:cond>
                                  </p:endCondLst>
                                  <p:childTnLst>
                                    <p:animEffect transition="out" filter="fade">
                                      <p:cBhvr>
                                        <p:cTn id="14" dur="800" tmFilter="0, 0; .2, .5; .8, .5; 1, 0"/>
                                        <p:tgtEl>
                                          <p:spTgt spid="10"/>
                                        </p:tgtEl>
                                      </p:cBhvr>
                                    </p:animEffect>
                                    <p:animScale>
                                      <p:cBhvr>
                                        <p:cTn id="15" dur="400" autoRev="1" fill="hold"/>
                                        <p:tgtEl>
                                          <p:spTgt spid="10"/>
                                        </p:tgtEl>
                                      </p:cBhvr>
                                      <p:by x="105000" y="105000"/>
                                    </p:animScale>
                                  </p:childTnLst>
                                </p:cTn>
                              </p:par>
                              <p:par>
                                <p:cTn id="16" presetID="26" presetClass="emph" presetSubtype="0" repeatCount="indefinite" fill="hold" nodeType="withEffect">
                                  <p:stCondLst>
                                    <p:cond delay="500"/>
                                  </p:stCondLst>
                                  <p:endCondLst>
                                    <p:cond evt="onNext" delay="0">
                                      <p:tgtEl>
                                        <p:sldTgt/>
                                      </p:tgtEl>
                                    </p:cond>
                                  </p:endCondLst>
                                  <p:childTnLst>
                                    <p:animEffect transition="out" filter="fade">
                                      <p:cBhvr>
                                        <p:cTn id="17" dur="800" tmFilter="0, 0; .2, .5; .8, .5; 1, 0"/>
                                        <p:tgtEl>
                                          <p:spTgt spid="11"/>
                                        </p:tgtEl>
                                      </p:cBhvr>
                                    </p:animEffect>
                                    <p:animScale>
                                      <p:cBhvr>
                                        <p:cTn id="18" dur="400" autoRev="1" fill="hold"/>
                                        <p:tgtEl>
                                          <p:spTgt spid="11"/>
                                        </p:tgtEl>
                                      </p:cBhvr>
                                      <p:by x="105000" y="105000"/>
                                    </p:animScale>
                                  </p:childTnLst>
                                </p:cTn>
                              </p:par>
                              <p:par>
                                <p:cTn id="19" presetID="26" presetClass="emph" presetSubtype="0" repeatCount="indefinite" fill="hold" nodeType="withEffect">
                                  <p:stCondLst>
                                    <p:cond delay="750"/>
                                  </p:stCondLst>
                                  <p:endCondLst>
                                    <p:cond evt="onNext" delay="0">
                                      <p:tgtEl>
                                        <p:sldTgt/>
                                      </p:tgtEl>
                                    </p:cond>
                                  </p:endCondLst>
                                  <p:childTnLst>
                                    <p:animEffect transition="out" filter="fade">
                                      <p:cBhvr>
                                        <p:cTn id="20" dur="800" tmFilter="0, 0; .2, .5; .8, .5; 1, 0"/>
                                        <p:tgtEl>
                                          <p:spTgt spid="8"/>
                                        </p:tgtEl>
                                      </p:cBhvr>
                                    </p:animEffect>
                                    <p:animScale>
                                      <p:cBhvr>
                                        <p:cTn id="21" dur="400" autoRev="1" fill="hold"/>
                                        <p:tgtEl>
                                          <p:spTgt spid="8"/>
                                        </p:tgtEl>
                                      </p:cBhvr>
                                      <p:by x="105000" y="105000"/>
                                    </p:animScale>
                                  </p:childTnLst>
                                </p:cTn>
                              </p:par>
                              <p:par>
                                <p:cTn id="22" presetID="26" presetClass="emph" presetSubtype="0" repeatCount="indefinite" fill="hold" nodeType="withEffect">
                                  <p:stCondLst>
                                    <p:cond delay="1000"/>
                                  </p:stCondLst>
                                  <p:endCondLst>
                                    <p:cond evt="onNext" delay="0">
                                      <p:tgtEl>
                                        <p:sldTgt/>
                                      </p:tgtEl>
                                    </p:cond>
                                  </p:endCondLst>
                                  <p:childTnLst>
                                    <p:animEffect transition="out" filter="fade">
                                      <p:cBhvr>
                                        <p:cTn id="23" dur="800" tmFilter="0, 0; .2, .5; .8, .5; 1, 0"/>
                                        <p:tgtEl>
                                          <p:spTgt spid="15"/>
                                        </p:tgtEl>
                                      </p:cBhvr>
                                    </p:animEffect>
                                    <p:animScale>
                                      <p:cBhvr>
                                        <p:cTn id="24" dur="40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4453" y="588527"/>
            <a:ext cx="7663544" cy="5256404"/>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26227">
            <a:off x="9061006" y="2078190"/>
            <a:ext cx="1634121" cy="3591601"/>
          </a:xfrm>
          <a:prstGeom prst="rect">
            <a:avLst/>
          </a:prstGeom>
        </p:spPr>
      </p:pic>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103300">
            <a:off x="8218401" y="3713333"/>
            <a:ext cx="1020478" cy="2242887"/>
          </a:xfrm>
          <a:prstGeom prst="rect">
            <a:avLst/>
          </a:prstGeom>
        </p:spPr>
      </p:pic>
      <p:sp>
        <p:nvSpPr>
          <p:cNvPr id="6"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r>
              <a:rPr lang="ru-RU" sz="2800" b="1" dirty="0" smtClean="0">
                <a:solidFill>
                  <a:schemeClr val="accent5">
                    <a:lumMod val="50000"/>
                  </a:schemeClr>
                </a:solidFill>
                <a:latin typeface="+mn-lt"/>
                <a:ea typeface="Verdana" panose="020B0604030504040204" pitchFamily="34" charset="0"/>
                <a:cs typeface="Verdana" panose="020B0604030504040204" pitchFamily="34" charset="0"/>
              </a:rPr>
              <a:t>Звуковая культура речи </a:t>
            </a:r>
          </a:p>
          <a:p>
            <a:r>
              <a:rPr lang="ru-RU" sz="2800" b="1" dirty="0" smtClean="0">
                <a:solidFill>
                  <a:schemeClr val="accent5">
                    <a:lumMod val="50000"/>
                  </a:schemeClr>
                </a:solidFill>
                <a:latin typeface="+mn-lt"/>
                <a:ea typeface="Verdana" panose="020B0604030504040204" pitchFamily="34" charset="0"/>
                <a:cs typeface="Verdana" panose="020B0604030504040204" pitchFamily="34" charset="0"/>
              </a:rPr>
              <a:t> (система звуков русского языка,</a:t>
            </a:r>
          </a:p>
          <a:p>
            <a:r>
              <a:rPr lang="ru-RU" sz="2800" b="1" dirty="0">
                <a:solidFill>
                  <a:schemeClr val="accent5">
                    <a:lumMod val="50000"/>
                  </a:schemeClr>
                </a:solidFill>
                <a:latin typeface="+mn-lt"/>
                <a:ea typeface="Verdana" panose="020B0604030504040204" pitchFamily="34" charset="0"/>
                <a:cs typeface="Verdana" panose="020B0604030504040204" pitchFamily="34" charset="0"/>
              </a:rPr>
              <a:t>р</a:t>
            </a:r>
            <a:r>
              <a:rPr lang="ru-RU" sz="2800" b="1" dirty="0" smtClean="0">
                <a:solidFill>
                  <a:schemeClr val="accent5">
                    <a:lumMod val="50000"/>
                  </a:schemeClr>
                </a:solidFill>
                <a:latin typeface="+mn-lt"/>
                <a:ea typeface="Verdana" panose="020B0604030504040204" pitchFamily="34" charset="0"/>
                <a:cs typeface="Verdana" panose="020B0604030504040204" pitchFamily="34" charset="0"/>
              </a:rPr>
              <a:t>азвитие общей моторики</a:t>
            </a:r>
          </a:p>
          <a:p>
            <a:r>
              <a:rPr lang="ru-RU" sz="2800" b="1" dirty="0">
                <a:solidFill>
                  <a:schemeClr val="accent5">
                    <a:lumMod val="50000"/>
                  </a:schemeClr>
                </a:solidFill>
                <a:latin typeface="+mn-lt"/>
                <a:ea typeface="Verdana" panose="020B0604030504040204" pitchFamily="34" charset="0"/>
                <a:cs typeface="Verdana" panose="020B0604030504040204" pitchFamily="34" charset="0"/>
              </a:rPr>
              <a:t>р</a:t>
            </a:r>
            <a:r>
              <a:rPr lang="ru-RU" sz="2800" b="1" dirty="0" smtClean="0">
                <a:solidFill>
                  <a:schemeClr val="accent5">
                    <a:lumMod val="50000"/>
                  </a:schemeClr>
                </a:solidFill>
                <a:latin typeface="+mn-lt"/>
                <a:ea typeface="Verdana" panose="020B0604030504040204" pitchFamily="34" charset="0"/>
                <a:cs typeface="Verdana" panose="020B0604030504040204" pitchFamily="34" charset="0"/>
              </a:rPr>
              <a:t>азвитие мелкой моторики</a:t>
            </a:r>
          </a:p>
          <a:p>
            <a:r>
              <a:rPr lang="ru-RU" sz="2800" b="1" dirty="0">
                <a:solidFill>
                  <a:schemeClr val="accent5">
                    <a:lumMod val="50000"/>
                  </a:schemeClr>
                </a:solidFill>
                <a:latin typeface="+mn-lt"/>
                <a:ea typeface="Verdana" panose="020B0604030504040204" pitchFamily="34" charset="0"/>
                <a:cs typeface="Verdana" panose="020B0604030504040204" pitchFamily="34" charset="0"/>
              </a:rPr>
              <a:t>р</a:t>
            </a:r>
            <a:r>
              <a:rPr lang="ru-RU" sz="2800" b="1" dirty="0" smtClean="0">
                <a:solidFill>
                  <a:schemeClr val="accent5">
                    <a:lumMod val="50000"/>
                  </a:schemeClr>
                </a:solidFill>
                <a:latin typeface="+mn-lt"/>
                <a:ea typeface="Verdana" panose="020B0604030504040204" pitchFamily="34" charset="0"/>
                <a:cs typeface="Verdana" panose="020B0604030504040204" pitchFamily="34" charset="0"/>
              </a:rPr>
              <a:t>азвитие артикуляционной моторики</a:t>
            </a:r>
          </a:p>
          <a:p>
            <a:pPr marL="342900" indent="-342900" algn="l">
              <a:buAutoNum type="arabicPeriod"/>
            </a:pPr>
            <a:endParaRPr lang="ru-RU" sz="1800" dirty="0">
              <a:solidFill>
                <a:schemeClr val="accent5">
                  <a:lumMod val="50000"/>
                </a:schemeClr>
              </a:solidFill>
              <a:latin typeface="+mn-lt"/>
              <a:ea typeface="Verdana" panose="020B0604030504040204" pitchFamily="34" charset="0"/>
              <a:cs typeface="Verdana" panose="020B0604030504040204" pitchFamily="34" charset="0"/>
            </a:endParaRPr>
          </a:p>
        </p:txBody>
      </p:sp>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1274" y="1352100"/>
            <a:ext cx="399638" cy="402338"/>
          </a:xfrm>
          <a:prstGeom prst="rect">
            <a:avLst/>
          </a:prstGeom>
        </p:spPr>
      </p:pic>
      <p:pic>
        <p:nvPicPr>
          <p:cNvPr id="8" name="Рисунок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15642" y="5729100"/>
            <a:ext cx="405780" cy="408522"/>
          </a:xfrm>
          <a:prstGeom prst="rect">
            <a:avLst/>
          </a:prstGeom>
        </p:spPr>
      </p:pic>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8208" y="595028"/>
            <a:ext cx="807211" cy="947074"/>
          </a:xfrm>
          <a:prstGeom prst="rect">
            <a:avLst/>
          </a:prstGeom>
        </p:spPr>
      </p:pic>
      <p:pic>
        <p:nvPicPr>
          <p:cNvPr id="10" name="Рисунок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71292" y="984375"/>
            <a:ext cx="689471" cy="710577"/>
          </a:xfrm>
          <a:prstGeom prst="rect">
            <a:avLst/>
          </a:prstGeom>
        </p:spPr>
      </p:pic>
      <p:pic>
        <p:nvPicPr>
          <p:cNvPr id="11" name="Рисунок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365799" y="1542102"/>
            <a:ext cx="405493" cy="424672"/>
          </a:xfrm>
          <a:prstGeom prst="rect">
            <a:avLst/>
          </a:prstGeom>
        </p:spPr>
      </p:pic>
      <p:pic>
        <p:nvPicPr>
          <p:cNvPr id="12" name="Рисунок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0370" y="3536497"/>
            <a:ext cx="487136" cy="470143"/>
          </a:xfrm>
          <a:prstGeom prst="rect">
            <a:avLst/>
          </a:prstGeom>
        </p:spPr>
      </p:pic>
      <p:pic>
        <p:nvPicPr>
          <p:cNvPr id="13" name="Рисунок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55496" y="5841468"/>
            <a:ext cx="706892" cy="706892"/>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77245" y="6050382"/>
            <a:ext cx="487136" cy="470143"/>
          </a:xfrm>
          <a:prstGeom prst="rect">
            <a:avLst/>
          </a:prstGeom>
        </p:spPr>
      </p:pic>
      <p:pic>
        <p:nvPicPr>
          <p:cNvPr id="2" name="Рисунок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999089" y="174593"/>
            <a:ext cx="487136" cy="470143"/>
          </a:xfrm>
          <a:prstGeom prst="rect">
            <a:avLst/>
          </a:prstGeom>
        </p:spPr>
      </p:pic>
      <p:pic>
        <p:nvPicPr>
          <p:cNvPr id="16" name="Рисунок 1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822909" y="5430945"/>
            <a:ext cx="694740" cy="706677"/>
          </a:xfrm>
          <a:prstGeom prst="rect">
            <a:avLst/>
          </a:prstGeom>
        </p:spPr>
      </p:pic>
    </p:spTree>
    <p:extLst>
      <p:ext uri="{BB962C8B-B14F-4D97-AF65-F5344CB8AC3E}">
        <p14:creationId xmlns:p14="http://schemas.microsoft.com/office/powerpoint/2010/main" val="4087400876"/>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5"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103" y="652239"/>
            <a:ext cx="7665577" cy="5257800"/>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990851">
            <a:off x="9143443" y="2141374"/>
            <a:ext cx="1206965" cy="3496648"/>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2752" y="3712573"/>
            <a:ext cx="751163" cy="2176163"/>
          </a:xfrm>
          <a:prstGeom prst="rect">
            <a:avLst/>
          </a:prstGeom>
        </p:spPr>
      </p:pic>
      <p:sp>
        <p:nvSpPr>
          <p:cNvPr id="5"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endParaRPr lang="ru-RU" sz="3600"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9691" y="938588"/>
            <a:ext cx="779556" cy="803421"/>
          </a:xfrm>
          <a:prstGeom prst="rect">
            <a:avLst/>
          </a:prstGeom>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739" y="414356"/>
            <a:ext cx="864687" cy="1014509"/>
          </a:xfrm>
          <a:prstGeom prst="rect">
            <a:avLst/>
          </a:prstGeom>
        </p:spPr>
      </p:pic>
      <p:pic>
        <p:nvPicPr>
          <p:cNvPr id="10" name="Рисунок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2794" y="1289756"/>
            <a:ext cx="450734" cy="472052"/>
          </a:xfrm>
          <a:prstGeom prst="rect">
            <a:avLst/>
          </a:prstGeom>
        </p:spPr>
      </p:pic>
      <p:pic>
        <p:nvPicPr>
          <p:cNvPr id="11" name="Рисунок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420879" y="616641"/>
            <a:ext cx="457418" cy="460509"/>
          </a:xfrm>
          <a:prstGeom prst="rect">
            <a:avLst/>
          </a:prstGeom>
        </p:spPr>
      </p:pic>
      <p:pic>
        <p:nvPicPr>
          <p:cNvPr id="12" name="Рисунок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6401" y="3394883"/>
            <a:ext cx="643420" cy="620975"/>
          </a:xfrm>
          <a:prstGeom prst="rect">
            <a:avLst/>
          </a:prstGeom>
        </p:spPr>
      </p:pic>
      <p:pic>
        <p:nvPicPr>
          <p:cNvPr id="13" name="Рисунок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50502" y="5408900"/>
            <a:ext cx="817948" cy="959672"/>
          </a:xfrm>
          <a:prstGeom prst="rect">
            <a:avLst/>
          </a:prstGeom>
        </p:spPr>
      </p:pic>
      <p:pic>
        <p:nvPicPr>
          <p:cNvPr id="14" name="Рисунок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625442" y="4749803"/>
            <a:ext cx="505709" cy="509126"/>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7507" y="5505706"/>
            <a:ext cx="927092" cy="862866"/>
          </a:xfrm>
          <a:prstGeom prst="rect">
            <a:avLst/>
          </a:prstGeom>
        </p:spPr>
      </p:pic>
      <p:sp>
        <p:nvSpPr>
          <p:cNvPr id="6" name="Прямоугольник 5"/>
          <p:cNvSpPr/>
          <p:nvPr/>
        </p:nvSpPr>
        <p:spPr>
          <a:xfrm>
            <a:off x="2907195" y="1588046"/>
            <a:ext cx="6266988" cy="3416320"/>
          </a:xfrm>
          <a:prstGeom prst="rect">
            <a:avLst/>
          </a:prstGeom>
        </p:spPr>
        <p:txBody>
          <a:bodyPr wrap="square">
            <a:spAutoFit/>
          </a:bodyPr>
          <a:lstStyle/>
          <a:p>
            <a:r>
              <a:rPr lang="ru-RU" sz="2400" b="1" dirty="0" smtClean="0">
                <a:solidFill>
                  <a:srgbClr val="2A2723"/>
                </a:solidFill>
                <a:latin typeface="Georgia" panose="02040502050405020303" pitchFamily="18" charset="0"/>
              </a:rPr>
              <a:t>	Звуковая </a:t>
            </a:r>
            <a:r>
              <a:rPr lang="ru-RU" sz="2400" b="1" dirty="0">
                <a:solidFill>
                  <a:srgbClr val="2A2723"/>
                </a:solidFill>
                <a:latin typeface="Georgia" panose="02040502050405020303" pitchFamily="18" charset="0"/>
              </a:rPr>
              <a:t>культура речи является составной частью общей речевой культуры. Она охватывает все стороны звукового оформления слов и звучащей речи в целом: правильное произношение звуков, слов, громкость и скорость речевого высказывания, ритм, паузы, тембр, логическое ударение и пр. </a:t>
            </a:r>
            <a:endParaRPr lang="ru-RU" sz="2400" b="1" dirty="0"/>
          </a:p>
        </p:txBody>
      </p:sp>
    </p:spTree>
    <p:extLst>
      <p:ext uri="{BB962C8B-B14F-4D97-AF65-F5344CB8AC3E}">
        <p14:creationId xmlns:p14="http://schemas.microsoft.com/office/powerpoint/2010/main" val="1968665221"/>
      </p:ext>
    </p:extLst>
  </p:cSld>
  <p:clrMapOvr>
    <a:masterClrMapping/>
  </p:clrMapOvr>
  <mc:AlternateContent xmlns:mc="http://schemas.openxmlformats.org/markup-compatibility/2006" xmlns:p14="http://schemas.microsoft.com/office/powerpoint/2010/main">
    <mc:Choice Requires="p14">
      <p:transition spd="slow" p14:dur="1700">
        <p14:flip dir="r"/>
        <p:sndAc>
          <p:stSnd>
            <p:snd r:embed="rId2" name="chimes.wav"/>
          </p:stSnd>
        </p:sndAc>
      </p:transition>
    </mc:Choice>
    <mc:Fallback xmlns="">
      <p:transition spd="slow">
        <p:fade/>
        <p:sndAc>
          <p:stSnd>
            <p:snd r:embed="rId1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5850" y="694694"/>
            <a:ext cx="7665577" cy="5257800"/>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391304">
            <a:off x="8180249" y="3564578"/>
            <a:ext cx="1026529" cy="2333721"/>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71516">
            <a:off x="9146312" y="2079797"/>
            <a:ext cx="1583826" cy="3600683"/>
          </a:xfrm>
          <a:prstGeom prst="rect">
            <a:avLst/>
          </a:prstGeom>
        </p:spPr>
      </p:pic>
      <p:sp>
        <p:nvSpPr>
          <p:cNvPr id="3"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endParaRPr lang="ru-RU" sz="3600"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7794" y="590196"/>
            <a:ext cx="759960" cy="775629"/>
          </a:xfrm>
          <a:prstGeom prst="rect">
            <a:avLst/>
          </a:prstGeom>
        </p:spPr>
      </p:pic>
      <p:pic>
        <p:nvPicPr>
          <p:cNvPr id="11" name="Рисунок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7754" y="1308113"/>
            <a:ext cx="488751" cy="471702"/>
          </a:xfrm>
          <a:prstGeom prst="rect">
            <a:avLst/>
          </a:prstGeom>
        </p:spPr>
      </p:pic>
      <p:pic>
        <p:nvPicPr>
          <p:cNvPr id="12" name="Рисунок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92876" y="5964121"/>
            <a:ext cx="739549" cy="739549"/>
          </a:xfrm>
          <a:prstGeom prst="rect">
            <a:avLst/>
          </a:prstGeom>
        </p:spPr>
      </p:pic>
      <p:pic>
        <p:nvPicPr>
          <p:cNvPr id="13" name="Рисунок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30252" y="5729100"/>
            <a:ext cx="496967" cy="479631"/>
          </a:xfrm>
          <a:prstGeom prst="rect">
            <a:avLst/>
          </a:prstGeom>
        </p:spPr>
      </p:pic>
      <p:pic>
        <p:nvPicPr>
          <p:cNvPr id="14" name="Рисунок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10584835" y="4376523"/>
            <a:ext cx="526247" cy="507890"/>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926055" y="4868749"/>
            <a:ext cx="690873" cy="810578"/>
          </a:xfrm>
          <a:prstGeom prst="rect">
            <a:avLst/>
          </a:prstGeom>
        </p:spPr>
      </p:pic>
      <p:pic>
        <p:nvPicPr>
          <p:cNvPr id="16" name="Рисунок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63246" y="3323594"/>
            <a:ext cx="434825" cy="455391"/>
          </a:xfrm>
          <a:prstGeom prst="rect">
            <a:avLst/>
          </a:prstGeom>
        </p:spPr>
      </p:pic>
      <p:pic>
        <p:nvPicPr>
          <p:cNvPr id="19" name="Рисунок 1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905811" y="645660"/>
            <a:ext cx="865254" cy="880122"/>
          </a:xfrm>
          <a:prstGeom prst="rect">
            <a:avLst/>
          </a:prstGeom>
        </p:spPr>
      </p:pic>
      <p:pic>
        <p:nvPicPr>
          <p:cNvPr id="20" name="Рисунок 1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396870" y="5552203"/>
            <a:ext cx="626878" cy="656528"/>
          </a:xfrm>
          <a:prstGeom prst="rect">
            <a:avLst/>
          </a:prstGeom>
        </p:spPr>
      </p:pic>
      <p:sp>
        <p:nvSpPr>
          <p:cNvPr id="4" name="Прямоугольник 3"/>
          <p:cNvSpPr/>
          <p:nvPr/>
        </p:nvSpPr>
        <p:spPr>
          <a:xfrm>
            <a:off x="2241839" y="1692998"/>
            <a:ext cx="5916032" cy="3416320"/>
          </a:xfrm>
          <a:prstGeom prst="rect">
            <a:avLst/>
          </a:prstGeom>
        </p:spPr>
        <p:txBody>
          <a:bodyPr wrap="square">
            <a:spAutoFit/>
          </a:bodyPr>
          <a:lstStyle/>
          <a:p>
            <a:pPr algn="just">
              <a:spcAft>
                <a:spcPts val="0"/>
              </a:spcAft>
            </a:pPr>
            <a:r>
              <a:rPr lang="ru-RU" b="1" dirty="0" smtClean="0">
                <a:latin typeface="Times New Roman" panose="02020603050405020304" pitchFamily="18" charset="0"/>
                <a:ea typeface="Calibri" panose="020F0502020204030204" pitchFamily="34" charset="0"/>
                <a:cs typeface="Times New Roman" panose="02020603050405020304" pitchFamily="18" charset="0"/>
              </a:rPr>
              <a:t>	Большое </a:t>
            </a:r>
            <a:r>
              <a:rPr lang="ru-RU" b="1" dirty="0">
                <a:latin typeface="Times New Roman" panose="02020603050405020304" pitchFamily="18" charset="0"/>
                <a:ea typeface="Calibri" panose="020F0502020204030204" pitchFamily="34" charset="0"/>
                <a:cs typeface="Times New Roman" panose="02020603050405020304" pitchFamily="18" charset="0"/>
              </a:rPr>
              <a:t>влияние на формирование высокой культуры речи у детей оказывает воспитатель.</a:t>
            </a:r>
            <a:endParaRPr lang="ru-RU" sz="14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b="1" dirty="0" smtClean="0">
                <a:latin typeface="Times New Roman" panose="02020603050405020304" pitchFamily="18" charset="0"/>
                <a:ea typeface="Calibri" panose="020F0502020204030204" pitchFamily="34" charset="0"/>
                <a:cs typeface="Times New Roman" panose="02020603050405020304" pitchFamily="18" charset="0"/>
              </a:rPr>
              <a:t>	Воспитание </a:t>
            </a:r>
            <a:r>
              <a:rPr lang="ru-RU" b="1" dirty="0">
                <a:latin typeface="Times New Roman" panose="02020603050405020304" pitchFamily="18" charset="0"/>
                <a:ea typeface="Calibri" panose="020F0502020204030204" pitchFamily="34" charset="0"/>
                <a:cs typeface="Times New Roman" panose="02020603050405020304" pitchFamily="18" charset="0"/>
              </a:rPr>
              <a:t>звуковой культуры речи не следует сводить только к формированию правильного произношения звуков. Формирование правильного звукопроизношения является лишь частью работы по звуковой культуре речи. Воспитатель помогает детям овладеть правильным речевым дыханием, правильным произношением всех звуков родного языка, четким произнесением слов, умением пользоваться голосом, приучает детей говорить не торопясь, интонационно выразительно.</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2817515"/>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5"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80">
                                          <p:stCondLst>
                                            <p:cond delay="0"/>
                                          </p:stCondLst>
                                        </p:cTn>
                                        <p:tgtEl>
                                          <p:spTgt spid="9"/>
                                        </p:tgtEl>
                                      </p:cBhvr>
                                    </p:animEffect>
                                    <p:anim calcmode="lin" valueType="num">
                                      <p:cBhvr>
                                        <p:cTn id="2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gtEl>
                                      </p:cBhvr>
                                      <p:to x="100000" y="60000"/>
                                    </p:animScale>
                                    <p:animScale>
                                      <p:cBhvr>
                                        <p:cTn id="30" dur="166" decel="50000">
                                          <p:stCondLst>
                                            <p:cond delay="676"/>
                                          </p:stCondLst>
                                        </p:cTn>
                                        <p:tgtEl>
                                          <p:spTgt spid="9"/>
                                        </p:tgtEl>
                                      </p:cBhvr>
                                      <p:to x="100000" y="100000"/>
                                    </p:animScale>
                                    <p:animScale>
                                      <p:cBhvr>
                                        <p:cTn id="31" dur="26">
                                          <p:stCondLst>
                                            <p:cond delay="1312"/>
                                          </p:stCondLst>
                                        </p:cTn>
                                        <p:tgtEl>
                                          <p:spTgt spid="9"/>
                                        </p:tgtEl>
                                      </p:cBhvr>
                                      <p:to x="100000" y="80000"/>
                                    </p:animScale>
                                    <p:animScale>
                                      <p:cBhvr>
                                        <p:cTn id="32" dur="166" decel="50000">
                                          <p:stCondLst>
                                            <p:cond delay="1338"/>
                                          </p:stCondLst>
                                        </p:cTn>
                                        <p:tgtEl>
                                          <p:spTgt spid="9"/>
                                        </p:tgtEl>
                                      </p:cBhvr>
                                      <p:to x="100000" y="100000"/>
                                    </p:animScale>
                                    <p:animScale>
                                      <p:cBhvr>
                                        <p:cTn id="33" dur="26">
                                          <p:stCondLst>
                                            <p:cond delay="1642"/>
                                          </p:stCondLst>
                                        </p:cTn>
                                        <p:tgtEl>
                                          <p:spTgt spid="9"/>
                                        </p:tgtEl>
                                      </p:cBhvr>
                                      <p:to x="100000" y="90000"/>
                                    </p:animScale>
                                    <p:animScale>
                                      <p:cBhvr>
                                        <p:cTn id="34" dur="166" decel="50000">
                                          <p:stCondLst>
                                            <p:cond delay="1668"/>
                                          </p:stCondLst>
                                        </p:cTn>
                                        <p:tgtEl>
                                          <p:spTgt spid="9"/>
                                        </p:tgtEl>
                                      </p:cBhvr>
                                      <p:to x="100000" y="100000"/>
                                    </p:animScale>
                                    <p:animScale>
                                      <p:cBhvr>
                                        <p:cTn id="35" dur="26">
                                          <p:stCondLst>
                                            <p:cond delay="1808"/>
                                          </p:stCondLst>
                                        </p:cTn>
                                        <p:tgtEl>
                                          <p:spTgt spid="9"/>
                                        </p:tgtEl>
                                      </p:cBhvr>
                                      <p:to x="100000" y="95000"/>
                                    </p:animScale>
                                    <p:animScale>
                                      <p:cBhvr>
                                        <p:cTn id="3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5064" y="585216"/>
            <a:ext cx="7665577" cy="525780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7744">
            <a:off x="9030950" y="2070306"/>
            <a:ext cx="1665083" cy="3659652"/>
          </a:xfrm>
          <a:prstGeom prst="rect">
            <a:avLst/>
          </a:prstGeom>
        </p:spPr>
      </p:pic>
      <p:sp>
        <p:nvSpPr>
          <p:cNvPr id="3"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endParaRPr lang="ru-RU" sz="3600"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190761">
            <a:off x="8092476" y="3547909"/>
            <a:ext cx="1210787" cy="2661164"/>
          </a:xfrm>
          <a:prstGeom prst="rect">
            <a:avLst/>
          </a:prstGeom>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1021" y="718537"/>
            <a:ext cx="827711" cy="770369"/>
          </a:xfrm>
          <a:prstGeom prst="rect">
            <a:avLst/>
          </a:prstGeom>
        </p:spPr>
      </p:pic>
      <p:pic>
        <p:nvPicPr>
          <p:cNvPr id="11" name="Рисунок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301" y="1357265"/>
            <a:ext cx="435211" cy="438152"/>
          </a:xfrm>
          <a:prstGeom prst="rect">
            <a:avLst/>
          </a:prstGeom>
        </p:spPr>
      </p:pic>
      <p:pic>
        <p:nvPicPr>
          <p:cNvPr id="12" name="Рисунок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5337" y="3599349"/>
            <a:ext cx="547795" cy="573704"/>
          </a:xfrm>
          <a:prstGeom prst="rect">
            <a:avLst/>
          </a:prstGeom>
        </p:spPr>
      </p:pic>
      <p:pic>
        <p:nvPicPr>
          <p:cNvPr id="13" name="Рисунок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52218" y="5833061"/>
            <a:ext cx="437421" cy="422162"/>
          </a:xfrm>
          <a:prstGeom prst="rect">
            <a:avLst/>
          </a:prstGeom>
        </p:spPr>
      </p:pic>
      <p:pic>
        <p:nvPicPr>
          <p:cNvPr id="14" name="Рисунок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176697" y="1117044"/>
            <a:ext cx="473130" cy="456626"/>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821176" y="604119"/>
            <a:ext cx="693032" cy="707322"/>
          </a:xfrm>
          <a:prstGeom prst="rect">
            <a:avLst/>
          </a:prstGeom>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72889" y="5829277"/>
            <a:ext cx="766685" cy="713571"/>
          </a:xfrm>
          <a:prstGeom prst="rect">
            <a:avLst/>
          </a:prstGeom>
        </p:spPr>
      </p:pic>
      <p:pic>
        <p:nvPicPr>
          <p:cNvPr id="17" name="Рисунок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687875" y="4694214"/>
            <a:ext cx="733758" cy="748887"/>
          </a:xfrm>
          <a:prstGeom prst="rect">
            <a:avLst/>
          </a:prstGeom>
        </p:spPr>
      </p:pic>
      <p:sp>
        <p:nvSpPr>
          <p:cNvPr id="4" name="Прямоугольник 3"/>
          <p:cNvSpPr/>
          <p:nvPr/>
        </p:nvSpPr>
        <p:spPr>
          <a:xfrm>
            <a:off x="2570928" y="1345357"/>
            <a:ext cx="5980770" cy="4293483"/>
          </a:xfrm>
          <a:prstGeom prst="rect">
            <a:avLst/>
          </a:prstGeom>
        </p:spPr>
        <p:txBody>
          <a:bodyPr wrap="square">
            <a:spAutoFit/>
          </a:bodyPr>
          <a:lstStyle/>
          <a:p>
            <a:pPr algn="just">
              <a:spcAft>
                <a:spcPts val="0"/>
              </a:spcAft>
            </a:pPr>
            <a:r>
              <a:rPr lang="ru-RU" sz="17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Для </a:t>
            </a:r>
            <a:r>
              <a:rPr lang="ru-RU" sz="1700" b="1" dirty="0">
                <a:latin typeface="Times New Roman" panose="02020603050405020304" pitchFamily="18" charset="0"/>
                <a:ea typeface="Calibri" panose="020F0502020204030204" pitchFamily="34" charset="0"/>
                <a:cs typeface="Times New Roman" panose="02020603050405020304" pitchFamily="18" charset="0"/>
              </a:rPr>
              <a:t>решения многих задач звуковой культуры речи ведущими являются фронтальные формы работы (занятия</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 </a:t>
            </a:r>
          </a:p>
          <a:p>
            <a:pPr algn="just">
              <a:spcAft>
                <a:spcPts val="0"/>
              </a:spcAft>
            </a:pP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	В работу по формированию ЗКР должен активно включаться и музыкальный руководитель (развитие силы голоса, дыхания, темпа, ритма речи, дикции, интонационной выразительности).</a:t>
            </a:r>
            <a:endParaRPr lang="ru-RU" sz="17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700" b="1" dirty="0">
                <a:latin typeface="Times New Roman" panose="02020603050405020304" pitchFamily="18" charset="0"/>
                <a:ea typeface="Calibri" panose="020F0502020204030204" pitchFamily="34" charset="0"/>
                <a:cs typeface="Times New Roman" panose="02020603050405020304" pitchFamily="18" charset="0"/>
              </a:rPr>
              <a:t>	Большое значение имеют другие формы фронтальной работы, которые осуществляются вне занятий: игры-драматизации, хороводы, развлечения, праздники.</a:t>
            </a:r>
            <a:endParaRPr lang="ru-RU" sz="17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700" b="1" dirty="0">
                <a:latin typeface="Times New Roman" panose="02020603050405020304" pitchFamily="18" charset="0"/>
                <a:ea typeface="Calibri" panose="020F0502020204030204" pitchFamily="34" charset="0"/>
                <a:cs typeface="Times New Roman" panose="02020603050405020304" pitchFamily="18" charset="0"/>
              </a:rPr>
              <a:t>	В младших и средних группах эффективна речевая гимнастика (1-2 мин. артикуляционных упражнений в конце утренней гимнастики, 2-3 раза в неделю).</a:t>
            </a:r>
            <a:endParaRPr lang="ru-RU" sz="1700" b="1"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94598388"/>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3"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80">
                                          <p:stCondLst>
                                            <p:cond delay="0"/>
                                          </p:stCondLst>
                                        </p:cTn>
                                        <p:tgtEl>
                                          <p:spTgt spid="9"/>
                                        </p:tgtEl>
                                      </p:cBhvr>
                                    </p:animEffect>
                                    <p:anim calcmode="lin" valueType="num">
                                      <p:cBhvr>
                                        <p:cTn id="2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gtEl>
                                      </p:cBhvr>
                                      <p:to x="100000" y="60000"/>
                                    </p:animScale>
                                    <p:animScale>
                                      <p:cBhvr>
                                        <p:cTn id="30" dur="166" decel="50000">
                                          <p:stCondLst>
                                            <p:cond delay="676"/>
                                          </p:stCondLst>
                                        </p:cTn>
                                        <p:tgtEl>
                                          <p:spTgt spid="9"/>
                                        </p:tgtEl>
                                      </p:cBhvr>
                                      <p:to x="100000" y="100000"/>
                                    </p:animScale>
                                    <p:animScale>
                                      <p:cBhvr>
                                        <p:cTn id="31" dur="26">
                                          <p:stCondLst>
                                            <p:cond delay="1312"/>
                                          </p:stCondLst>
                                        </p:cTn>
                                        <p:tgtEl>
                                          <p:spTgt spid="9"/>
                                        </p:tgtEl>
                                      </p:cBhvr>
                                      <p:to x="100000" y="80000"/>
                                    </p:animScale>
                                    <p:animScale>
                                      <p:cBhvr>
                                        <p:cTn id="32" dur="166" decel="50000">
                                          <p:stCondLst>
                                            <p:cond delay="1338"/>
                                          </p:stCondLst>
                                        </p:cTn>
                                        <p:tgtEl>
                                          <p:spTgt spid="9"/>
                                        </p:tgtEl>
                                      </p:cBhvr>
                                      <p:to x="100000" y="100000"/>
                                    </p:animScale>
                                    <p:animScale>
                                      <p:cBhvr>
                                        <p:cTn id="33" dur="26">
                                          <p:stCondLst>
                                            <p:cond delay="1642"/>
                                          </p:stCondLst>
                                        </p:cTn>
                                        <p:tgtEl>
                                          <p:spTgt spid="9"/>
                                        </p:tgtEl>
                                      </p:cBhvr>
                                      <p:to x="100000" y="90000"/>
                                    </p:animScale>
                                    <p:animScale>
                                      <p:cBhvr>
                                        <p:cTn id="34" dur="166" decel="50000">
                                          <p:stCondLst>
                                            <p:cond delay="1668"/>
                                          </p:stCondLst>
                                        </p:cTn>
                                        <p:tgtEl>
                                          <p:spTgt spid="9"/>
                                        </p:tgtEl>
                                      </p:cBhvr>
                                      <p:to x="100000" y="100000"/>
                                    </p:animScale>
                                    <p:animScale>
                                      <p:cBhvr>
                                        <p:cTn id="35" dur="26">
                                          <p:stCondLst>
                                            <p:cond delay="1808"/>
                                          </p:stCondLst>
                                        </p:cTn>
                                        <p:tgtEl>
                                          <p:spTgt spid="9"/>
                                        </p:tgtEl>
                                      </p:cBhvr>
                                      <p:to x="100000" y="95000"/>
                                    </p:animScale>
                                    <p:animScale>
                                      <p:cBhvr>
                                        <p:cTn id="3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227" y="933513"/>
            <a:ext cx="7665577" cy="525780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60699">
            <a:off x="9097104" y="1956787"/>
            <a:ext cx="1618228" cy="3678894"/>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137733">
            <a:off x="8223050" y="3668621"/>
            <a:ext cx="1011181" cy="2298829"/>
          </a:xfrm>
          <a:prstGeom prst="rect">
            <a:avLst/>
          </a:prstGeom>
        </p:spPr>
      </p:pic>
      <p:sp>
        <p:nvSpPr>
          <p:cNvPr id="3"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endParaRPr lang="ru-RU" sz="3600"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3119" y="5843016"/>
            <a:ext cx="710972" cy="725631"/>
          </a:xfrm>
          <a:prstGeom prst="rect">
            <a:avLst/>
          </a:prstGeom>
        </p:spPr>
      </p:pic>
      <p:pic>
        <p:nvPicPr>
          <p:cNvPr id="9" name="Рисунок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49961" y="450948"/>
            <a:ext cx="852941" cy="1000728"/>
          </a:xfrm>
          <a:prstGeom prst="rect">
            <a:avLst/>
          </a:prstGeom>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06205" y="1209493"/>
            <a:ext cx="481119" cy="484369"/>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58762" y="5687504"/>
            <a:ext cx="416453" cy="419266"/>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7571" y="3332125"/>
            <a:ext cx="391089" cy="409586"/>
          </a:xfrm>
          <a:prstGeom prst="rect">
            <a:avLst/>
          </a:prstGeom>
        </p:spPr>
      </p:pic>
      <p:pic>
        <p:nvPicPr>
          <p:cNvPr id="13" name="Рисунок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15799" y="5843016"/>
            <a:ext cx="414623" cy="434234"/>
          </a:xfrm>
          <a:prstGeom prst="rect">
            <a:avLst/>
          </a:prstGeom>
        </p:spPr>
      </p:pic>
      <p:pic>
        <p:nvPicPr>
          <p:cNvPr id="14" name="Рисунок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5429" y="680933"/>
            <a:ext cx="747851" cy="770745"/>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70779" y="4541526"/>
            <a:ext cx="355050" cy="371843"/>
          </a:xfrm>
          <a:prstGeom prst="rect">
            <a:avLst/>
          </a:prstGeom>
        </p:spPr>
      </p:pic>
      <p:pic>
        <p:nvPicPr>
          <p:cNvPr id="16" name="Рисунок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06663" y="1257609"/>
            <a:ext cx="385530" cy="388135"/>
          </a:xfrm>
          <a:prstGeom prst="rect">
            <a:avLst/>
          </a:prstGeom>
        </p:spPr>
      </p:pic>
      <p:pic>
        <p:nvPicPr>
          <p:cNvPr id="18" name="Рисунок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639822" y="4686515"/>
            <a:ext cx="673220" cy="684787"/>
          </a:xfrm>
          <a:prstGeom prst="rect">
            <a:avLst/>
          </a:prstGeom>
        </p:spPr>
      </p:pic>
      <p:sp>
        <p:nvSpPr>
          <p:cNvPr id="4" name="Прямоугольник 3"/>
          <p:cNvSpPr/>
          <p:nvPr/>
        </p:nvSpPr>
        <p:spPr>
          <a:xfrm>
            <a:off x="2286230" y="1904964"/>
            <a:ext cx="5708551" cy="3462486"/>
          </a:xfrm>
          <a:prstGeom prst="rect">
            <a:avLst/>
          </a:prstGeom>
        </p:spPr>
        <p:txBody>
          <a:bodyPr wrap="square">
            <a:spAutoFit/>
          </a:bodyPr>
          <a:lstStyle/>
          <a:p>
            <a:pPr algn="just">
              <a:spcAft>
                <a:spcPts val="0"/>
              </a:spcAft>
            </a:pPr>
            <a:r>
              <a:rPr lang="ru-RU"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Широко </a:t>
            </a:r>
            <a:r>
              <a:rPr lang="ru-RU" sz="1700" b="1" dirty="0">
                <a:latin typeface="Times New Roman" panose="02020603050405020304" pitchFamily="18" charset="0"/>
                <a:ea typeface="Calibri" panose="020F0502020204030204" pitchFamily="34" charset="0"/>
                <a:cs typeface="Times New Roman" panose="02020603050405020304" pitchFamily="18" charset="0"/>
              </a:rPr>
              <a:t>практикуется и работа с подгруппами детей в удобное для педагога время (дидактические игры, </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шутки-</a:t>
            </a:r>
            <a:r>
              <a:rPr lang="ru-RU" sz="1700" b="1" dirty="0" err="1" smtClean="0">
                <a:latin typeface="Times New Roman" panose="02020603050405020304" pitchFamily="18" charset="0"/>
                <a:ea typeface="Calibri" panose="020F0502020204030204" pitchFamily="34" charset="0"/>
                <a:cs typeface="Times New Roman" panose="02020603050405020304" pitchFamily="18" charset="0"/>
              </a:rPr>
              <a:t>чистоговорки</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 пальчиковые игры, и </a:t>
            </a:r>
            <a:r>
              <a:rPr lang="ru-RU" sz="1700" b="1" dirty="0">
                <a:latin typeface="Times New Roman" panose="02020603050405020304" pitchFamily="18" charset="0"/>
                <a:ea typeface="Calibri" panose="020F0502020204030204" pitchFamily="34" charset="0"/>
                <a:cs typeface="Times New Roman" panose="02020603050405020304" pitchFamily="18" charset="0"/>
              </a:rPr>
              <a:t>др.). </a:t>
            </a:r>
            <a:r>
              <a:rPr lang="ru-RU" sz="1700" b="1" dirty="0" err="1">
                <a:latin typeface="Times New Roman" panose="02020603050405020304" pitchFamily="18" charset="0"/>
                <a:ea typeface="Calibri" panose="020F0502020204030204" pitchFamily="34" charset="0"/>
                <a:cs typeface="Times New Roman" panose="02020603050405020304" pitchFamily="18" charset="0"/>
              </a:rPr>
              <a:t>Т.о</a:t>
            </a:r>
            <a:r>
              <a:rPr lang="ru-RU" sz="1700" b="1" dirty="0">
                <a:latin typeface="Times New Roman" panose="02020603050405020304" pitchFamily="18" charset="0"/>
                <a:ea typeface="Calibri" panose="020F0502020204030204" pitchFamily="34" charset="0"/>
                <a:cs typeface="Times New Roman" panose="02020603050405020304" pitchFamily="18" charset="0"/>
              </a:rPr>
              <a:t>., в календарном плане почти на каждый день  предусматривается работа по звуковой культуре </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речи</a:t>
            </a:r>
            <a:r>
              <a:rPr lang="ru-RU" sz="1700" b="1" dirty="0">
                <a:latin typeface="Times New Roman" panose="02020603050405020304" pitchFamily="18" charset="0"/>
                <a:ea typeface="Calibri" panose="020F0502020204030204" pitchFamily="34" charset="0"/>
                <a:cs typeface="Times New Roman" panose="02020603050405020304" pitchFamily="18" charset="0"/>
              </a:rPr>
              <a:t> </a:t>
            </a: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в разные режимные моменты (на утренней речевой зарядке, на прогулке, в часы игр, во время утреннего прихода детей и перед уходом их домой).</a:t>
            </a:r>
          </a:p>
          <a:p>
            <a:pPr algn="just">
              <a:spcAft>
                <a:spcPts val="0"/>
              </a:spcAft>
            </a:pPr>
            <a:r>
              <a:rPr lang="ru-RU" sz="1700" b="1" dirty="0" smtClean="0">
                <a:latin typeface="Times New Roman" panose="02020603050405020304" pitchFamily="18" charset="0"/>
                <a:ea typeface="Calibri" panose="020F0502020204030204" pitchFamily="34" charset="0"/>
                <a:cs typeface="Times New Roman" panose="02020603050405020304" pitchFamily="18" charset="0"/>
              </a:rPr>
              <a:t>	С детьми, которые имеют недостатки звукопроизношения, индивидуальные дополнительные занятия проводят 2-3 раза в неделю в удобное для воспитателя время.</a:t>
            </a:r>
          </a:p>
          <a:p>
            <a:pPr algn="just">
              <a:spcAft>
                <a:spcPts val="0"/>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5124918"/>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5"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5064" y="585216"/>
            <a:ext cx="7665577" cy="525780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271592">
            <a:off x="9060182" y="2042292"/>
            <a:ext cx="1666786" cy="3663395"/>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094887">
            <a:off x="8198523" y="3655952"/>
            <a:ext cx="1072691" cy="2357646"/>
          </a:xfrm>
          <a:prstGeom prst="rect">
            <a:avLst/>
          </a:prstGeom>
        </p:spPr>
      </p:pic>
      <p:sp>
        <p:nvSpPr>
          <p:cNvPr id="3"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r>
              <a:rPr lang="ru-RU" sz="2400" b="1" dirty="0" smtClean="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rPr>
              <a:t>Работа вне занятий предупреждает и устраняет несовершенства речи у отдельных детей, выравнивает группу и дает возможность успешно проводить последующие фронтальные </a:t>
            </a:r>
            <a:r>
              <a:rPr lang="ru-RU" sz="2400" b="1"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rPr>
              <a:t>з</a:t>
            </a:r>
            <a:r>
              <a:rPr lang="ru-RU" sz="2400" b="1" dirty="0" smtClean="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rPr>
              <a:t>анятия по звуковой культуре речи.</a:t>
            </a:r>
            <a:endParaRPr lang="ru-RU" sz="2400" b="1" dirty="0">
              <a:solidFill>
                <a:schemeClr val="accent5">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4514" y="1313226"/>
            <a:ext cx="454479" cy="475975"/>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4947" y="718784"/>
            <a:ext cx="679567" cy="691243"/>
          </a:xfrm>
          <a:prstGeom prst="rect">
            <a:avLst/>
          </a:prstGeom>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2362" y="3273552"/>
            <a:ext cx="444736" cy="429222"/>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89793" y="1078969"/>
            <a:ext cx="446937" cy="431346"/>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777066" y="550749"/>
            <a:ext cx="677992" cy="691971"/>
          </a:xfrm>
          <a:prstGeom prst="rect">
            <a:avLst/>
          </a:prstGeom>
        </p:spPr>
      </p:pic>
      <p:pic>
        <p:nvPicPr>
          <p:cNvPr id="13" name="Рисунок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60200" y="5733647"/>
            <a:ext cx="739549" cy="739549"/>
          </a:xfrm>
          <a:prstGeom prst="rect">
            <a:avLst/>
          </a:prstGeom>
        </p:spPr>
      </p:pic>
      <p:pic>
        <p:nvPicPr>
          <p:cNvPr id="14" name="Рисунок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152310" y="5760663"/>
            <a:ext cx="475651" cy="478865"/>
          </a:xfrm>
          <a:prstGeom prst="rect">
            <a:avLst/>
          </a:prstGeom>
        </p:spPr>
      </p:pic>
      <p:pic>
        <p:nvPicPr>
          <p:cNvPr id="15" name="Рисунок 1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6107" y="188704"/>
            <a:ext cx="389164" cy="407570"/>
          </a:xfrm>
          <a:prstGeom prst="rect">
            <a:avLst/>
          </a:prstGeom>
        </p:spPr>
      </p:pic>
      <p:pic>
        <p:nvPicPr>
          <p:cNvPr id="18" name="Рисунок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14802" y="5135352"/>
            <a:ext cx="712493" cy="724735"/>
          </a:xfrm>
          <a:prstGeom prst="rect">
            <a:avLst/>
          </a:prstGeom>
        </p:spPr>
      </p:pic>
      <p:pic>
        <p:nvPicPr>
          <p:cNvPr id="20" name="Рисунок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72473" y="5803825"/>
            <a:ext cx="454479" cy="475975"/>
          </a:xfrm>
          <a:prstGeom prst="rect">
            <a:avLst/>
          </a:prstGeom>
        </p:spPr>
      </p:pic>
    </p:spTree>
    <p:extLst>
      <p:ext uri="{BB962C8B-B14F-4D97-AF65-F5344CB8AC3E}">
        <p14:creationId xmlns:p14="http://schemas.microsoft.com/office/powerpoint/2010/main" val="186931557"/>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4453" y="588527"/>
            <a:ext cx="7663544" cy="5256404"/>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26227">
            <a:off x="9061006" y="2078190"/>
            <a:ext cx="1634121" cy="3591601"/>
          </a:xfrm>
          <a:prstGeom prst="rect">
            <a:avLst/>
          </a:prstGeom>
        </p:spPr>
      </p:pic>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103300">
            <a:off x="8218401" y="3713333"/>
            <a:ext cx="1020478" cy="2242887"/>
          </a:xfrm>
          <a:prstGeom prst="rect">
            <a:avLst/>
          </a:prstGeom>
        </p:spPr>
      </p:pic>
      <p:sp>
        <p:nvSpPr>
          <p:cNvPr id="6" name="Заголовок 1"/>
          <p:cNvSpPr txBox="1">
            <a:spLocks/>
          </p:cNvSpPr>
          <p:nvPr/>
        </p:nvSpPr>
        <p:spPr>
          <a:xfrm>
            <a:off x="2747685" y="1525782"/>
            <a:ext cx="5596216" cy="343810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baseline="0">
                <a:solidFill>
                  <a:schemeClr val="tx1"/>
                </a:solidFill>
                <a:latin typeface="+mj-lt"/>
                <a:ea typeface="+mj-ea"/>
                <a:cs typeface="+mj-cs"/>
              </a:defRPr>
            </a:lvl1pPr>
          </a:lstStyle>
          <a:p>
            <a:r>
              <a:rPr lang="ru-RU" sz="2000" dirty="0" smtClean="0">
                <a:solidFill>
                  <a:schemeClr val="accent5">
                    <a:lumMod val="50000"/>
                  </a:schemeClr>
                </a:solidFill>
                <a:latin typeface="+mn-lt"/>
                <a:ea typeface="Verdana" panose="020B0604030504040204" pitchFamily="34" charset="0"/>
                <a:cs typeface="Verdana" panose="020B0604030504040204" pitchFamily="34" charset="0"/>
              </a:rPr>
              <a:t>ЛИТЕРАТУРА</a:t>
            </a:r>
          </a:p>
          <a:p>
            <a:pPr marL="342900" indent="-342900" algn="l">
              <a:buAutoNum type="arabicPeriod"/>
            </a:pPr>
            <a:r>
              <a:rPr lang="ru-RU" sz="2000" dirty="0" err="1" smtClean="0">
                <a:solidFill>
                  <a:schemeClr val="accent5">
                    <a:lumMod val="50000"/>
                  </a:schemeClr>
                </a:solidFill>
                <a:latin typeface="+mn-lt"/>
                <a:ea typeface="Verdana" panose="020B0604030504040204" pitchFamily="34" charset="0"/>
                <a:cs typeface="Verdana" panose="020B0604030504040204" pitchFamily="34" charset="0"/>
              </a:rPr>
              <a:t>Бородич</a:t>
            </a:r>
            <a:r>
              <a:rPr lang="ru-RU" sz="2000" dirty="0" smtClean="0">
                <a:solidFill>
                  <a:schemeClr val="accent5">
                    <a:lumMod val="50000"/>
                  </a:schemeClr>
                </a:solidFill>
                <a:latin typeface="+mn-lt"/>
                <a:ea typeface="Verdana" panose="020B0604030504040204" pitchFamily="34" charset="0"/>
                <a:cs typeface="Verdana" panose="020B0604030504040204" pitchFamily="34" charset="0"/>
              </a:rPr>
              <a:t> А.М. Методика развития речи детей</a:t>
            </a:r>
          </a:p>
          <a:p>
            <a:pPr marL="342900" indent="-342900" algn="l">
              <a:buAutoNum type="arabicPeriod"/>
            </a:pPr>
            <a:r>
              <a:rPr lang="ru-RU" sz="2000" dirty="0" smtClean="0">
                <a:solidFill>
                  <a:schemeClr val="accent5">
                    <a:lumMod val="50000"/>
                  </a:schemeClr>
                </a:solidFill>
                <a:latin typeface="+mn-lt"/>
                <a:ea typeface="Verdana" panose="020B0604030504040204" pitchFamily="34" charset="0"/>
                <a:cs typeface="Verdana" panose="020B0604030504040204" pitchFamily="34" charset="0"/>
              </a:rPr>
              <a:t>Методические рекомендации к программе воспитания и обучения в детском саду.</a:t>
            </a:r>
          </a:p>
          <a:p>
            <a:pPr marL="342900" indent="-342900" algn="l">
              <a:buFontTx/>
              <a:buAutoNum type="arabicPeriod"/>
            </a:pPr>
            <a:r>
              <a:rPr lang="ru-RU" sz="2000" dirty="0">
                <a:solidFill>
                  <a:schemeClr val="accent5">
                    <a:lumMod val="50000"/>
                  </a:schemeClr>
                </a:solidFill>
                <a:latin typeface="+mn-lt"/>
                <a:ea typeface="Verdana" panose="020B0604030504040204" pitchFamily="34" charset="0"/>
                <a:cs typeface="Verdana" panose="020B0604030504040204" pitchFamily="34" charset="0"/>
              </a:rPr>
              <a:t>Сохин Ф.А. Развитие речи детей дошкольного возраста.</a:t>
            </a:r>
          </a:p>
          <a:p>
            <a:pPr marL="342900" indent="-342900" algn="l">
              <a:buAutoNum type="arabicPeriod"/>
            </a:pPr>
            <a:endParaRPr lang="ru-RU" sz="1800" dirty="0">
              <a:solidFill>
                <a:schemeClr val="accent5">
                  <a:lumMod val="50000"/>
                </a:schemeClr>
              </a:solidFill>
              <a:latin typeface="+mn-lt"/>
              <a:ea typeface="Verdana" panose="020B0604030504040204" pitchFamily="34" charset="0"/>
              <a:cs typeface="Verdana" panose="020B0604030504040204" pitchFamily="34" charset="0"/>
            </a:endParaRPr>
          </a:p>
        </p:txBody>
      </p:sp>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1274" y="1352100"/>
            <a:ext cx="399638" cy="402338"/>
          </a:xfrm>
          <a:prstGeom prst="rect">
            <a:avLst/>
          </a:prstGeom>
        </p:spPr>
      </p:pic>
      <p:pic>
        <p:nvPicPr>
          <p:cNvPr id="8" name="Рисунок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15642" y="5729100"/>
            <a:ext cx="405780" cy="408522"/>
          </a:xfrm>
          <a:prstGeom prst="rect">
            <a:avLst/>
          </a:prstGeom>
        </p:spPr>
      </p:pic>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8208" y="595028"/>
            <a:ext cx="807211" cy="947074"/>
          </a:xfrm>
          <a:prstGeom prst="rect">
            <a:avLst/>
          </a:prstGeom>
        </p:spPr>
      </p:pic>
      <p:pic>
        <p:nvPicPr>
          <p:cNvPr id="10" name="Рисунок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71292" y="984375"/>
            <a:ext cx="689471" cy="710577"/>
          </a:xfrm>
          <a:prstGeom prst="rect">
            <a:avLst/>
          </a:prstGeom>
        </p:spPr>
      </p:pic>
      <p:pic>
        <p:nvPicPr>
          <p:cNvPr id="11" name="Рисунок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365799" y="1542102"/>
            <a:ext cx="405493" cy="424672"/>
          </a:xfrm>
          <a:prstGeom prst="rect">
            <a:avLst/>
          </a:prstGeom>
        </p:spPr>
      </p:pic>
      <p:pic>
        <p:nvPicPr>
          <p:cNvPr id="12" name="Рисунок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0370" y="3536497"/>
            <a:ext cx="487136" cy="470143"/>
          </a:xfrm>
          <a:prstGeom prst="rect">
            <a:avLst/>
          </a:prstGeom>
        </p:spPr>
      </p:pic>
      <p:pic>
        <p:nvPicPr>
          <p:cNvPr id="13" name="Рисунок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55496" y="5841468"/>
            <a:ext cx="706892" cy="706892"/>
          </a:xfrm>
          <a:prstGeom prst="rect">
            <a:avLst/>
          </a:prstGeom>
        </p:spPr>
      </p:pic>
      <p:pic>
        <p:nvPicPr>
          <p:cNvPr id="15" name="Рисунок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77245" y="6050382"/>
            <a:ext cx="487136" cy="470143"/>
          </a:xfrm>
          <a:prstGeom prst="rect">
            <a:avLst/>
          </a:prstGeom>
        </p:spPr>
      </p:pic>
      <p:pic>
        <p:nvPicPr>
          <p:cNvPr id="2" name="Рисунок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999089" y="174593"/>
            <a:ext cx="487136" cy="470143"/>
          </a:xfrm>
          <a:prstGeom prst="rect">
            <a:avLst/>
          </a:prstGeom>
        </p:spPr>
      </p:pic>
      <p:pic>
        <p:nvPicPr>
          <p:cNvPr id="16" name="Рисунок 1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822909" y="5430945"/>
            <a:ext cx="694740" cy="706677"/>
          </a:xfrm>
          <a:prstGeom prst="rect">
            <a:avLst/>
          </a:prstGeom>
        </p:spPr>
      </p:pic>
    </p:spTree>
    <p:extLst>
      <p:ext uri="{BB962C8B-B14F-4D97-AF65-F5344CB8AC3E}">
        <p14:creationId xmlns:p14="http://schemas.microsoft.com/office/powerpoint/2010/main" val="3712417209"/>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chimes.wav"/>
          </p:stSnd>
        </p:sndAc>
      </p:transition>
    </mc:Choice>
    <mc:Fallback xmlns="">
      <p:transition spd="slow">
        <p:fade/>
        <p:sndAc>
          <p:stSnd>
            <p:snd r:embed="rId15"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3778" y="365878"/>
            <a:ext cx="8444444" cy="4787301"/>
          </a:xfrm>
          <a:prstGeom prst="rect">
            <a:avLst/>
          </a:prstGeom>
        </p:spPr>
      </p:pic>
      <p:sp>
        <p:nvSpPr>
          <p:cNvPr id="3" name="Заголовок 2"/>
          <p:cNvSpPr>
            <a:spLocks noGrp="1"/>
          </p:cNvSpPr>
          <p:nvPr>
            <p:ph type="ctrTitle"/>
          </p:nvPr>
        </p:nvSpPr>
        <p:spPr>
          <a:xfrm>
            <a:off x="3586848" y="1635032"/>
            <a:ext cx="5377542" cy="2248998"/>
          </a:xfrm>
        </p:spPr>
        <p:txBody>
          <a:bodyPr/>
          <a:lstStyle/>
          <a:p>
            <a:r>
              <a:rPr lang="ru-RU" dirty="0"/>
              <a:t>КОНЕЦ</a:t>
            </a: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1052" y="3802385"/>
            <a:ext cx="842963" cy="842963"/>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373" y="539880"/>
            <a:ext cx="825074" cy="968033"/>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10493" y="840618"/>
            <a:ext cx="416144" cy="401627"/>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63340" y="5503056"/>
            <a:ext cx="372494" cy="390112"/>
          </a:xfrm>
          <a:prstGeom prst="rect">
            <a:avLst/>
          </a:prstGeom>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2388" y="5010771"/>
            <a:ext cx="457712" cy="457712"/>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54873" y="1288728"/>
            <a:ext cx="435429" cy="438371"/>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438576" y="5726069"/>
            <a:ext cx="674234" cy="674234"/>
          </a:xfrm>
          <a:prstGeom prst="rect">
            <a:avLst/>
          </a:prstGeom>
        </p:spPr>
      </p:pic>
      <p:pic>
        <p:nvPicPr>
          <p:cNvPr id="13" name="Рисунок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721452" y="1183517"/>
            <a:ext cx="689834" cy="701687"/>
          </a:xfrm>
          <a:prstGeom prst="rect">
            <a:avLst/>
          </a:prstGeom>
        </p:spPr>
      </p:pic>
      <p:pic>
        <p:nvPicPr>
          <p:cNvPr id="14" name="Рисунок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074729" y="5552031"/>
            <a:ext cx="332356" cy="348076"/>
          </a:xfrm>
          <a:prstGeom prst="rect">
            <a:avLst/>
          </a:prstGeom>
        </p:spPr>
      </p:pic>
      <p:pic>
        <p:nvPicPr>
          <p:cNvPr id="15" name="Рисунок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17567" y="4935525"/>
            <a:ext cx="678255" cy="795774"/>
          </a:xfrm>
          <a:prstGeom prst="rect">
            <a:avLst/>
          </a:prstGeom>
        </p:spPr>
      </p:pic>
    </p:spTree>
    <p:extLst>
      <p:ext uri="{BB962C8B-B14F-4D97-AF65-F5344CB8AC3E}">
        <p14:creationId xmlns:p14="http://schemas.microsoft.com/office/powerpoint/2010/main" val="2954962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par>
                                <p:cTn id="10" presetID="26" presetClass="emph" presetSubtype="0" repeatCount="indefinite" fill="hold" nodeType="withEffect">
                                  <p:stCondLst>
                                    <p:cond delay="0"/>
                                  </p:stCondLst>
                                  <p:endCondLst>
                                    <p:cond evt="onNext" delay="0">
                                      <p:tgtEl>
                                        <p:sldTgt/>
                                      </p:tgtEl>
                                    </p:cond>
                                  </p:endCondLst>
                                  <p:childTnLst>
                                    <p:animEffect transition="out" filter="fade">
                                      <p:cBhvr>
                                        <p:cTn id="11" dur="800" tmFilter="0, 0; .2, .5; .8, .5; 1, 0"/>
                                        <p:tgtEl>
                                          <p:spTgt spid="7"/>
                                        </p:tgtEl>
                                      </p:cBhvr>
                                    </p:animEffect>
                                    <p:animScale>
                                      <p:cBhvr>
                                        <p:cTn id="12" dur="400" autoRev="1" fill="hold"/>
                                        <p:tgtEl>
                                          <p:spTgt spid="7"/>
                                        </p:tgtEl>
                                      </p:cBhvr>
                                      <p:by x="105000" y="105000"/>
                                    </p:animScale>
                                  </p:childTnLst>
                                </p:cTn>
                              </p:par>
                              <p:par>
                                <p:cTn id="13" presetID="26" presetClass="emph" presetSubtype="0" repeatCount="indefinite" fill="hold" nodeType="withEffect">
                                  <p:stCondLst>
                                    <p:cond delay="750"/>
                                  </p:stCondLst>
                                  <p:endCondLst>
                                    <p:cond evt="onNext" delay="0">
                                      <p:tgtEl>
                                        <p:sldTgt/>
                                      </p:tgtEl>
                                    </p:cond>
                                  </p:endCondLst>
                                  <p:childTnLst>
                                    <p:animEffect transition="out" filter="fade">
                                      <p:cBhvr>
                                        <p:cTn id="14" dur="800" tmFilter="0, 0; .2, .5; .8, .5; 1, 0"/>
                                        <p:tgtEl>
                                          <p:spTgt spid="6"/>
                                        </p:tgtEl>
                                      </p:cBhvr>
                                    </p:animEffect>
                                    <p:animScale>
                                      <p:cBhvr>
                                        <p:cTn id="15" dur="400" autoRev="1" fill="hold"/>
                                        <p:tgtEl>
                                          <p:spTgt spid="6"/>
                                        </p:tgtEl>
                                      </p:cBhvr>
                                      <p:by x="105000" y="105000"/>
                                    </p:animScale>
                                  </p:childTnLst>
                                </p:cTn>
                              </p:par>
                              <p:par>
                                <p:cTn id="16" presetID="26" presetClass="emph" presetSubtype="0" repeatCount="indefinite" fill="hold" nodeType="withEffect">
                                  <p:stCondLst>
                                    <p:cond delay="250"/>
                                  </p:stCondLst>
                                  <p:endCondLst>
                                    <p:cond evt="onNext" delay="0">
                                      <p:tgtEl>
                                        <p:sldTgt/>
                                      </p:tgtEl>
                                    </p:cond>
                                  </p:endCondLst>
                                  <p:childTnLst>
                                    <p:animEffect transition="out" filter="fade">
                                      <p:cBhvr>
                                        <p:cTn id="17" dur="800" tmFilter="0, 0; .2, .5; .8, .5; 1, 0"/>
                                        <p:tgtEl>
                                          <p:spTgt spid="12"/>
                                        </p:tgtEl>
                                      </p:cBhvr>
                                    </p:animEffect>
                                    <p:animScale>
                                      <p:cBhvr>
                                        <p:cTn id="18" dur="400" autoRev="1" fill="hold"/>
                                        <p:tgtEl>
                                          <p:spTgt spid="12"/>
                                        </p:tgtEl>
                                      </p:cBhvr>
                                      <p:by x="105000" y="105000"/>
                                    </p:animScale>
                                  </p:childTnLst>
                                </p:cTn>
                              </p:par>
                              <p:par>
                                <p:cTn id="19" presetID="26" presetClass="emph" presetSubtype="0" repeatCount="indefinite" fill="hold" nodeType="withEffect">
                                  <p:stCondLst>
                                    <p:cond delay="1000"/>
                                  </p:stCondLst>
                                  <p:endCondLst>
                                    <p:cond evt="onNext" delay="0">
                                      <p:tgtEl>
                                        <p:sldTgt/>
                                      </p:tgtEl>
                                    </p:cond>
                                  </p:endCondLst>
                                  <p:childTnLst>
                                    <p:animEffect transition="out" filter="fade">
                                      <p:cBhvr>
                                        <p:cTn id="20" dur="800" tmFilter="0, 0; .2, .5; .8, .5; 1, 0"/>
                                        <p:tgtEl>
                                          <p:spTgt spid="15"/>
                                        </p:tgtEl>
                                      </p:cBhvr>
                                    </p:animEffect>
                                    <p:animScale>
                                      <p:cBhvr>
                                        <p:cTn id="21" dur="400" autoRev="1" fill="hold"/>
                                        <p:tgtEl>
                                          <p:spTgt spid="15"/>
                                        </p:tgtEl>
                                      </p:cBhvr>
                                      <p:by x="105000" y="105000"/>
                                    </p:animScale>
                                  </p:childTnLst>
                                </p:cTn>
                              </p:par>
                              <p:par>
                                <p:cTn id="22" presetID="26" presetClass="emph" presetSubtype="0" repeatCount="indefinite" fill="hold" nodeType="withEffect">
                                  <p:stCondLst>
                                    <p:cond delay="500"/>
                                  </p:stCondLst>
                                  <p:endCondLst>
                                    <p:cond evt="onNext" delay="0">
                                      <p:tgtEl>
                                        <p:sldTgt/>
                                      </p:tgtEl>
                                    </p:cond>
                                  </p:endCondLst>
                                  <p:childTnLst>
                                    <p:animEffect transition="out" filter="fade">
                                      <p:cBhvr>
                                        <p:cTn id="23" dur="800" tmFilter="0, 0; .2, .5; .8, .5; 1, 0"/>
                                        <p:tgtEl>
                                          <p:spTgt spid="13"/>
                                        </p:tgtEl>
                                      </p:cBhvr>
                                    </p:animEffect>
                                    <p:animScale>
                                      <p:cBhvr>
                                        <p:cTn id="24" dur="40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AE5AFE9A-981F-4E09-85F3-1AFBD1D58921}" vid="{31978A82-DAA1-43A8-A6C4-41B43BC4DF0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C5EAA778EFE4AB81F53BA0C48C9BB" ma:contentTypeVersion="" ma:contentTypeDescription="Create a new document." ma:contentTypeScope="" ma:versionID="84a7b908d236d3feec5cdc52fe85ba7c">
  <xsd:schema xmlns:xsd="http://www.w3.org/2001/XMLSchema" xmlns:xs="http://www.w3.org/2001/XMLSchema" xmlns:p="http://schemas.microsoft.com/office/2006/metadata/properties" xmlns:ns1="http://schemas.microsoft.com/sharepoint/v3" xmlns:ns2="6ee78bd2-4339-4042-adc0-bcc646419980" xmlns:ns3="2547570a-e5f4-4946-a4c3-82580e42479e" targetNamespace="http://schemas.microsoft.com/office/2006/metadata/properties" ma:root="true" ma:fieldsID="af74c33d54415a86935cc44ad597ec52" ns1:_="" ns2:_="" ns3:_="">
    <xsd:import namespace="http://schemas.microsoft.com/sharepoint/v3"/>
    <xsd:import namespace="6ee78bd2-4339-4042-adc0-bcc646419980"/>
    <xsd:import namespace="2547570a-e5f4-4946-a4c3-82580e42479e"/>
    <xsd:element name="properties">
      <xsd:complexType>
        <xsd:sequence>
          <xsd:element name="documentManagement">
            <xsd:complexType>
              <xsd:all>
                <xsd:element ref="ns2:SharedWithUsers" minOccurs="0"/>
                <xsd:element ref="ns2:SharingHintHash" minOccurs="0"/>
                <xsd:element ref="ns3:SharedWithDetail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e78bd2-4339-4042-adc0-bcc64641998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47570a-e5f4-4946-a4c3-82580e42479e" elementFormDefault="qualified">
    <xsd:import namespace="http://schemas.microsoft.com/office/2006/documentManagement/types"/>
    <xsd:import namespace="http://schemas.microsoft.com/office/infopath/2007/PartnerControls"/>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36678D-C49E-4F6E-A3C8-2F95040A5F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ee78bd2-4339-4042-adc0-bcc646419980"/>
    <ds:schemaRef ds:uri="2547570a-e5f4-4946-a4c3-82580e4247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228850-8D93-4258-94C5-9335006265EF}">
  <ds:schemaRefs>
    <ds:schemaRef ds:uri="http://schemas.microsoft.com/sharepoint/v3"/>
    <ds:schemaRef ds:uri="2547570a-e5f4-4946-a4c3-82580e42479e"/>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6ee78bd2-4339-4042-adc0-bcc646419980"/>
    <ds:schemaRef ds:uri="http://www.w3.org/XML/1998/namespace"/>
    <ds:schemaRef ds:uri="http://purl.org/dc/dcmitype/"/>
  </ds:schemaRefs>
</ds:datastoreItem>
</file>

<file path=customXml/itemProps3.xml><?xml version="1.0" encoding="utf-8"?>
<ds:datastoreItem xmlns:ds="http://schemas.openxmlformats.org/officeDocument/2006/customXml" ds:itemID="{4ABF8C2E-BF41-4DA4-8E6A-C59CE968EE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Интерактивная игра Вопросы и ответы</Template>
  <TotalTime>0</TotalTime>
  <Words>81</Words>
  <Application>Microsoft Office PowerPoint</Application>
  <PresentationFormat>Широкоэкранный</PresentationFormat>
  <Paragraphs>22</Paragraphs>
  <Slides>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Calibri</vt:lpstr>
      <vt:lpstr>Georgia</vt:lpstr>
      <vt:lpstr>Times New Roman</vt:lpstr>
      <vt:lpstr>Verdana</vt:lpstr>
      <vt:lpstr>Тема Office</vt:lpstr>
      <vt:lpstr>ВОСПИТАНИЕ ЗВУКОВОЙ КУЛЬТУРЫ РЕЧИ У ДЕТЕЙ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КОНЕЦ</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2019-11-12T13:55:47Z</dcterms:created>
  <dcterms:modified xsi:type="dcterms:W3CDTF">2020-03-31T11:55:32Z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0x01010019AC5EAA778EFE4AB81F53BA0C48C9BB</vt:lpwstr>
  </property>
</Properties>
</file>