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Использование стратегий смыслового чтения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при подготовке   учащихся к выполнению текстовых заданий в итоговой аттестации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по русскому языку в 9–11-х классах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Презентацию подготовили:</a:t>
            </a:r>
          </a:p>
          <a:p>
            <a:r>
              <a:rPr lang="ru-RU" dirty="0" smtClean="0"/>
              <a:t>Лощева В.А., Галкин А.П., учителя русского языка и литературы</a:t>
            </a:r>
          </a:p>
          <a:p>
            <a:r>
              <a:rPr lang="ru-RU" dirty="0" smtClean="0"/>
              <a:t>МБОУ СШ № 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УПРАЖНЕНИЕ 3. </a:t>
            </a:r>
            <a:r>
              <a:rPr lang="ru-RU" b="1" dirty="0" smtClean="0"/>
              <a:t>Трансформация словосочетаний и предложений.</a:t>
            </a:r>
            <a:endParaRPr lang="ru-RU" dirty="0" smtClean="0"/>
          </a:p>
          <a:p>
            <a:r>
              <a:rPr lang="ru-RU" i="1" dirty="0" smtClean="0"/>
              <a:t>Выберите из синонимичных языковых средств наиболее краткие и ёмкие, «экономичные».</a:t>
            </a:r>
            <a:endParaRPr lang="ru-RU" dirty="0" smtClean="0"/>
          </a:p>
          <a:p>
            <a:r>
              <a:rPr lang="ru-RU" dirty="0" smtClean="0"/>
              <a:t>оказать помощь – помочь; дать подтверждение – …; привести доказательство – … ; проводить исследование-…; проявлять интерес – …; выдвинуть предложения – …; проявить сочувствие - … </a:t>
            </a:r>
          </a:p>
          <a:p>
            <a:r>
              <a:rPr lang="ru-RU" i="1" dirty="0" smtClean="0"/>
              <a:t>Замените придаточное предложение предложно-падежной конструкцией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Для того чтобы осуществить – для осуществления;  для того чтобы получить – для получения</a:t>
            </a:r>
          </a:p>
          <a:p>
            <a:r>
              <a:rPr lang="ru-RU" dirty="0" smtClean="0"/>
              <a:t>для того чтобы изменить – … ;  для того чтобы соединить – …</a:t>
            </a:r>
          </a:p>
          <a:p>
            <a:r>
              <a:rPr lang="ru-RU" dirty="0" smtClean="0"/>
              <a:t>для того чтобы распределить – … ;  для того чтобы рассмотреть – 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УПРАЖНЕНИЕ 4. </a:t>
            </a:r>
          </a:p>
          <a:p>
            <a:r>
              <a:rPr lang="ru-RU" sz="3200" i="1" dirty="0" smtClean="0"/>
              <a:t>Замените фрагмент предложения синонимичным выражением</a:t>
            </a:r>
            <a:endParaRPr lang="ru-RU" sz="3200" dirty="0" smtClean="0"/>
          </a:p>
          <a:p>
            <a:r>
              <a:rPr lang="ru-RU" sz="3200" dirty="0" smtClean="0"/>
              <a:t>Резко, с шумом закрыть - (захлопнуть)</a:t>
            </a:r>
          </a:p>
          <a:p>
            <a:r>
              <a:rPr lang="ru-RU" sz="3200" dirty="0" smtClean="0"/>
              <a:t>Плохо растущий, болезненный - (чахлый)</a:t>
            </a:r>
          </a:p>
          <a:p>
            <a:r>
              <a:rPr lang="ru-RU" sz="3200" dirty="0" smtClean="0"/>
              <a:t>Идти, делая частые, мелкие шаги - (семенить)</a:t>
            </a:r>
          </a:p>
          <a:p>
            <a:r>
              <a:rPr lang="ru-RU" sz="3200" dirty="0" smtClean="0"/>
              <a:t>Говорить, перебивая друг друга - (наперебой)	</a:t>
            </a:r>
          </a:p>
          <a:p>
            <a:r>
              <a:rPr lang="ru-RU" sz="3200" dirty="0" smtClean="0"/>
              <a:t>Такой, в котором приятно и удобно жить - (уютный)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3) исключения повторов; фрагмента предложения; одного или нескольких синонимов; одного или нескольких предложений, несущих второстепенную информацию; </a:t>
            </a:r>
            <a:endParaRPr lang="ru-RU" dirty="0" smtClean="0"/>
          </a:p>
          <a:p>
            <a:r>
              <a:rPr lang="ru-RU" dirty="0" smtClean="0"/>
              <a:t>УПРАЖНЕНИЕ 5. </a:t>
            </a:r>
          </a:p>
          <a:p>
            <a:r>
              <a:rPr lang="ru-RU" i="1" dirty="0" smtClean="0"/>
              <a:t>Запишите предложения, исключая повторы слов и словосочетаний.</a:t>
            </a:r>
            <a:endParaRPr lang="ru-RU" dirty="0" smtClean="0"/>
          </a:p>
          <a:p>
            <a:pPr lvl="0"/>
            <a:r>
              <a:rPr lang="ru-RU" dirty="0" smtClean="0"/>
              <a:t>Война катилась на город, война шумела за околицей (А. Приставкин)</a:t>
            </a:r>
          </a:p>
          <a:p>
            <a:pPr lvl="0"/>
            <a:r>
              <a:rPr lang="ru-RU" dirty="0" smtClean="0"/>
              <a:t>Вокруг кто-то плакал, кто-то кричал, кто-то молился (Б. Полевой)</a:t>
            </a:r>
          </a:p>
          <a:p>
            <a:pPr lvl="0"/>
            <a:r>
              <a:rPr lang="ru-RU" dirty="0" smtClean="0"/>
              <a:t>Рожь была высока, солнце было прекрасно, и душа, не заслужившая этих сияющих и улетающих небес, жаждала неторопливых болей (И. Бабель)</a:t>
            </a:r>
          </a:p>
          <a:p>
            <a:pPr lvl="0"/>
            <a:r>
              <a:rPr lang="ru-RU" dirty="0" smtClean="0"/>
              <a:t>Незаметно проходит день, незаметно наступают потёмки. Стоит воздух, стоит одурелая от сна слободка, стоят звёзды в небе, стоит всё небо (К. Федин)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УПРАЖНЕНИЕ 6.</a:t>
            </a:r>
          </a:p>
          <a:p>
            <a:r>
              <a:rPr lang="ru-RU" i="1" dirty="0" smtClean="0"/>
              <a:t> Запишите предложения, исключая один или несколько синонимов</a:t>
            </a:r>
            <a:endParaRPr lang="ru-RU" dirty="0" smtClean="0"/>
          </a:p>
          <a:p>
            <a:r>
              <a:rPr lang="ru-RU" dirty="0" smtClean="0"/>
              <a:t>Попечителем одной из школ под </a:t>
            </a:r>
            <a:r>
              <a:rPr lang="ru-RU" dirty="0" err="1" smtClean="0"/>
              <a:t>Серпуховым</a:t>
            </a:r>
            <a:r>
              <a:rPr lang="ru-RU" dirty="0" smtClean="0"/>
              <a:t> был Гиляровский. И фотография учеников есть: деревенские ребятишки с </a:t>
            </a:r>
            <a:r>
              <a:rPr lang="ru-RU" u="sng" dirty="0" smtClean="0"/>
              <a:t>открытыми, простодушными</a:t>
            </a:r>
            <a:r>
              <a:rPr lang="ru-RU" dirty="0" smtClean="0"/>
              <a:t>, ясными лицами. (По Е. Киселёвой)</a:t>
            </a:r>
          </a:p>
          <a:p>
            <a:r>
              <a:rPr lang="ru-RU" u="sng" dirty="0" smtClean="0"/>
              <a:t>Попечителем одной из школ под Серпуховом был Гиляровский. И фотография учеников есть: деревенские ребятишки с ясными лицами.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r>
              <a:rPr lang="ru-RU" b="1" i="1" dirty="0" smtClean="0"/>
              <a:t>4) слияния нескольких предложений в одно (упрощение).</a:t>
            </a:r>
            <a:endParaRPr lang="ru-RU" dirty="0" smtClean="0"/>
          </a:p>
          <a:p>
            <a:r>
              <a:rPr lang="ru-RU" dirty="0" smtClean="0"/>
              <a:t>УПРАЖНЕНИЕ 7.</a:t>
            </a:r>
          </a:p>
          <a:p>
            <a:pPr>
              <a:buNone/>
            </a:pPr>
            <a:r>
              <a:rPr lang="ru-RU" i="1" dirty="0" smtClean="0"/>
              <a:t>Перед вами два абзаца текста. Какая информация вам кажется факультативной? Какие предложения, перестроив, можно соединить? Используя различные приёмы сжатия текста, передайте основную информацию, заключённую в двух абзацах, так, чтобы объём вашего высказывания не превышал 35 слов.</a:t>
            </a:r>
            <a:endParaRPr lang="ru-RU" dirty="0" smtClean="0"/>
          </a:p>
          <a:p>
            <a:r>
              <a:rPr lang="ru-RU" dirty="0" smtClean="0"/>
              <a:t>(1)Может показаться парадоксальным, но людям нужны не только рациональные цели, но и совсем не рациональные мечты. (2)Цель всегда конкретна, измеряема, достижима. (3) Например, целью может быть поступление в ВУЗ или покупка мотоцикла. (4) В любом случае можно заранее продумать и просчитывать, что нужно сделать, чтобы этого достичь. (45 слов)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/>
              <a:t>Примеры выполнения работы учащимися:	</a:t>
            </a:r>
            <a:endParaRPr lang="ru-RU" dirty="0" smtClean="0"/>
          </a:p>
          <a:p>
            <a:r>
              <a:rPr lang="ru-RU" u="sng" dirty="0" smtClean="0"/>
              <a:t>1. Может показаться парадоксальным, но человеку нужны не только рациональные цели, но и совсем не рациональные мечты. 2. Цель конкретна и достижима, мы можем продумать или просчитать те действия, которые необходимы для её достижения. (32 слова)</a:t>
            </a:r>
            <a:endParaRPr lang="ru-RU" dirty="0" smtClean="0"/>
          </a:p>
          <a:p>
            <a:r>
              <a:rPr lang="ru-RU" i="1" dirty="0" smtClean="0"/>
              <a:t>Мы видим использование приёма исключения информации, содержащейся в 3-м предложении исходного текста, приёма слияния двух предложений – 2-го и 4-го, упрощение структуры этого предложения.</a:t>
            </a:r>
            <a:endParaRPr lang="ru-RU" dirty="0" smtClean="0"/>
          </a:p>
          <a:p>
            <a:r>
              <a:rPr lang="ru-RU" u="sng" dirty="0" smtClean="0"/>
              <a:t>1.Людям нужны не только рациональные цели, но и совсем не рациональные мечты. 2. Можно заранее продумать, как добиться цели, но мечта – это нечто другое. (23 слова).</a:t>
            </a:r>
            <a:endParaRPr lang="ru-RU" dirty="0" smtClean="0"/>
          </a:p>
          <a:p>
            <a:r>
              <a:rPr lang="ru-RU" i="1" dirty="0" smtClean="0"/>
              <a:t>В данном варианте исключается информация 3-го предложения исходного текста, фрагмент 1-го предложения (может показаться парадоксальным), контекстуальный синоним (просчитать), слиты 2 предложения.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УПРАЖНЕНИЕ 8.</a:t>
            </a:r>
          </a:p>
          <a:p>
            <a:r>
              <a:rPr lang="ru-RU" i="1" dirty="0" smtClean="0"/>
              <a:t>Прочитайте текст. Изложите его содержание с помощью одного простого или сложного предложения.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Мы с Вовкой забрели в густой березняк. Над головой громко и надоедливо стрекотала сорока, перелетая за нами с дерева на дерево. Мы уже начали выбираться из зарослей, как вдруг Вовка хватает меня за руку и показывает. А там, в листве, висит большой такой тяжёлый комок из веток и сучков. (Ю.Дмитриев)</a:t>
            </a:r>
          </a:p>
          <a:p>
            <a:pPr lvl="0">
              <a:buNone/>
            </a:pPr>
            <a:r>
              <a:rPr lang="ru-RU" dirty="0" smtClean="0"/>
              <a:t>Помню вечер перед Новым годом. Мне было шесть или семь лет. В подарок я получил книгу со сказками Андерсена. Так в моей жизни появился этот датский сказочник. (По К. Паустовскому)</a:t>
            </a:r>
          </a:p>
          <a:p>
            <a:pPr lvl="0">
              <a:buNone/>
            </a:pPr>
            <a:r>
              <a:rPr lang="ru-RU" dirty="0" smtClean="0"/>
              <a:t>На шее у петуха огненное ожерелье. Спина серая, в мелких белых </a:t>
            </a:r>
            <a:r>
              <a:rPr lang="ru-RU" dirty="0" err="1" smtClean="0"/>
              <a:t>пестринках</a:t>
            </a:r>
            <a:r>
              <a:rPr lang="ru-RU" dirty="0" smtClean="0"/>
              <a:t>, а в пышном хвосте длинные, серпообразные сине-черные перья. Держался он гордо. Выступал вперёд широкой, отливающей бронзой грудью, высоко, будто на параде, поднимал лапы с загнутыми острыми шпорами. (Е.Носов)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ПРЕЕМСТВЕННОСТЬ ЭКЗАМЕНАЦИОННЫХ МОДЕЛЕЙ ОГЭ И ЕГЭ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5000636"/>
          </a:xfrm>
        </p:spPr>
        <p:txBody>
          <a:bodyPr/>
          <a:lstStyle/>
          <a:p>
            <a:r>
              <a:rPr lang="ru-RU" dirty="0" smtClean="0"/>
              <a:t>Важную роль в ходе подготовки обучающихся к ГИА играет понимание преемственности экзаменационных моделей ОГЭ и ЕГЭ, обеспеченной основополагающими подходами к их построению. Кропотливая работа по подготовке к успешной сдаче ГИА должна вестись непрерывно, начиная с пятого класса с учетом выполнения обязательных ВПР по русскому языку.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2000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Остановлюсь на отдельных заданиях, предусматривающих преемственность содержания и формулировок к ним.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571744"/>
            <a:ext cx="9144000" cy="428625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3 задания (</a:t>
            </a:r>
            <a:r>
              <a:rPr lang="ru-RU" dirty="0" err="1" smtClean="0"/>
              <a:t>задания</a:t>
            </a:r>
            <a:r>
              <a:rPr lang="ru-RU" dirty="0" smtClean="0"/>
              <a:t> 6–8) ОГЭ нацелены на анализ текста, а именно проверяют глубину и точность понимания содержания текста, выявляют уровень постижения экзаменуемыми культурно-ценностных категорий текста: понимание проблемы, позиции автора или героя; характеристика героя.</a:t>
            </a:r>
          </a:p>
          <a:p>
            <a:r>
              <a:rPr lang="ru-RU" dirty="0" smtClean="0"/>
              <a:t>Шестое задание предполагает смысловой анализ текста. Оно похоже на задание 2 ОГЭ 2019 г., но сложнее по модельной структуре. Это задание </a:t>
            </a:r>
            <a:r>
              <a:rPr lang="ru-RU" dirty="0" err="1" smtClean="0"/>
              <a:t>коррелирует</a:t>
            </a:r>
            <a:r>
              <a:rPr lang="ru-RU" dirty="0" smtClean="0"/>
              <a:t> с заданием 22 ЕГЭ 2020 и обеспечивает его успешное выполнение.</a:t>
            </a:r>
          </a:p>
          <a:p>
            <a:r>
              <a:rPr lang="ru-RU" dirty="0" smtClean="0"/>
              <a:t>Отдельно хотелось бы отметить преемственность между заданиями № 9 ОГЭ и № 27 ЕГЭ. В основе этих заданий лежит работа с текстом. Выполнение задания ОГЭ является подготовительным этапом для написания сочинения, предлагаемого заданием № 27.   Принцип написания сочинения на ОГЭ и ЕГЭ во многом схож: необходимо тщательно проанализировать текст, прокомментировать его для понимания авторской позиции. В основе написания сочинений лежит комментарий авторского текста, собственная формулировка определения понятия или определения проблемы, выражение своей позиции, обоснованной примерами.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Задание  № 27 в работе ЕГЭ требует более серьезных навыков работы с анализом текста: «</a:t>
            </a:r>
            <a:r>
              <a:rPr lang="ru-RU" u="sng" dirty="0" smtClean="0"/>
              <a:t>Прокомментируйте</a:t>
            </a:r>
            <a:r>
              <a:rPr lang="ru-RU" dirty="0" smtClean="0"/>
              <a:t> сформулированную </a:t>
            </a:r>
            <a:r>
              <a:rPr lang="ru-RU" u="sng" dirty="0" smtClean="0"/>
              <a:t>проблему</a:t>
            </a:r>
            <a:r>
              <a:rPr lang="ru-RU" dirty="0" smtClean="0"/>
              <a:t>, включите  в комментарий </a:t>
            </a:r>
            <a:r>
              <a:rPr lang="ru-RU" u="sng" dirty="0" smtClean="0"/>
              <a:t>два примера-иллюстрации </a:t>
            </a:r>
            <a:r>
              <a:rPr lang="ru-RU" dirty="0" smtClean="0"/>
              <a:t>из прочитанного текста, которые, по Вашему мнению, важны для понимания проблемы исходного текста. Поясните значение каждого примера и укажите смысловую связь между ними».</a:t>
            </a:r>
            <a:r>
              <a:rPr lang="ru-RU" i="1" dirty="0" smtClean="0"/>
              <a:t> </a:t>
            </a:r>
            <a:r>
              <a:rPr lang="ru-RU" dirty="0" smtClean="0"/>
              <a:t>Экзаменуемый должен рассмотреть проблему (ценностное понятие), содержание которого  нельзя раскрыть, если сформулировать только его словарное значение, не поясняя его, не переведя его в поле личностных смыслов автора текста. Именно этим объясняется значимость </a:t>
            </a:r>
            <a:r>
              <a:rPr lang="ru-RU" b="1" dirty="0" smtClean="0"/>
              <a:t>комментария</a:t>
            </a:r>
            <a:r>
              <a:rPr lang="ru-RU" dirty="0" smtClean="0"/>
              <a:t> для оценивания по данному критерию. Разработчики </a:t>
            </a:r>
            <a:r>
              <a:rPr lang="ru-RU" dirty="0" err="1" smtClean="0"/>
              <a:t>КИМов</a:t>
            </a:r>
            <a:r>
              <a:rPr lang="ru-RU" dirty="0" smtClean="0"/>
              <a:t> отказались от оценивания примеров-иллюстраций с опорой на литературный материал, и фокус сместился непосредственно на анализ незнакомого текста. Теперь это задание выявляет уровень овладения смысловым чтением, нужным </a:t>
            </a:r>
            <a:r>
              <a:rPr lang="ru-RU" dirty="0" err="1" smtClean="0"/>
              <a:t>метапредметным</a:t>
            </a:r>
            <a:r>
              <a:rPr lang="ru-RU" dirty="0" smtClean="0"/>
              <a:t> аспектом, который связан с критическим мышлением. Для выполнения этого задания выпускник должен владеть одним из видов смыслового чтения – изучающим, т.е. критическим чтением, которое имеет целью извлечение полной и точной информации с последующей интерпретацией содержания текста.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«Смысловое чтение»,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современной школе появился </a:t>
            </a:r>
            <a:r>
              <a:rPr lang="ru-RU" i="1" dirty="0" smtClean="0"/>
              <a:t>термин </a:t>
            </a:r>
            <a:r>
              <a:rPr lang="ru-RU" dirty="0" smtClean="0"/>
              <a:t>«смысловое чтение», который перерос в целую </a:t>
            </a:r>
            <a:r>
              <a:rPr lang="ru-RU" i="1" dirty="0" smtClean="0"/>
              <a:t>технологию</a:t>
            </a:r>
            <a:r>
              <a:rPr lang="ru-RU" dirty="0" smtClean="0"/>
              <a:t>. Конечно, разнообразные методы и приемы работы с текстом педагоги применяли всегда.  В современной системе образования технологии работы с текстом становятся одними из самых актуальных. Неслучайно Федеральные государственные образовательные стандарты начального и основного общего образования включают в метапредметные результаты освоения основной образовательной программы в качестве обязательного компонента овладение навыками смыслового чтения текстов различных стилей и жанров в соответствии с целями и задачами; осознанное построение речевого высказывания в соответствии с задачами коммуникации и составление текстов в устной и письменной формах. Поэтому была выработана Примерная образовательная программа ООО – интегрированная программа </a:t>
            </a:r>
            <a:r>
              <a:rPr lang="ru-RU" u="sng" dirty="0" smtClean="0"/>
              <a:t>«Стратегия смыслового чтения и работа с текстом»</a:t>
            </a:r>
            <a:r>
              <a:rPr lang="ru-RU" dirty="0" smtClean="0"/>
              <a:t>, которая помогает подготовить учащихся к написанию сочинения-рассуждения, начиная с 5 и заканчивая 11 классом.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КРИТИЧЕСКОЕ ЧТЕНИЕ - вид коммуникативного чтения; предполагает оценку прочитанного путём соотнесения содержания текста с личной точкой зрения читателя, его знаниями, собственным жизненным опытом.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Такое чтение предусматривает </a:t>
            </a:r>
            <a:r>
              <a:rPr lang="ru-RU" b="1" u="sng" dirty="0" smtClean="0"/>
              <a:t>полное и точное понимание текста, позиции автора, литературных приемов и особенностей авторского стиля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помочь ученику овладеть навыками «смыслового чтения»?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Одним из главных путей развития читательской грамотности является </a:t>
            </a:r>
            <a:r>
              <a:rPr lang="ru-RU" dirty="0" err="1" smtClean="0"/>
              <a:t>стратегиальный</a:t>
            </a:r>
            <a:r>
              <a:rPr lang="ru-RU" dirty="0" smtClean="0"/>
              <a:t> подход к обучению смысловому чтению. Для работы с текстом на каждом из этапов  выбираем свои стратегии.</a:t>
            </a:r>
          </a:p>
          <a:p>
            <a:pPr>
              <a:buNone/>
            </a:pPr>
            <a:r>
              <a:rPr lang="ru-RU" b="1" dirty="0" smtClean="0"/>
              <a:t>В своей работе</a:t>
            </a:r>
            <a:r>
              <a:rPr lang="ru-RU" dirty="0" smtClean="0"/>
              <a:t> я использую некоторые </a:t>
            </a:r>
            <a:r>
              <a:rPr lang="ru-RU" b="1" dirty="0" smtClean="0"/>
              <a:t>типы стратегий и приемов смыслового чтения, </a:t>
            </a:r>
            <a:r>
              <a:rPr lang="ru-RU" dirty="0" smtClean="0"/>
              <a:t>разработанные </a:t>
            </a:r>
            <a:r>
              <a:rPr lang="ru-RU" b="1" dirty="0" smtClean="0"/>
              <a:t>Н. </a:t>
            </a:r>
            <a:r>
              <a:rPr lang="ru-RU" b="1" dirty="0" err="1" smtClean="0"/>
              <a:t>Сметанниковой</a:t>
            </a:r>
            <a:r>
              <a:rPr lang="ru-RU" dirty="0" smtClean="0"/>
              <a:t>. Ниже приводится их краткое описание.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www.eduneo.ru/wp-content/uploads/2018/05/%D1%82%D0%B5%D0%BA%D1%81%D1%82-1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Как видим, существует множество различных приемов работы с текстом. Я начинала использовать несколько стратегий, прежде чем поняла, какая является наиболее   результативной. Познакомлю лишь с несколькими приёмами, которые практикую на своих уроках.</a:t>
            </a:r>
          </a:p>
          <a:p>
            <a:pPr>
              <a:buNone/>
            </a:pPr>
            <a:r>
              <a:rPr lang="ru-RU" b="1" dirty="0" smtClean="0"/>
              <a:t>I этап. Работа с текстом до чтения.</a:t>
            </a:r>
            <a:endParaRPr lang="ru-RU" dirty="0" smtClean="0"/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/>
              <a:t>Стратегия «Прогноз по заголовку». «Рассечение вопроса»</a:t>
            </a:r>
            <a:endParaRPr lang="ru-RU" dirty="0" smtClean="0"/>
          </a:p>
          <a:p>
            <a:r>
              <a:rPr lang="ru-RU" i="1" dirty="0" smtClean="0"/>
              <a:t>Целью</a:t>
            </a:r>
            <a:r>
              <a:rPr lang="ru-RU" dirty="0" smtClean="0"/>
              <a:t> стратегии является смысловая догадка о возможном содержании текста на основе анализа его заглавия.</a:t>
            </a:r>
          </a:p>
          <a:p>
            <a:r>
              <a:rPr lang="ru-RU" i="1" dirty="0" smtClean="0"/>
              <a:t>Ход работы:</a:t>
            </a:r>
            <a:endParaRPr lang="ru-RU" dirty="0" smtClean="0"/>
          </a:p>
          <a:p>
            <a:r>
              <a:rPr lang="ru-RU" dirty="0" smtClean="0"/>
              <a:t>- Прочитайте заглавие текста. </a:t>
            </a:r>
          </a:p>
          <a:p>
            <a:pPr fontAlgn="base"/>
            <a:r>
              <a:rPr lang="ru-RU" b="1" dirty="0" smtClean="0"/>
              <a:t>-</a:t>
            </a:r>
            <a:r>
              <a:rPr lang="ru-RU" dirty="0" smtClean="0"/>
              <a:t> Подумайте, о чем может идти речь в  тексте  К.Г.Паустовского «Хитрый заяц»? (учебник М.Т.Баранова, </a:t>
            </a:r>
            <a:r>
              <a:rPr lang="ru-RU" dirty="0" err="1" smtClean="0"/>
              <a:t>Т.А.Ладыженской</a:t>
            </a:r>
            <a:r>
              <a:rPr lang="ru-RU" dirty="0" smtClean="0"/>
              <a:t> «Русский язык. 5 класс»)</a:t>
            </a:r>
          </a:p>
          <a:p>
            <a:pPr fontAlgn="base"/>
            <a:r>
              <a:rPr lang="ru-RU" dirty="0" smtClean="0"/>
              <a:t>– Попробуйте спрогнозировать содержание по первой строчке произведения.</a:t>
            </a:r>
          </a:p>
          <a:p>
            <a:pPr fontAlgn="base"/>
            <a:r>
              <a:rPr lang="ru-RU" b="1" dirty="0" smtClean="0"/>
              <a:t>Стратегия «Мозговой штурм» («Корзина идей»).</a:t>
            </a:r>
            <a:endParaRPr lang="ru-RU" dirty="0" smtClean="0"/>
          </a:p>
          <a:p>
            <a:r>
              <a:rPr lang="ru-RU" i="1" dirty="0" smtClean="0"/>
              <a:t>Целью </a:t>
            </a:r>
            <a:r>
              <a:rPr lang="ru-RU" dirty="0" smtClean="0"/>
              <a:t>стратегии является актуализация предшествующих знаний и опыта, имеющих отношение к теме текста.</a:t>
            </a:r>
          </a:p>
          <a:p>
            <a:pPr fontAlgn="base"/>
            <a:r>
              <a:rPr lang="ru-RU" b="1" dirty="0" smtClean="0"/>
              <a:t>Задание:</a:t>
            </a:r>
            <a:r>
              <a:rPr lang="ru-RU" dirty="0" smtClean="0"/>
              <a:t> ответьте на вопросы перед чтением текста А.Ф.Савчука  «Шоколадный торт» (учебник М.Т.Баранова, </a:t>
            </a:r>
            <a:r>
              <a:rPr lang="ru-RU" dirty="0" err="1" smtClean="0"/>
              <a:t>Т.А.Ладыженской</a:t>
            </a:r>
            <a:r>
              <a:rPr lang="ru-RU" dirty="0" smtClean="0"/>
              <a:t> «Русский язык. 5 класс», упр. 699):</a:t>
            </a:r>
          </a:p>
          <a:p>
            <a:pPr fontAlgn="base"/>
            <a:r>
              <a:rPr lang="ru-RU" dirty="0" smtClean="0"/>
              <a:t> – Как вы думаете, о чем будет текст? Кто может быть главным героем? Какое событие в тексте может быть описано?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r>
              <a:rPr lang="ru-RU" sz="2900" b="1" dirty="0" smtClean="0"/>
              <a:t>II этап. Работа с текстом во время чтения</a:t>
            </a:r>
            <a:endParaRPr lang="ru-RU" sz="2900" dirty="0" smtClean="0"/>
          </a:p>
          <a:p>
            <a:pPr fontAlgn="base"/>
            <a:r>
              <a:rPr lang="ru-RU" sz="2900" b="1" dirty="0" smtClean="0"/>
              <a:t>Цель</a:t>
            </a:r>
            <a:r>
              <a:rPr lang="ru-RU" sz="2900" dirty="0" smtClean="0"/>
              <a:t> – понимание текста и создание его читательской интерпретации, обобщение части прочитанного текста, постановка вопросов обобщающего характера, высказывание предположений по дальнейшему развитию сюжета и роли героев в композиции текста и </a:t>
            </a:r>
            <a:r>
              <a:rPr lang="ru-RU" sz="2900" dirty="0" err="1" smtClean="0"/>
              <a:t>тд</a:t>
            </a:r>
            <a:r>
              <a:rPr lang="ru-RU" sz="2900" dirty="0" smtClean="0"/>
              <a:t>).</a:t>
            </a:r>
          </a:p>
          <a:p>
            <a:pPr fontAlgn="base"/>
            <a:r>
              <a:rPr lang="ru-RU" sz="2900" b="1" dirty="0" smtClean="0"/>
              <a:t>Главная задача</a:t>
            </a:r>
            <a:r>
              <a:rPr lang="ru-RU" sz="2900" dirty="0" smtClean="0"/>
              <a:t> – обеспечить полноценное восприятие текста. Основные стратегии на этапе текстовой деятельности – диалог с автором, комментированное чтение.</a:t>
            </a:r>
          </a:p>
          <a:p>
            <a:pPr>
              <a:buNone/>
            </a:pPr>
            <a:r>
              <a:rPr lang="ru-RU" sz="2900" b="1" dirty="0" smtClean="0"/>
              <a:t>Стратегия «Чтение в кружок»</a:t>
            </a:r>
            <a:endParaRPr lang="ru-RU" sz="2900" dirty="0" smtClean="0"/>
          </a:p>
          <a:p>
            <a:pPr>
              <a:buNone/>
            </a:pPr>
            <a:r>
              <a:rPr lang="ru-RU" sz="2900" i="1" dirty="0" smtClean="0"/>
              <a:t>Цель стратегии</a:t>
            </a:r>
            <a:r>
              <a:rPr lang="ru-RU" sz="2900" dirty="0" smtClean="0"/>
              <a:t>: проверка понимания читаемого вслух текста.</a:t>
            </a:r>
          </a:p>
          <a:p>
            <a:pPr>
              <a:buNone/>
            </a:pPr>
            <a:r>
              <a:rPr lang="ru-RU" sz="2900" i="1" dirty="0" smtClean="0"/>
              <a:t>Ход работы</a:t>
            </a:r>
            <a:r>
              <a:rPr lang="ru-RU" sz="2900" dirty="0" smtClean="0"/>
              <a:t>:</a:t>
            </a:r>
          </a:p>
          <a:p>
            <a:pPr>
              <a:buNone/>
            </a:pPr>
            <a:r>
              <a:rPr lang="ru-RU" sz="2900" dirty="0" smtClean="0"/>
              <a:t>1. Каждый «член кружка» читает по абзацу текст. Наша задача - читать с пониманием, задача слушающих - задавать чтецу вопросы, чтобы проверить, понимает ли он читаемый текст. У нас есть только одна копия текста, которую мы передаём следующему чтецу. (Если  имеются копии текста у других членов группы, их нужно отложить в сторону.) </a:t>
            </a:r>
          </a:p>
          <a:p>
            <a:pPr>
              <a:buNone/>
            </a:pPr>
            <a:r>
              <a:rPr lang="ru-RU" sz="2900" dirty="0" smtClean="0"/>
              <a:t>2. Слушающие задают вопросы по содержанию текста, читающий отвечает. Если его ответ не верен или не точен, слушающие его поправляют. Первым всегда читает учитель, он передаёт первому ученику, затем второму и т.д. </a:t>
            </a:r>
          </a:p>
          <a:p>
            <a:pPr>
              <a:buNone/>
            </a:pPr>
            <a:r>
              <a:rPr lang="ru-RU" sz="2900" dirty="0" smtClean="0"/>
              <a:t>Например, при подготовке учащихся 9 класса к устной части по русскому языку работаем с  текстом про Москву (1 абзац: </a:t>
            </a:r>
            <a:r>
              <a:rPr lang="ru-RU" sz="2900" i="1" dirty="0" smtClean="0"/>
              <a:t>Москва - столица России. Её история насчитывает уже более 870 лет. Первые упоминания о Москве относятся к далёкому 1147 году, связаны они с именем Юрия Долгорукого. Его считают основателем города, поэтому в самом центре столицы князю поставлен памятник.)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После чтения абзаца следовали такие вопросы:</a:t>
            </a:r>
          </a:p>
          <a:p>
            <a:pPr>
              <a:buNone/>
            </a:pPr>
            <a:r>
              <a:rPr lang="ru-RU" sz="2900" dirty="0" smtClean="0"/>
              <a:t>- Сколько лет насчитывает история Москвы?</a:t>
            </a:r>
          </a:p>
          <a:p>
            <a:pPr>
              <a:buNone/>
            </a:pPr>
            <a:r>
              <a:rPr lang="ru-RU" sz="2900" dirty="0" smtClean="0"/>
              <a:t>- С чьим именем связывают первые упоминания о Москве?</a:t>
            </a:r>
          </a:p>
          <a:p>
            <a:pPr>
              <a:buNone/>
            </a:pPr>
            <a:r>
              <a:rPr lang="ru-RU" sz="2900" dirty="0" smtClean="0"/>
              <a:t>- К какому социальному сословию относился Юрий Долгорукий?</a:t>
            </a:r>
          </a:p>
          <a:p>
            <a:pPr>
              <a:buNone/>
            </a:pPr>
            <a:r>
              <a:rPr lang="ru-RU" sz="2900" dirty="0" smtClean="0"/>
              <a:t>Так как первая часть ОГЭ по русскому языку – это написание изложения, использую данную стратегию для подготовки к нему. Включаю аудиозапись текста не целиком сразу, а частями, по </a:t>
            </a:r>
            <a:r>
              <a:rPr lang="ru-RU" sz="2900" dirty="0" err="1" smtClean="0"/>
              <a:t>микротемам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+mn-lt"/>
              </a:rPr>
              <a:t>III этап. Работа с текстом после чтения. Стратегии </a:t>
            </a:r>
            <a:r>
              <a:rPr lang="ru-RU" sz="1800" dirty="0" err="1" smtClean="0">
                <a:solidFill>
                  <a:schemeClr val="bg1"/>
                </a:solidFill>
                <a:latin typeface="+mn-lt"/>
              </a:rPr>
              <a:t>послетекстовой</a:t>
            </a:r>
            <a:r>
              <a:rPr lang="ru-RU" sz="1800" dirty="0" smtClean="0">
                <a:solidFill>
                  <a:schemeClr val="bg1"/>
                </a:solidFill>
                <a:latin typeface="+mn-lt"/>
              </a:rPr>
              <a:t> деятельности.</a:t>
            </a:r>
            <a:br>
              <a:rPr lang="ru-RU" sz="1800" dirty="0" smtClean="0">
                <a:solidFill>
                  <a:schemeClr val="bg1"/>
                </a:solidFill>
                <a:latin typeface="+mn-lt"/>
              </a:rPr>
            </a:br>
            <a:r>
              <a:rPr lang="ru-RU" sz="1800" dirty="0" smtClean="0">
                <a:solidFill>
                  <a:schemeClr val="bg1"/>
                </a:solidFill>
                <a:latin typeface="+mn-lt"/>
              </a:rPr>
              <a:t>Цель – корректировка читательской интерпретации в соответствии с авторским смыслом.</a:t>
            </a:r>
            <a:br>
              <a:rPr lang="ru-RU" sz="1800" dirty="0" smtClean="0">
                <a:solidFill>
                  <a:schemeClr val="bg1"/>
                </a:solidFill>
                <a:latin typeface="+mn-lt"/>
              </a:rPr>
            </a:br>
            <a:r>
              <a:rPr lang="ru-RU" sz="1800" dirty="0" smtClean="0">
                <a:solidFill>
                  <a:schemeClr val="bg1"/>
                </a:solidFill>
                <a:latin typeface="+mn-lt"/>
              </a:rPr>
              <a:t>Главная задача – обеспечить углубленное восприятие и понимание текста, ставить вопрос к тексту в целом, далее следует беседа, результатом которой должно стать понимание авторского смысла.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endParaRPr lang="ru-RU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16"/>
            <a:ext cx="9144000" cy="471488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Стратегия «Тайм-аут»</a:t>
            </a:r>
            <a:endParaRPr lang="ru-RU" dirty="0" smtClean="0"/>
          </a:p>
          <a:p>
            <a:r>
              <a:rPr lang="ru-RU" i="1" dirty="0" smtClean="0"/>
              <a:t>Целью </a:t>
            </a:r>
            <a:r>
              <a:rPr lang="ru-RU" dirty="0" smtClean="0"/>
              <a:t>этой  стратегии  является самопроверка и оценка понимания текста путём обсуждения его в парах и в группе.</a:t>
            </a:r>
          </a:p>
          <a:p>
            <a:pPr>
              <a:buNone/>
            </a:pPr>
            <a:r>
              <a:rPr lang="ru-RU" i="1" dirty="0" smtClean="0"/>
              <a:t>Ход работы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1. Прочитайте самостоятельно про себя 1-й пункт текста. Дальше работайте в парах.</a:t>
            </a:r>
          </a:p>
          <a:p>
            <a:pPr>
              <a:buNone/>
            </a:pPr>
            <a:r>
              <a:rPr lang="ru-RU" b="1" dirty="0" smtClean="0"/>
              <a:t>2. </a:t>
            </a:r>
            <a:r>
              <a:rPr lang="ru-RU" dirty="0" smtClean="0"/>
              <a:t>Задайте друг другу вопросы уточняющего характера. Ответьте на них. Если у вас нет уверенности в правильности ответа, вынесите свои вопросы  на обсуждение всей группы после завершения работы с текстом. </a:t>
            </a:r>
          </a:p>
          <a:p>
            <a:pPr>
              <a:buNone/>
            </a:pPr>
            <a:r>
              <a:rPr lang="ru-RU" dirty="0" smtClean="0"/>
              <a:t>3. Проделайте ту же работу со следующими абзацами.</a:t>
            </a:r>
          </a:p>
          <a:p>
            <a:pPr>
              <a:buNone/>
            </a:pPr>
            <a:r>
              <a:rPr lang="ru-RU" dirty="0" smtClean="0"/>
              <a:t>4. Найдите значение новых слов, пользуясь любой стратегией.</a:t>
            </a:r>
          </a:p>
          <a:p>
            <a:pPr>
              <a:buNone/>
            </a:pPr>
            <a:r>
              <a:rPr lang="ru-RU" dirty="0" smtClean="0"/>
              <a:t>5. Суммируйте то новое, что вы узнали из текста.</a:t>
            </a:r>
          </a:p>
          <a:p>
            <a:pPr>
              <a:buNone/>
            </a:pPr>
            <a:r>
              <a:rPr lang="ru-RU" dirty="0" smtClean="0"/>
              <a:t>Традиционно работа с такими текстами после чтения – составление  плана. </a:t>
            </a:r>
          </a:p>
          <a:p>
            <a:pPr>
              <a:buNone/>
            </a:pPr>
            <a:r>
              <a:rPr lang="ru-RU" dirty="0" smtClean="0"/>
              <a:t>Задания такого родам направлены  отработку умения сжимать текст, вычленять самое важное в нем, что особенно актуально в процессе подготовки к экзаменам.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19" y="1357298"/>
          <a:ext cx="8429684" cy="5500702"/>
        </p:xfrm>
        <a:graphic>
          <a:graphicData uri="http://schemas.openxmlformats.org/drawingml/2006/table">
            <a:tbl>
              <a:tblPr/>
              <a:tblGrid>
                <a:gridCol w="2172752"/>
                <a:gridCol w="2172752"/>
                <a:gridCol w="2172752"/>
                <a:gridCol w="1911428"/>
              </a:tblGrid>
              <a:tr h="11236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№ абзаца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Ключевые слова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Вопросный план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Тезисный план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ff4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ff7"/>
                          <a:ea typeface="Times New Roman"/>
                          <a:cs typeface="Times New Roman"/>
                        </a:rPr>
                        <a:t>сказки, из чернильницы, как, достаёшь, ручкой с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ff7"/>
                          <a:ea typeface="Times New Roman"/>
                          <a:cs typeface="Times New Roman"/>
                        </a:rPr>
                        <a:t>пёрышком</a:t>
                      </a:r>
                    </a:p>
                    <a:p>
                      <a:pPr fontAlgn="base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82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Откуда дедушка сказки берет?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Сказки из чернильницы.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13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Times New Roman"/>
                        </a:rPr>
                        <a:t>Поступил в школу, из чернильницы, сказка не зацепляется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Почему Сережа расстроен?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yandex-sans"/>
                          <a:ea typeface="Times New Roman"/>
                          <a:cs typeface="Times New Roman"/>
                        </a:rPr>
                        <a:t>Сказка не зацепляется.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0"/>
            <a:ext cx="8715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/>
              <a:t>Составление различных планов текста.</a:t>
            </a:r>
            <a:endParaRPr lang="ru-RU" sz="4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u="sng" dirty="0" smtClean="0"/>
              <a:t>С какими проблемами сталкивается учитель при формировании навыков смыслового чтения? Какие шаги можно предпринять для ликвидации этих проблем?</a:t>
            </a:r>
            <a:endParaRPr lang="ru-RU" dirty="0" smtClean="0"/>
          </a:p>
          <a:p>
            <a:r>
              <a:rPr lang="ru-RU" b="1" dirty="0" smtClean="0"/>
              <a:t>Проблема 1.</a:t>
            </a:r>
            <a:r>
              <a:rPr lang="ru-RU" dirty="0" smtClean="0"/>
              <a:t> Работа по формированию навыков смыслового чтения не должна ограничиваться только уроком и многократным обращением к одному и тому же тексту. </a:t>
            </a:r>
          </a:p>
          <a:p>
            <a:r>
              <a:rPr lang="ru-RU" i="1" dirty="0" smtClean="0"/>
              <a:t>Шаги:</a:t>
            </a:r>
            <a:r>
              <a:rPr lang="ru-RU" dirty="0" smtClean="0"/>
              <a:t> Ребёнок должен иметь возможность самостоятельно работать с текстом, а далее сопоставлять свою работу с работой других обучающихся.  При этом происходит речевое развитие ребёнка. </a:t>
            </a:r>
          </a:p>
          <a:p>
            <a:r>
              <a:rPr lang="ru-RU" b="1" dirty="0" smtClean="0"/>
              <a:t>Проблема 3.</a:t>
            </a:r>
            <a:r>
              <a:rPr lang="ru-RU" dirty="0" smtClean="0"/>
              <a:t> Использование в процессе обучения лишь традиционных технологий и методов обучения.</a:t>
            </a:r>
          </a:p>
          <a:p>
            <a:r>
              <a:rPr lang="ru-RU" i="1" dirty="0" smtClean="0"/>
              <a:t>Шаги:</a:t>
            </a:r>
            <a:r>
              <a:rPr lang="ru-RU" dirty="0" smtClean="0"/>
              <a:t> Изучение и использование учителем инновационных педагогических технологий: как нельзя лучше работает на формирование навыков смыслового чтения технология «Развитие критического мышления через чтение и письмо» (РКМЧП).  </a:t>
            </a:r>
          </a:p>
          <a:p>
            <a:r>
              <a:rPr lang="ru-RU" b="1" dirty="0" smtClean="0"/>
              <a:t>Проблема 4.</a:t>
            </a:r>
            <a:r>
              <a:rPr lang="ru-RU" dirty="0" smtClean="0"/>
              <a:t> Узкий круг самостоятельного детского чтения. Дети мало читают научно-познавательной литературы, произведений русских классиков.</a:t>
            </a:r>
          </a:p>
          <a:p>
            <a:r>
              <a:rPr lang="ru-RU" i="1" dirty="0" smtClean="0"/>
              <a:t>Шаги:</a:t>
            </a:r>
            <a:r>
              <a:rPr lang="ru-RU" dirty="0" smtClean="0"/>
              <a:t> Используем возможности урока развития речи для знакомства детей с текстами разных стилей, раскрытия особенностей их построения, черты отличия от художественных текстов, показываем приёмы работы с такими текстами».  </a:t>
            </a:r>
          </a:p>
          <a:p>
            <a:r>
              <a:rPr lang="ru-RU" dirty="0" smtClean="0"/>
              <a:t>Если использовать различные приёмы смыслового чтения с 5 класса, то при подготовке к изложению в 9 классе и сочинению в 11 классе учащиеся  смогут найти ключевые слова в текстах, выделить главную мысль, извлечь информацию из текста для осознанного построения речевого высказывания. Каждую стратегию надо отрабатывать на уроках в ходе совместной деятельности учителя и учащихся.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Список используемой литературы:</a:t>
            </a:r>
          </a:p>
          <a:p>
            <a:pPr>
              <a:buNone/>
            </a:pPr>
            <a:r>
              <a:rPr lang="ru-RU" b="1" dirty="0" smtClean="0"/>
              <a:t>1. Азимов Э. Г., Щукин А. Н.</a:t>
            </a:r>
            <a:r>
              <a:rPr lang="ru-RU" dirty="0" smtClean="0"/>
              <a:t>  Новый словарь методических терминов и понятий (теория и практика обучения языкам). – М.: Издательство ИКАР, 2009. – 448 с.</a:t>
            </a:r>
          </a:p>
          <a:p>
            <a:pPr>
              <a:buNone/>
            </a:pPr>
            <a:r>
              <a:rPr lang="ru-RU" dirty="0" smtClean="0"/>
              <a:t>2.</a:t>
            </a:r>
            <a:r>
              <a:rPr lang="ru-RU" b="1" dirty="0" smtClean="0"/>
              <a:t> </a:t>
            </a:r>
            <a:r>
              <a:rPr lang="ru-RU" b="1" dirty="0" err="1" smtClean="0"/>
              <a:t>Мильчин</a:t>
            </a:r>
            <a:r>
              <a:rPr lang="ru-RU" b="1" dirty="0" smtClean="0"/>
              <a:t> А.Э</a:t>
            </a:r>
            <a:r>
              <a:rPr lang="ru-RU" dirty="0" smtClean="0"/>
              <a:t>. Методика редактирования текста. М., 2005. С. 72–89.</a:t>
            </a:r>
          </a:p>
          <a:p>
            <a:pPr>
              <a:buNone/>
            </a:pPr>
            <a:r>
              <a:rPr lang="ru-RU" dirty="0" smtClean="0"/>
              <a:t>3.</a:t>
            </a:r>
            <a:r>
              <a:rPr lang="ru-RU" b="1" dirty="0" smtClean="0"/>
              <a:t>Сметанникова Н.Н. </a:t>
            </a:r>
            <a:r>
              <a:rPr lang="ru-RU" dirty="0" smtClean="0"/>
              <a:t>Обучение стратегиям чтения в 5-9 классах: как</a:t>
            </a:r>
            <a:r>
              <a:rPr lang="ru-RU" b="1" dirty="0" smtClean="0"/>
              <a:t> </a:t>
            </a:r>
            <a:r>
              <a:rPr lang="ru-RU" dirty="0" smtClean="0"/>
              <a:t>реализовать ФГОС. Пособие для учителя / Н.Н. </a:t>
            </a:r>
            <a:r>
              <a:rPr lang="ru-RU" dirty="0" err="1" smtClean="0"/>
              <a:t>Сметанникова</a:t>
            </a:r>
            <a:r>
              <a:rPr lang="ru-RU" dirty="0" smtClean="0"/>
              <a:t>. – М.: </a:t>
            </a:r>
            <a:r>
              <a:rPr lang="ru-RU" dirty="0" err="1" smtClean="0"/>
              <a:t>Баласс</a:t>
            </a:r>
            <a:r>
              <a:rPr lang="ru-RU" dirty="0" smtClean="0"/>
              <a:t>, 2011. – 128 с. (Образовательная система «Школа 2100»).</a:t>
            </a:r>
          </a:p>
          <a:p>
            <a:pPr>
              <a:buNone/>
            </a:pPr>
            <a:r>
              <a:rPr lang="ru-RU" dirty="0" smtClean="0"/>
              <a:t>4.</a:t>
            </a:r>
            <a:r>
              <a:rPr lang="ru-RU" b="1" dirty="0" smtClean="0"/>
              <a:t> Спицына И. А.</a:t>
            </a:r>
            <a:r>
              <a:rPr lang="ru-RU" dirty="0" smtClean="0"/>
              <a:t> МБОУ "Гимназия №25" г. Курска. </a:t>
            </a:r>
            <a:r>
              <a:rPr lang="ru-RU" b="1" dirty="0" smtClean="0"/>
              <a:t> «</a:t>
            </a:r>
            <a:r>
              <a:rPr lang="ru-RU" dirty="0" smtClean="0"/>
              <a:t>Методы и приемы смыслового чтения на уроках русского языка и литературы»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Смысловое чтение – это такое качество чтения, при котором достигается понимание информационной, смысловой и идейной сторон произведения. Это чтение, которое подразумевает вникание в смысл текста, извлечение главных мыслей и максимально рациональное и эффективное использование информации.</a:t>
            </a:r>
          </a:p>
          <a:p>
            <a:r>
              <a:rPr lang="ru-RU" dirty="0" smtClean="0"/>
              <a:t>Цель смыслового чтения - максимально точно и полно понять содержание текста, уловить все детали и практически осмыслить извлеченную информацию. Это внимательное </a:t>
            </a:r>
            <a:r>
              <a:rPr lang="ru-RU" dirty="0" err="1" smtClean="0"/>
              <a:t>вчитывание</a:t>
            </a:r>
            <a:r>
              <a:rPr lang="ru-RU" dirty="0" smtClean="0"/>
              <a:t> и проникновение в смысл с помощью анализа текста. Когда ребенок владеет смысловым чтением, то у него развивается устная речь и, как следующая важная ступень развития, речь письменная.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Исходя из документов, в том числе и из нового ФГОС и примерных программ по литературе,  а также ориентируясь на требования к компетентностям выпускников, можно выделить следующие умения в рамках смыслового чтения:</a:t>
            </a:r>
          </a:p>
          <a:p>
            <a:r>
              <a:rPr lang="ru-RU" dirty="0" smtClean="0">
                <a:sym typeface="Symbol"/>
              </a:rPr>
              <a:t></a:t>
            </a:r>
            <a:r>
              <a:rPr lang="ru-RU" dirty="0" smtClean="0"/>
              <a:t> осмысление цели чтения и выбор вида чтения в зависимости от цели;</a:t>
            </a:r>
          </a:p>
          <a:p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</a:t>
            </a:r>
            <a:r>
              <a:rPr lang="ru-RU" dirty="0" smtClean="0"/>
              <a:t> извлечение необходимой информации из прослушанных текстов различных жанров; </a:t>
            </a:r>
          </a:p>
          <a:p>
            <a:r>
              <a:rPr lang="ru-RU" dirty="0" smtClean="0">
                <a:sym typeface="Symbol"/>
              </a:rPr>
              <a:t></a:t>
            </a:r>
            <a:r>
              <a:rPr lang="ru-RU" dirty="0" smtClean="0"/>
              <a:t> определение основной и второстепенной информации; </a:t>
            </a:r>
          </a:p>
          <a:p>
            <a:r>
              <a:rPr lang="ru-RU" dirty="0" smtClean="0">
                <a:sym typeface="Symbol"/>
              </a:rPr>
              <a:t></a:t>
            </a:r>
            <a:r>
              <a:rPr lang="ru-RU" dirty="0" smtClean="0"/>
              <a:t> свободная ориентация и восприятие текстов художественного, научного, публицистического и официально - делового стилей; </a:t>
            </a:r>
          </a:p>
          <a:p>
            <a:r>
              <a:rPr lang="ru-RU" dirty="0" smtClean="0">
                <a:sym typeface="Symbol"/>
              </a:rPr>
              <a:t></a:t>
            </a:r>
            <a:r>
              <a:rPr lang="ru-RU" dirty="0" smtClean="0"/>
              <a:t> понимание и адекватная оценка языка средств массовой информации.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СМЫСЛОВОЙ АНАЛИЗ  ТЕКСТА</a:t>
            </a:r>
            <a:br>
              <a:rPr lang="ru-RU" dirty="0" smtClean="0"/>
            </a:br>
            <a:r>
              <a:rPr lang="ru-RU" dirty="0" smtClean="0"/>
              <a:t> следующие типы упражнений: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1) выделите опорные слова в предложениях, докажите, что именно эти слова являются ключевыми для правильного понимания фрагмента; </a:t>
            </a:r>
          </a:p>
          <a:p>
            <a:r>
              <a:rPr lang="ru-RU" dirty="0" smtClean="0"/>
              <a:t>2) трансформируйте сложное предложение в простое, сохраняя его смысл;</a:t>
            </a:r>
          </a:p>
          <a:p>
            <a:r>
              <a:rPr lang="ru-RU" dirty="0" smtClean="0"/>
              <a:t> 3) составьте к абзацам текста опорные фразы, которые являлись бы ключами к их пониманию; </a:t>
            </a:r>
          </a:p>
          <a:p>
            <a:r>
              <a:rPr lang="ru-RU" dirty="0" smtClean="0"/>
              <a:t>4) изложите сжато содержание предложения, абзаца, текста; </a:t>
            </a:r>
          </a:p>
          <a:p>
            <a:r>
              <a:rPr lang="ru-RU" dirty="0" smtClean="0"/>
              <a:t>5) прочитайте предложения, в которых подчеркнуты детализирующие слова, сначала полностью, а потом без них, сравните их смысл; </a:t>
            </a:r>
          </a:p>
          <a:p>
            <a:r>
              <a:rPr lang="ru-RU" dirty="0" smtClean="0"/>
              <a:t>6) подчеркните в тексте слова, которые могут быть опущены без ущерба для содержания; </a:t>
            </a:r>
          </a:p>
          <a:p>
            <a:r>
              <a:rPr lang="ru-RU" dirty="0" smtClean="0"/>
              <a:t>7) выделите в тексте смысловые части. В каждой части определите основную мысль. Озаглавьте каждую часть. Сформулируйте главную мысль всего текста;</a:t>
            </a:r>
          </a:p>
          <a:p>
            <a:r>
              <a:rPr lang="ru-RU" dirty="0" smtClean="0"/>
              <a:t> 8) проделайте следующую работу с текстом: </a:t>
            </a:r>
          </a:p>
          <a:p>
            <a:r>
              <a:rPr lang="ru-RU" dirty="0" smtClean="0"/>
              <a:t>• составьте к тексту план; </a:t>
            </a:r>
          </a:p>
          <a:p>
            <a:r>
              <a:rPr lang="ru-RU" dirty="0" smtClean="0"/>
              <a:t>• отберите наиболее существенную информацию в тексте и запишите её в соответствии с планом; </a:t>
            </a:r>
          </a:p>
          <a:p>
            <a:r>
              <a:rPr lang="ru-RU" dirty="0" smtClean="0"/>
              <a:t>• через несколько минут «расшифруйте» написанное, то есть попробуйте заново восстановить полный текст по своей сокращённой записи;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Следует практиковать целостную работу над абзацем по следующему плану: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5072074"/>
          </a:xfrm>
        </p:spPr>
        <p:txBody>
          <a:bodyPr>
            <a:normAutofit/>
          </a:bodyPr>
          <a:lstStyle/>
          <a:p>
            <a:r>
              <a:rPr lang="ru-RU" dirty="0" smtClean="0"/>
              <a:t>1. Выделить тему и основную мысль абзаца. </a:t>
            </a:r>
          </a:p>
          <a:p>
            <a:r>
              <a:rPr lang="ru-RU" dirty="0" smtClean="0"/>
              <a:t>2. Обозначить ключевые слова, которые раскрывают основную мысль абзаца.</a:t>
            </a:r>
          </a:p>
          <a:p>
            <a:r>
              <a:rPr lang="ru-RU" dirty="0" smtClean="0"/>
              <a:t>3. Записать основную информацию в том порядке, в котором она представлена в абзаце, исключив лишние детали, заменив отдельные признаки обобщающими. </a:t>
            </a:r>
          </a:p>
          <a:p>
            <a:r>
              <a:rPr lang="ru-RU" dirty="0" smtClean="0"/>
              <a:t>4. Передать основную информацию (содержание) абзаца своими словами, по возможности, сохранив ключевые слова и стиль автора.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Остановлюсь на </a:t>
            </a:r>
            <a:r>
              <a:rPr lang="ru-RU" b="1" dirty="0" smtClean="0"/>
              <a:t>основных приёмах компрессии текста</a:t>
            </a:r>
            <a:r>
              <a:rPr lang="ru-RU" dirty="0" smtClean="0"/>
              <a:t> и примерных упражнениях, заданиях для формирования умений применять приёмы сжатия текста:</a:t>
            </a:r>
          </a:p>
          <a:p>
            <a:pPr marL="651510" indent="-514350">
              <a:buAutoNum type="arabicParenR"/>
            </a:pPr>
            <a:r>
              <a:rPr lang="ru-RU" b="1" i="1" dirty="0" smtClean="0"/>
              <a:t>разделение информации на главную и второстепенную, исключение несущественной и второстепенной информации:</a:t>
            </a:r>
          </a:p>
          <a:p>
            <a:r>
              <a:rPr lang="ru-RU" dirty="0" smtClean="0"/>
              <a:t>• сократите текст на одну треть (вдвое, на три четверти…), не искажая основной мысли;</a:t>
            </a:r>
          </a:p>
          <a:p>
            <a:r>
              <a:rPr lang="ru-RU" dirty="0" smtClean="0"/>
              <a:t> • сократите предложенный фрагмент, передав его содержание в одном-двух предложениях; </a:t>
            </a:r>
          </a:p>
          <a:p>
            <a:r>
              <a:rPr lang="ru-RU" dirty="0" smtClean="0"/>
              <a:t>• уберите из предложенного фрагмента информацию, которая, с Вашей точки зрения, является лишней;</a:t>
            </a:r>
          </a:p>
          <a:p>
            <a:r>
              <a:rPr lang="ru-RU" dirty="0" smtClean="0"/>
              <a:t> • составьте на основе текста «телеграмму», т.е. выделите и очень коротко сформулируйте главное в тексте; </a:t>
            </a:r>
          </a:p>
          <a:p>
            <a:r>
              <a:rPr lang="ru-RU" dirty="0" smtClean="0"/>
              <a:t>• подумайте, что можно исключить в каждой части текста, от каких подробностей отказаться, аргументируйте свою точку зрения.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УПРАЖНЕНИЕ 1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Прочитайте предложение и подчеркните в нём главную информацию. Сверните исходную информацию, использую языковую замену слов, исключите второстепенную информацию.</a:t>
            </a:r>
            <a:endParaRPr lang="ru-RU" dirty="0" smtClean="0"/>
          </a:p>
          <a:p>
            <a:r>
              <a:rPr lang="ru-RU" dirty="0" smtClean="0"/>
              <a:t>Принято считать, что </a:t>
            </a:r>
            <a:r>
              <a:rPr lang="ru-RU" u="sng" dirty="0" smtClean="0"/>
              <a:t>чистый воздух нужен</a:t>
            </a:r>
            <a:r>
              <a:rPr lang="ru-RU" dirty="0" smtClean="0"/>
              <a:t> только </a:t>
            </a:r>
            <a:r>
              <a:rPr lang="ru-RU" u="sng" dirty="0" smtClean="0"/>
              <a:t>людям</a:t>
            </a:r>
            <a:r>
              <a:rPr lang="ru-RU" dirty="0" smtClean="0"/>
              <a:t>, подтверждением тому является устойчивый оборот как без воздуха, но чистый воздух необходим и </a:t>
            </a:r>
            <a:r>
              <a:rPr lang="ru-RU" u="sng" dirty="0" smtClean="0"/>
              <a:t>в особо точном производстве</a:t>
            </a:r>
            <a:r>
              <a:rPr lang="ru-RU" dirty="0" smtClean="0"/>
              <a:t>, так как из – за пыли машины преждевременно изнашиваются.</a:t>
            </a:r>
          </a:p>
          <a:p>
            <a:r>
              <a:rPr lang="ru-RU" i="1" dirty="0" smtClean="0"/>
              <a:t>Таков может быть окончательный вариант сокращения:</a:t>
            </a:r>
            <a:endParaRPr lang="ru-RU" dirty="0" smtClean="0"/>
          </a:p>
          <a:p>
            <a:r>
              <a:rPr lang="ru-RU" u="sng" dirty="0" smtClean="0"/>
              <a:t>Чистый воздух нужен не только людям, он необходим в точном производстве.</a:t>
            </a:r>
            <a:endParaRPr lang="ru-RU" dirty="0" smtClean="0"/>
          </a:p>
          <a:p>
            <a:r>
              <a:rPr lang="ru-RU" dirty="0" smtClean="0"/>
              <a:t>Обращаем внимание учеников на то, что наряду с содержательным приёмом сокращения текста мы использовали и языковой приём: заменили сочетание чистый воздух местоимением, в первой части добавлена отрицательная частица 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2</a:t>
            </a:r>
            <a:r>
              <a:rPr lang="ru-RU" b="1" i="1" dirty="0" smtClean="0"/>
              <a:t>) свёртывание исходной информации за счёт обобщения (перевод частного в общее, языковые замены, исключение, слияние)</a:t>
            </a:r>
            <a:r>
              <a:rPr lang="ru-RU" b="1" dirty="0" smtClean="0"/>
              <a:t>:</a:t>
            </a:r>
            <a:endParaRPr lang="ru-RU" dirty="0" smtClean="0"/>
          </a:p>
          <a:p>
            <a:r>
              <a:rPr lang="ru-RU" dirty="0" smtClean="0"/>
              <a:t> • однородных членов обобщающим наименованием;</a:t>
            </a:r>
          </a:p>
          <a:p>
            <a:r>
              <a:rPr lang="ru-RU" dirty="0" smtClean="0"/>
              <a:t> • фрагмента предложения синонимом или синонимичным выражением;</a:t>
            </a:r>
          </a:p>
          <a:p>
            <a:r>
              <a:rPr lang="ru-RU" dirty="0" smtClean="0"/>
              <a:t> • предложения или его части указательным, определительным или отрицательным местоимениями;</a:t>
            </a:r>
          </a:p>
          <a:p>
            <a:r>
              <a:rPr lang="ru-RU" dirty="0" smtClean="0"/>
              <a:t> • сложноподчинённого предложения простым; </a:t>
            </a:r>
          </a:p>
          <a:p>
            <a:r>
              <a:rPr lang="ru-RU" dirty="0" smtClean="0"/>
              <a:t>УПРАЖНЕНИЕ 2</a:t>
            </a:r>
          </a:p>
          <a:p>
            <a:r>
              <a:rPr lang="ru-RU" i="1" dirty="0" smtClean="0"/>
              <a:t>Там, где это возможно, замените сложные предложения простыми.</a:t>
            </a:r>
            <a:endParaRPr lang="ru-RU" dirty="0" smtClean="0"/>
          </a:p>
          <a:p>
            <a:r>
              <a:rPr lang="ru-RU" dirty="0" smtClean="0"/>
              <a:t>1)      Трёх сосен, что так любил Пушкин, в Михайловском сейчас нет.</a:t>
            </a:r>
          </a:p>
          <a:p>
            <a:r>
              <a:rPr lang="ru-RU" dirty="0" smtClean="0"/>
              <a:t>2)     В ясный день вы увидите в лесу, как осенняя паутина блестит на солнце.</a:t>
            </a:r>
          </a:p>
          <a:p>
            <a:r>
              <a:rPr lang="ru-RU" dirty="0" smtClean="0"/>
              <a:t>3)     Мы расположились на отдых у дерева, что растёт у самой воды.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232</TotalTime>
  <Words>2452</Words>
  <Application>Microsoft Office PowerPoint</Application>
  <PresentationFormat>Экран (4:3)</PresentationFormat>
  <Paragraphs>171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Использование стратегий смыслового чтения при подготовке   учащихся к выполнению текстовых заданий в итоговой аттестации по русскому языку в 9–11-х классах</vt:lpstr>
      <vt:lpstr>«Смысловое чтение»,</vt:lpstr>
      <vt:lpstr>Слайд 3</vt:lpstr>
      <vt:lpstr>Слайд 4</vt:lpstr>
      <vt:lpstr>СМЫСЛОВОЙ АНАЛИЗ  ТЕКСТА  следующие типы упражнений:  </vt:lpstr>
      <vt:lpstr>Следует практиковать целостную работу над абзацем по следующему плану: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ПРЕЕМСТВЕННОСТЬ ЭКЗАМЕНАЦИОННЫХ МОДЕЛЕЙ ОГЭ И ЕГЭ </vt:lpstr>
      <vt:lpstr>Остановлюсь на отдельных заданиях, предусматривающих преемственность содержания и формулировок к ним. </vt:lpstr>
      <vt:lpstr>Слайд 19</vt:lpstr>
      <vt:lpstr>КРИТИЧЕСКОЕ ЧТЕНИЕ - вид коммуникативного чтения; предполагает оценку прочитанного путём соотнесения содержания текста с личной точкой зрения читателя, его знаниями, собственным жизненным опытом.</vt:lpstr>
      <vt:lpstr>Как помочь ученику овладеть навыками «смыслового чтения»? </vt:lpstr>
      <vt:lpstr>Слайд 22</vt:lpstr>
      <vt:lpstr>Слайд 23</vt:lpstr>
      <vt:lpstr>Слайд 24</vt:lpstr>
      <vt:lpstr>III этап. Работа с текстом после чтения. Стратегии послетекстовой деятельности. Цель – корректировка читательской интерпретации в соответствии с авторским смыслом. Главная задача – обеспечить углубленное восприятие и понимание текста, ставить вопрос к тексту в целом, далее следует беседа, результатом которой должно стать понимание авторского смысла. </vt:lpstr>
      <vt:lpstr>Слайд 26</vt:lpstr>
      <vt:lpstr>Слайд 27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стратегий смыслового чтения при подготовке   учащихся к выполнению текстовых заданий в итоговой аттестации по русскому языку в 9–11-х классах</dc:title>
  <dc:creator>1</dc:creator>
  <cp:lastModifiedBy>teacher-20</cp:lastModifiedBy>
  <cp:revision>21</cp:revision>
  <dcterms:created xsi:type="dcterms:W3CDTF">2020-03-10T16:39:19Z</dcterms:created>
  <dcterms:modified xsi:type="dcterms:W3CDTF">2020-03-23T09:54:15Z</dcterms:modified>
</cp:coreProperties>
</file>