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21"/>
  </p:notesMasterIdLst>
  <p:sldIdLst>
    <p:sldId id="261" r:id="rId2"/>
    <p:sldId id="298" r:id="rId3"/>
    <p:sldId id="299" r:id="rId4"/>
    <p:sldId id="292" r:id="rId5"/>
    <p:sldId id="293" r:id="rId6"/>
    <p:sldId id="294" r:id="rId7"/>
    <p:sldId id="262" r:id="rId8"/>
    <p:sldId id="288" r:id="rId9"/>
    <p:sldId id="283" r:id="rId10"/>
    <p:sldId id="287" r:id="rId11"/>
    <p:sldId id="281" r:id="rId12"/>
    <p:sldId id="284" r:id="rId13"/>
    <p:sldId id="285" r:id="rId14"/>
    <p:sldId id="286" r:id="rId15"/>
    <p:sldId id="289" r:id="rId16"/>
    <p:sldId id="306" r:id="rId17"/>
    <p:sldId id="309" r:id="rId18"/>
    <p:sldId id="268" r:id="rId19"/>
    <p:sldId id="312" r:id="rId20"/>
  </p:sldIdLst>
  <p:sldSz cx="9144000" cy="6858000" type="screen4x3"/>
  <p:notesSz cx="6858000" cy="9144000"/>
  <p:custDataLst>
    <p:tags r:id="rId2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4" autoAdjust="0"/>
    <p:restoredTop sz="94660"/>
  </p:normalViewPr>
  <p:slideViewPr>
    <p:cSldViewPr>
      <p:cViewPr varScale="1">
        <p:scale>
          <a:sx n="69" d="100"/>
          <a:sy n="69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D51729-FA2D-4093-8F27-2F22199B1144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D2BCCA-4827-49A9-8474-F19578FF02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6745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D2BCCA-4827-49A9-8474-F19578FF020C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52455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6689-DD26-4507-A458-355CA3281175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985DFB3-5689-4057-AA14-C174914DF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6689-DD26-4507-A458-355CA3281175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5DFB3-5689-4057-AA14-C174914DF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6689-DD26-4507-A458-355CA3281175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5DFB3-5689-4057-AA14-C174914DF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6689-DD26-4507-A458-355CA3281175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985DFB3-5689-4057-AA14-C174914DF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6689-DD26-4507-A458-355CA3281175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5DFB3-5689-4057-AA14-C174914DF7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6689-DD26-4507-A458-355CA3281175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5DFB3-5689-4057-AA14-C174914DF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6689-DD26-4507-A458-355CA3281175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985DFB3-5689-4057-AA14-C174914DF7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6689-DD26-4507-A458-355CA3281175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5DFB3-5689-4057-AA14-C174914DF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6689-DD26-4507-A458-355CA3281175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5DFB3-5689-4057-AA14-C174914DF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6689-DD26-4507-A458-355CA3281175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5DFB3-5689-4057-AA14-C174914DF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6689-DD26-4507-A458-355CA3281175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5DFB3-5689-4057-AA14-C174914DF7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6726689-DD26-4507-A458-355CA3281175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985DFB3-5689-4057-AA14-C174914DF7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>
    <p:diamond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Relationship Id="rId6" Type="http://schemas.openxmlformats.org/officeDocument/2006/relationships/slide" Target="slide11.xml"/><Relationship Id="rId5" Type="http://schemas.openxmlformats.org/officeDocument/2006/relationships/slide" Target="slide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Relationship Id="rId6" Type="http://schemas.openxmlformats.org/officeDocument/2006/relationships/slide" Target="slide12.xml"/><Relationship Id="rId5" Type="http://schemas.openxmlformats.org/officeDocument/2006/relationships/slide" Target="slide2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Relationship Id="rId6" Type="http://schemas.openxmlformats.org/officeDocument/2006/relationships/slide" Target="slide13.xml"/><Relationship Id="rId5" Type="http://schemas.openxmlformats.org/officeDocument/2006/relationships/slide" Target="slide2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Relationship Id="rId6" Type="http://schemas.openxmlformats.org/officeDocument/2006/relationships/slide" Target="slide14.xml"/><Relationship Id="rId5" Type="http://schemas.openxmlformats.org/officeDocument/2006/relationships/slide" Target="slide2.xml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Relationship Id="rId6" Type="http://schemas.openxmlformats.org/officeDocument/2006/relationships/slide" Target="slide15.xml"/><Relationship Id="rId5" Type="http://schemas.openxmlformats.org/officeDocument/2006/relationships/slide" Target="slide2.xml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Relationship Id="rId6" Type="http://schemas.openxmlformats.org/officeDocument/2006/relationships/slide" Target="slide16.xml"/><Relationship Id="rId5" Type="http://schemas.openxmlformats.org/officeDocument/2006/relationships/slide" Target="slide2.xml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slide" Target="slide17.xml"/><Relationship Id="rId5" Type="http://schemas.openxmlformats.org/officeDocument/2006/relationships/slide" Target="slide2.xml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2.xml"/><Relationship Id="rId7" Type="http://schemas.openxmlformats.org/officeDocument/2006/relationships/slide" Target="slide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slide" Target="slide8.xml"/><Relationship Id="rId5" Type="http://schemas.openxmlformats.org/officeDocument/2006/relationships/slide" Target="slide9.xml"/><Relationship Id="rId4" Type="http://schemas.openxmlformats.org/officeDocument/2006/relationships/image" Target="../media/image9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mota.ru/spravka/rules/?rub=gl&amp;text=19_6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ozhegov-shvedova.r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slide" Target="slide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Relationship Id="rId6" Type="http://schemas.openxmlformats.org/officeDocument/2006/relationships/slide" Target="slide5.xml"/><Relationship Id="rId5" Type="http://schemas.openxmlformats.org/officeDocument/2006/relationships/slide" Target="slide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Relationship Id="rId6" Type="http://schemas.openxmlformats.org/officeDocument/2006/relationships/slide" Target="slide6.xml"/><Relationship Id="rId5" Type="http://schemas.openxmlformats.org/officeDocument/2006/relationships/slide" Target="slide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Relationship Id="rId6" Type="http://schemas.openxmlformats.org/officeDocument/2006/relationships/slide" Target="slide7.xml"/><Relationship Id="rId5" Type="http://schemas.openxmlformats.org/officeDocument/2006/relationships/slide" Target="slide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Relationship Id="rId6" Type="http://schemas.openxmlformats.org/officeDocument/2006/relationships/slide" Target="slide8.xml"/><Relationship Id="rId5" Type="http://schemas.openxmlformats.org/officeDocument/2006/relationships/slide" Target="slide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Relationship Id="rId6" Type="http://schemas.openxmlformats.org/officeDocument/2006/relationships/slide" Target="slide9.xml"/><Relationship Id="rId5" Type="http://schemas.openxmlformats.org/officeDocument/2006/relationships/slide" Target="slide2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Relationship Id="rId5" Type="http://schemas.openxmlformats.org/officeDocument/2006/relationships/slide" Target="slide10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484784"/>
            <a:ext cx="7920880" cy="1440160"/>
          </a:xfrm>
          <a:ln>
            <a:solidFill>
              <a:schemeClr val="accent3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Безударные чередующиеся гласные в корне </a:t>
            </a:r>
            <a:r>
              <a:rPr lang="ru-RU" sz="4800" b="1" dirty="0" smtClean="0">
                <a:solidFill>
                  <a:srgbClr val="FF0000"/>
                </a:solidFill>
                <a:latin typeface="Arial" charset="0"/>
              </a:rPr>
              <a:t/>
            </a:r>
            <a:br>
              <a:rPr lang="ru-RU" sz="4800" b="1" dirty="0" smtClean="0">
                <a:solidFill>
                  <a:srgbClr val="FF0000"/>
                </a:solidFill>
                <a:latin typeface="Arial" charset="0"/>
              </a:rPr>
            </a:b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56" name="Рисунок 55" descr="ghty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861048"/>
            <a:ext cx="4341030" cy="270676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042948" y="5733256"/>
            <a:ext cx="1847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ru-RU" sz="2000" b="1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5085184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Разработчик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учитель русского языка и литературы Козлова И.Ю.</a:t>
            </a:r>
            <a:endParaRPr lang="ru-RU" sz="20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99792" y="6237312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Тольятти, 2018</a:t>
            </a:r>
            <a:endParaRPr lang="ru-RU" b="1" dirty="0">
              <a:solidFill>
                <a:schemeClr val="accent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35696" y="2924944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РУССКИЙ ЯЗЫК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403648" y="332656"/>
            <a:ext cx="669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332656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Муниципальное </a:t>
            </a:r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бюджетное общеобразовательное учреждение</a:t>
            </a:r>
          </a:p>
          <a:p>
            <a:pPr algn="ctr"/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городского округа Тольятти</a:t>
            </a:r>
          </a:p>
          <a:p>
            <a:pPr algn="ctr"/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«Школа с углубленным изучением отдельных предметов №21»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1196753"/>
            <a:ext cx="77048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9. Укажите ряд слов, в которых есть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только</a:t>
            </a:r>
            <a:r>
              <a:rPr lang="ru-RU" sz="28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чередующиеся гласные</a:t>
            </a:r>
            <a:endParaRPr lang="ru-RU" sz="2800" i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Проверь себя!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67544" y="404664"/>
            <a:ext cx="8219256" cy="850106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</a:b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99592" y="2492896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а) р…стаял,</a:t>
            </a:r>
          </a:p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зар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сти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перет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реть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27584" y="4797152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б) пол…г,</a:t>
            </a:r>
          </a:p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обск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кать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соч…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тание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364088" y="4797152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г) сл…гать,</a:t>
            </a:r>
          </a:p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обмунд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рование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выж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гание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364088" y="2492896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в) к…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сательная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рали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Specs Images, Stock Photos &amp; Illustrations Bigstoc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2982204"/>
            <a:ext cx="2016224" cy="24291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Управляющая кнопка: в начало 10">
            <a:hlinkClick r:id="rId5" action="ppaction://hlinksldjump" highlightClick="1"/>
          </p:cNvPr>
          <p:cNvSpPr/>
          <p:nvPr/>
        </p:nvSpPr>
        <p:spPr>
          <a:xfrm>
            <a:off x="323528" y="6309320"/>
            <a:ext cx="720080" cy="360040"/>
          </a:xfrm>
          <a:prstGeom prst="actionButtonBeginning">
            <a:avLst/>
          </a:prstGeom>
          <a:solidFill>
            <a:schemeClr val="bg2">
              <a:lumMod val="9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0" y="6611779"/>
            <a:ext cx="13083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/>
              <a:t>Назад в содержание</a:t>
            </a:r>
            <a:endParaRPr lang="ru-RU" sz="1000" dirty="0"/>
          </a:p>
        </p:txBody>
      </p:sp>
      <p:sp>
        <p:nvSpPr>
          <p:cNvPr id="13" name="AutoShap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7956376" y="6309320"/>
            <a:ext cx="926976" cy="385192"/>
          </a:xfrm>
          <a:prstGeom prst="homePlate">
            <a:avLst>
              <a:gd name="adj" fmla="val 62500"/>
            </a:avLst>
          </a:prstGeom>
          <a:solidFill>
            <a:schemeClr val="bg2">
              <a:lumMod val="9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>
                <a:hlinkClick r:id="rId6" action="ppaction://hlinksldjump"/>
              </a:rPr>
              <a:t>Далее</a:t>
            </a:r>
            <a:endParaRPr lang="ru-RU" b="1" dirty="0"/>
          </a:p>
        </p:txBody>
      </p:sp>
      <p:sp>
        <p:nvSpPr>
          <p:cNvPr id="15" name="Oval 9"/>
          <p:cNvSpPr>
            <a:spLocks noChangeArrowheads="1"/>
          </p:cNvSpPr>
          <p:nvPr/>
        </p:nvSpPr>
        <p:spPr bwMode="auto">
          <a:xfrm>
            <a:off x="2823592" y="3582590"/>
            <a:ext cx="3352800" cy="18288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99FF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/>
              <a:t>МОЛОДЕЦ</a:t>
            </a:r>
            <a:r>
              <a:rPr lang="ru-RU" sz="2400" b="1" dirty="0"/>
              <a:t>!</a:t>
            </a:r>
          </a:p>
        </p:txBody>
      </p:sp>
    </p:spTree>
  </p:cSld>
  <p:clrMapOvr>
    <a:masterClrMapping/>
  </p:clrMapOvr>
  <p:transition advClick="0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to_k_odnomu_-_ne_pravilnyj_otvet_(get-tune.net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to_k_odnomu_-_ne_pravilnyj_otvet_(get-tune.net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to_k_odnomu_-_ne_pravilnyj_otvet_(get-tune.net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8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1412776"/>
            <a:ext cx="7200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10. Буква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пишется</a:t>
            </a: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800" b="1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27584" y="2204864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выб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…раю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4365104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в) зам…рать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292080" y="2204864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сд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рает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364088" y="4437112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г) б…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 noGrp="1"/>
          </p:cNvSpPr>
          <p:nvPr>
            <p:ph type="title"/>
          </p:nvPr>
        </p:nvSpPr>
        <p:spPr>
          <a:xfrm>
            <a:off x="611560" y="274638"/>
            <a:ext cx="8075240" cy="850106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</a:b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67544" y="18864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4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Проверь себя!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0" name="Picture 2" descr="Учитель-дефектолог Савельева Татьяна Владимировна"/>
          <p:cNvPicPr>
            <a:picLocks noChangeAspect="1" noChangeArrowheads="1"/>
          </p:cNvPicPr>
          <p:nvPr/>
        </p:nvPicPr>
        <p:blipFill>
          <a:blip r:embed="rId4" cstate="print"/>
          <a:srcRect r="12500"/>
          <a:stretch>
            <a:fillRect/>
          </a:stretch>
        </p:blipFill>
        <p:spPr bwMode="auto">
          <a:xfrm>
            <a:off x="3419872" y="3068960"/>
            <a:ext cx="2016224" cy="21957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Управляющая кнопка: в начало 10">
            <a:hlinkClick r:id="rId5" action="ppaction://hlinksldjump" highlightClick="1"/>
          </p:cNvPr>
          <p:cNvSpPr/>
          <p:nvPr/>
        </p:nvSpPr>
        <p:spPr>
          <a:xfrm>
            <a:off x="251520" y="6165304"/>
            <a:ext cx="720080" cy="360040"/>
          </a:xfrm>
          <a:prstGeom prst="actionButtonBeginning">
            <a:avLst/>
          </a:prstGeom>
          <a:solidFill>
            <a:schemeClr val="bg2">
              <a:lumMod val="9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0" y="6611779"/>
            <a:ext cx="13083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/>
              <a:t>Назад в содержание</a:t>
            </a:r>
            <a:endParaRPr lang="ru-RU" sz="1000" dirty="0"/>
          </a:p>
        </p:txBody>
      </p:sp>
      <p:sp>
        <p:nvSpPr>
          <p:cNvPr id="13" name="AutoShape 19"/>
          <p:cNvSpPr>
            <a:spLocks noChangeArrowheads="1"/>
          </p:cNvSpPr>
          <p:nvPr/>
        </p:nvSpPr>
        <p:spPr bwMode="auto">
          <a:xfrm>
            <a:off x="7956376" y="6309320"/>
            <a:ext cx="926976" cy="385192"/>
          </a:xfrm>
          <a:prstGeom prst="homePlate">
            <a:avLst>
              <a:gd name="adj" fmla="val 62500"/>
            </a:avLst>
          </a:prstGeom>
          <a:solidFill>
            <a:schemeClr val="bg2">
              <a:lumMod val="9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>
                <a:hlinkClick r:id="rId6" action="ppaction://hlinksldjump"/>
              </a:rPr>
              <a:t>Далее</a:t>
            </a:r>
            <a:endParaRPr lang="ru-RU" b="1" dirty="0"/>
          </a:p>
        </p:txBody>
      </p:sp>
      <p:sp>
        <p:nvSpPr>
          <p:cNvPr id="14" name="Oval 9"/>
          <p:cNvSpPr>
            <a:spLocks noChangeArrowheads="1"/>
          </p:cNvSpPr>
          <p:nvPr/>
        </p:nvSpPr>
        <p:spPr bwMode="auto">
          <a:xfrm>
            <a:off x="5940152" y="-475487"/>
            <a:ext cx="3352800" cy="18288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99FF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/>
              <a:t>МОЛОДЕЦ</a:t>
            </a:r>
            <a:r>
              <a:rPr lang="ru-RU" sz="2400" b="1" dirty="0"/>
              <a:t>!</a:t>
            </a:r>
          </a:p>
        </p:txBody>
      </p:sp>
    </p:spTree>
  </p:cSld>
  <p:clrMapOvr>
    <a:masterClrMapping/>
  </p:clrMapOvr>
  <p:transition advClick="0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to_k_odnomu_-_ne_pravilnyj_otvet_(get-tune.net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to_k_odnomu_-_ne_pravilnyj_otvet_(get-tune.net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to_k_odnomu_-_ne_pravilnyj_otvet_(get-tune.net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07704" y="1484784"/>
            <a:ext cx="52383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11. Укажите лишнее слово:</a:t>
            </a:r>
          </a:p>
          <a:p>
            <a:pPr algn="ctr"/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3200" b="1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Проверь себя!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11560" y="404664"/>
            <a:ext cx="8075240" cy="850106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</a:b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56176" y="4653136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г) положение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03848" y="4653136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в) логичный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156176" y="2780928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б) предлагать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03848" y="2780928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а) предложение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ghty6.png"/>
          <p:cNvPicPr>
            <a:picLocks noChangeAspect="1"/>
          </p:cNvPicPr>
          <p:nvPr/>
        </p:nvPicPr>
        <p:blipFill>
          <a:blip r:embed="rId4" cstate="print"/>
          <a:srcRect r="22807"/>
          <a:stretch>
            <a:fillRect/>
          </a:stretch>
        </p:blipFill>
        <p:spPr>
          <a:xfrm>
            <a:off x="179512" y="3212976"/>
            <a:ext cx="3168352" cy="255924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Управляющая кнопка: в начало 9">
            <a:hlinkClick r:id="rId5" action="ppaction://hlinksldjump" highlightClick="1"/>
          </p:cNvPr>
          <p:cNvSpPr/>
          <p:nvPr/>
        </p:nvSpPr>
        <p:spPr>
          <a:xfrm>
            <a:off x="251520" y="6237312"/>
            <a:ext cx="720080" cy="360040"/>
          </a:xfrm>
          <a:prstGeom prst="actionButtonBeginning">
            <a:avLst/>
          </a:prstGeom>
          <a:solidFill>
            <a:schemeClr val="bg2">
              <a:lumMod val="9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0" y="6611779"/>
            <a:ext cx="13083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/>
              <a:t>Назад в содержание</a:t>
            </a:r>
            <a:endParaRPr lang="ru-RU" sz="1000" dirty="0"/>
          </a:p>
        </p:txBody>
      </p:sp>
      <p:sp>
        <p:nvSpPr>
          <p:cNvPr id="13" name="AutoShap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7956376" y="6309320"/>
            <a:ext cx="926976" cy="385192"/>
          </a:xfrm>
          <a:prstGeom prst="homePlate">
            <a:avLst>
              <a:gd name="adj" fmla="val 62500"/>
            </a:avLst>
          </a:prstGeom>
          <a:solidFill>
            <a:schemeClr val="bg2">
              <a:lumMod val="9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>
                <a:hlinkClick r:id="rId6" action="ppaction://hlinksldjump"/>
              </a:rPr>
              <a:t>Далее</a:t>
            </a:r>
            <a:endParaRPr lang="ru-RU" b="1" dirty="0"/>
          </a:p>
        </p:txBody>
      </p:sp>
      <p:sp>
        <p:nvSpPr>
          <p:cNvPr id="14" name="Oval 9"/>
          <p:cNvSpPr>
            <a:spLocks noChangeArrowheads="1"/>
          </p:cNvSpPr>
          <p:nvPr/>
        </p:nvSpPr>
        <p:spPr bwMode="auto">
          <a:xfrm>
            <a:off x="4479776" y="322027"/>
            <a:ext cx="3352800" cy="18288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99FF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/>
              <a:t>МОЛОДЕЦ</a:t>
            </a:r>
            <a:r>
              <a:rPr lang="ru-RU" sz="2400" b="1" dirty="0"/>
              <a:t>!</a:t>
            </a:r>
          </a:p>
        </p:txBody>
      </p:sp>
    </p:spTree>
  </p:cSld>
  <p:clrMapOvr>
    <a:masterClrMapping/>
  </p:clrMapOvr>
  <p:transition advClick="0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to_k_odnomu_-_ne_pravilnyj_otvet_(get-tune.net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to_k_odnomu_-_ne_pravilnyj_otvet_(get-tune.net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to_k_odnomu_-_ne_pravilnyj_otvet_(get-tune.net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1412776"/>
            <a:ext cx="79208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12. Укажите ряд </a:t>
            </a: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слов с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b="1" i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xfrm>
            <a:off x="683568" y="274638"/>
            <a:ext cx="8003232" cy="922114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</a:b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18864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Проверь себя!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292080" y="2852936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в) соч…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нение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в…сеть,</a:t>
            </a:r>
          </a:p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словосоч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тание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27584" y="4653136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б) уд…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вление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выч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тание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ож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релье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27584" y="2852936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а) д…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рется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рали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стеть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292080" y="4725144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г) зад…рать,</a:t>
            </a:r>
          </a:p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раст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…рать,</a:t>
            </a:r>
          </a:p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отп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…рать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4" descr="Архив - Все новости Буряти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3140968"/>
            <a:ext cx="1865313" cy="25922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" name="Управляющая кнопка: в начало 11">
            <a:hlinkClick r:id="rId5" action="ppaction://hlinksldjump" highlightClick="1"/>
          </p:cNvPr>
          <p:cNvSpPr/>
          <p:nvPr/>
        </p:nvSpPr>
        <p:spPr>
          <a:xfrm>
            <a:off x="251520" y="6237312"/>
            <a:ext cx="720080" cy="360040"/>
          </a:xfrm>
          <a:prstGeom prst="actionButtonBeginning">
            <a:avLst/>
          </a:prstGeom>
          <a:solidFill>
            <a:schemeClr val="bg2">
              <a:lumMod val="9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0" y="6611779"/>
            <a:ext cx="13083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/>
              <a:t>Назад в содержание</a:t>
            </a:r>
            <a:endParaRPr lang="ru-RU" sz="1000" dirty="0"/>
          </a:p>
        </p:txBody>
      </p:sp>
      <p:sp>
        <p:nvSpPr>
          <p:cNvPr id="14" name="AutoShap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7956376" y="6309320"/>
            <a:ext cx="926976" cy="385192"/>
          </a:xfrm>
          <a:prstGeom prst="homePlate">
            <a:avLst>
              <a:gd name="adj" fmla="val 62500"/>
            </a:avLst>
          </a:prstGeom>
          <a:solidFill>
            <a:schemeClr val="bg2">
              <a:lumMod val="9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>
                <a:hlinkClick r:id="rId6" action="ppaction://hlinksldjump"/>
              </a:rPr>
              <a:t>Далее</a:t>
            </a:r>
            <a:endParaRPr lang="ru-RU" b="1" dirty="0"/>
          </a:p>
        </p:txBody>
      </p:sp>
      <p:sp>
        <p:nvSpPr>
          <p:cNvPr id="15" name="Oval 9"/>
          <p:cNvSpPr>
            <a:spLocks noChangeArrowheads="1"/>
          </p:cNvSpPr>
          <p:nvPr/>
        </p:nvSpPr>
        <p:spPr bwMode="auto">
          <a:xfrm>
            <a:off x="0" y="-154260"/>
            <a:ext cx="3352800" cy="18288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99FF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/>
              <a:t>МОЛОДЕЦ</a:t>
            </a:r>
            <a:r>
              <a:rPr lang="ru-RU" sz="2400" b="1" dirty="0"/>
              <a:t>!</a:t>
            </a:r>
          </a:p>
        </p:txBody>
      </p:sp>
    </p:spTree>
  </p:cSld>
  <p:clrMapOvr>
    <a:masterClrMapping/>
  </p:clrMapOvr>
  <p:transition advClick="0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to_k_odnomu_-_ne_pravilnyj_otvet_(get-tune.net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to_k_odnomu_-_ne_pravilnyj_otvet_(get-tune.net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to_k_odnomu_-_ne_pravilnyj_otvet_(get-tune.net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1556792"/>
            <a:ext cx="7343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13. Укажите ряд </a:t>
            </a: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слов с буквой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b="1" i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xfrm>
            <a:off x="539552" y="476672"/>
            <a:ext cx="8147248" cy="940966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</a:b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Проверь себя!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43608" y="4581128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насл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ждение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утр…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мбовать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отр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сль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43608" y="2708920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ря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непром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каемый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заться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364088" y="2708920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зап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препод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ватель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пол…г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220072" y="4653136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г)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выр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…стать,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ярм…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рка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бинет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Specs Images, Stock Photos &amp; Illustrations Bigstoc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2982204"/>
            <a:ext cx="2016224" cy="24291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0" y="6611779"/>
            <a:ext cx="13083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/>
              <a:t>Назад в содержание</a:t>
            </a:r>
            <a:endParaRPr lang="ru-RU" sz="1000" dirty="0"/>
          </a:p>
        </p:txBody>
      </p:sp>
      <p:sp>
        <p:nvSpPr>
          <p:cNvPr id="12" name="Управляющая кнопка: в начало 11">
            <a:hlinkClick r:id="rId5" action="ppaction://hlinksldjump" highlightClick="1"/>
          </p:cNvPr>
          <p:cNvSpPr/>
          <p:nvPr/>
        </p:nvSpPr>
        <p:spPr>
          <a:xfrm>
            <a:off x="251520" y="6237312"/>
            <a:ext cx="720080" cy="360040"/>
          </a:xfrm>
          <a:prstGeom prst="actionButtonBeginning">
            <a:avLst/>
          </a:prstGeom>
          <a:solidFill>
            <a:schemeClr val="bg2">
              <a:lumMod val="9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AutoShap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7956376" y="6309320"/>
            <a:ext cx="926976" cy="385192"/>
          </a:xfrm>
          <a:prstGeom prst="homePlate">
            <a:avLst>
              <a:gd name="adj" fmla="val 62500"/>
            </a:avLst>
          </a:prstGeom>
          <a:solidFill>
            <a:schemeClr val="bg2">
              <a:lumMod val="9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>
                <a:hlinkClick r:id="rId6" action="ppaction://hlinksldjump"/>
              </a:rPr>
              <a:t>Далее</a:t>
            </a:r>
            <a:endParaRPr lang="ru-RU" b="1" dirty="0"/>
          </a:p>
        </p:txBody>
      </p:sp>
      <p:sp>
        <p:nvSpPr>
          <p:cNvPr id="14" name="Oval 9"/>
          <p:cNvSpPr>
            <a:spLocks noChangeArrowheads="1"/>
          </p:cNvSpPr>
          <p:nvPr/>
        </p:nvSpPr>
        <p:spPr bwMode="auto">
          <a:xfrm>
            <a:off x="139080" y="0"/>
            <a:ext cx="3352800" cy="18288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99FF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/>
              <a:t>МОЛОДЕЦ</a:t>
            </a:r>
            <a:r>
              <a:rPr lang="ru-RU" sz="2400" b="1" dirty="0"/>
              <a:t>!</a:t>
            </a:r>
          </a:p>
        </p:txBody>
      </p:sp>
    </p:spTree>
  </p:cSld>
  <p:clrMapOvr>
    <a:masterClrMapping/>
  </p:clrMapOvr>
  <p:transition advClick="0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to_k_odnomu_-_ne_pravilnyj_otvet_(get-tune.net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to_k_odnomu_-_ne_pravilnyj_otvet_(get-tune.net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to_k_odnomu_-_ne_pravilnyj_otvet_(get-tune.net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11560" y="404664"/>
            <a:ext cx="8075240" cy="850106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</a:b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defRPr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Проверь себя!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1412776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14. В каком ряду во всех словах пишется буква </a:t>
            </a: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b="1" i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83568" y="2348880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а)р…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скошный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ост…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новка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выр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сли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83568" y="4365104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г)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внение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иде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…логия,</a:t>
            </a:r>
          </a:p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погл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щать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851920" y="4437112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ризна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дек…рация,</a:t>
            </a:r>
          </a:p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прик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зать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851920" y="2348880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в) р…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стовщик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прик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сновение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жение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4" descr="Архив - Все новости Буряти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2564904"/>
            <a:ext cx="2160240" cy="30021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0" y="6611779"/>
            <a:ext cx="13083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/>
              <a:t>Назад в содержание</a:t>
            </a:r>
            <a:endParaRPr lang="ru-RU" sz="1000" dirty="0"/>
          </a:p>
        </p:txBody>
      </p:sp>
      <p:sp>
        <p:nvSpPr>
          <p:cNvPr id="14" name="Управляющая кнопка: в начало 13">
            <a:hlinkClick r:id="rId5" action="ppaction://hlinksldjump" highlightClick="1"/>
          </p:cNvPr>
          <p:cNvSpPr/>
          <p:nvPr/>
        </p:nvSpPr>
        <p:spPr>
          <a:xfrm>
            <a:off x="251520" y="6309320"/>
            <a:ext cx="720080" cy="360040"/>
          </a:xfrm>
          <a:prstGeom prst="actionButtonBeginning">
            <a:avLst/>
          </a:prstGeom>
          <a:solidFill>
            <a:schemeClr val="bg2">
              <a:lumMod val="9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Oval 9"/>
          <p:cNvSpPr>
            <a:spLocks noChangeArrowheads="1"/>
          </p:cNvSpPr>
          <p:nvPr/>
        </p:nvSpPr>
        <p:spPr bwMode="auto">
          <a:xfrm>
            <a:off x="5882235" y="-416024"/>
            <a:ext cx="3352800" cy="18288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99FF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/>
              <a:t>МОЛОДЕЦ</a:t>
            </a:r>
            <a:r>
              <a:rPr lang="ru-RU" sz="2400" b="1" dirty="0"/>
              <a:t>!</a:t>
            </a:r>
          </a:p>
        </p:txBody>
      </p:sp>
      <p:sp>
        <p:nvSpPr>
          <p:cNvPr id="17" name="AutoShap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7956376" y="6309320"/>
            <a:ext cx="926976" cy="385192"/>
          </a:xfrm>
          <a:prstGeom prst="homePlate">
            <a:avLst>
              <a:gd name="adj" fmla="val 62500"/>
            </a:avLst>
          </a:prstGeom>
          <a:solidFill>
            <a:schemeClr val="bg2">
              <a:lumMod val="9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>
                <a:hlinkClick r:id="rId6" action="ppaction://hlinksldjump"/>
              </a:rPr>
              <a:t>Далее</a:t>
            </a:r>
            <a:endParaRPr lang="ru-RU" b="1" dirty="0"/>
          </a:p>
        </p:txBody>
      </p:sp>
    </p:spTree>
  </p:cSld>
  <p:clrMapOvr>
    <a:masterClrMapping/>
  </p:clrMapOvr>
  <p:transition advClick="0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to_k_odnomu_-_ne_pravilnyj_otvet_(get-tune.net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to_k_odnomu_-_ne_pravilnyj_otvet_(get-tune.net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to_k_odnomu_-_ne_pravilnyj_otvet_(get-tune.net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11560" y="404664"/>
            <a:ext cx="8075240" cy="850106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</a:b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Проверь себя!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1412776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15. В каком ряду </a:t>
            </a: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пишется </a:t>
            </a: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b="1" i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2492896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а) с…док,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вин…грет,</a:t>
            </a:r>
          </a:p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разб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русь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364088" y="2492896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б) р…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ферат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комб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незон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выт…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реть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27584" y="4725144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…гирь,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ед…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ница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зам…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реть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292080" y="4725144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г)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заст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…лить,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ктант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Учитель-дефектолог Савельева Татьяна Владимировна"/>
          <p:cNvPicPr>
            <a:picLocks noChangeAspect="1" noChangeArrowheads="1"/>
          </p:cNvPicPr>
          <p:nvPr/>
        </p:nvPicPr>
        <p:blipFill>
          <a:blip r:embed="rId4" cstate="print"/>
          <a:srcRect r="12500"/>
          <a:stretch>
            <a:fillRect/>
          </a:stretch>
        </p:blipFill>
        <p:spPr bwMode="auto">
          <a:xfrm>
            <a:off x="3419872" y="3068960"/>
            <a:ext cx="2016224" cy="21957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Управляющая кнопка: в начало 10">
            <a:hlinkClick r:id="rId5" action="ppaction://hlinksldjump" highlightClick="1"/>
          </p:cNvPr>
          <p:cNvSpPr/>
          <p:nvPr/>
        </p:nvSpPr>
        <p:spPr>
          <a:xfrm>
            <a:off x="323528" y="6309320"/>
            <a:ext cx="720080" cy="360040"/>
          </a:xfrm>
          <a:prstGeom prst="actionButtonBeginning">
            <a:avLst/>
          </a:prstGeom>
          <a:solidFill>
            <a:schemeClr val="bg2">
              <a:lumMod val="9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0" y="6611779"/>
            <a:ext cx="13083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/>
              <a:t>Назад в содержание</a:t>
            </a:r>
            <a:endParaRPr lang="ru-RU" sz="1000" dirty="0"/>
          </a:p>
        </p:txBody>
      </p:sp>
      <p:sp>
        <p:nvSpPr>
          <p:cNvPr id="15" name="Oval 9"/>
          <p:cNvSpPr>
            <a:spLocks noChangeArrowheads="1"/>
          </p:cNvSpPr>
          <p:nvPr/>
        </p:nvSpPr>
        <p:spPr bwMode="auto">
          <a:xfrm>
            <a:off x="0" y="32792"/>
            <a:ext cx="3352800" cy="18288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99FF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/>
              <a:t>МОЛОДЕЦ</a:t>
            </a:r>
            <a:r>
              <a:rPr lang="ru-RU" sz="2400" b="1" dirty="0"/>
              <a:t>!</a:t>
            </a:r>
          </a:p>
        </p:txBody>
      </p:sp>
      <p:sp>
        <p:nvSpPr>
          <p:cNvPr id="13" name="AutoShape 19"/>
          <p:cNvSpPr>
            <a:spLocks noChangeArrowheads="1"/>
          </p:cNvSpPr>
          <p:nvPr/>
        </p:nvSpPr>
        <p:spPr bwMode="auto">
          <a:xfrm>
            <a:off x="7956376" y="6309320"/>
            <a:ext cx="926976" cy="385192"/>
          </a:xfrm>
          <a:prstGeom prst="homePlate">
            <a:avLst>
              <a:gd name="adj" fmla="val 62500"/>
            </a:avLst>
          </a:prstGeom>
          <a:solidFill>
            <a:schemeClr val="bg2">
              <a:lumMod val="9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>
                <a:hlinkClick r:id="rId6" action="ppaction://hlinksldjump"/>
              </a:rPr>
              <a:t>Далее</a:t>
            </a:r>
            <a:endParaRPr lang="ru-RU" b="1" dirty="0"/>
          </a:p>
        </p:txBody>
      </p:sp>
    </p:spTree>
  </p:cSld>
  <p:clrMapOvr>
    <a:masterClrMapping/>
  </p:clrMapOvr>
  <p:transition advClick="0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to_k_odnomu_-_ne_pravilnyj_otvet_(get-tune.net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to_k_odnomu_-_ne_pravilnyj_otvet_(get-tune.net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to_k_odnomu_-_ne_pravilnyj_otvet_(get-tune.net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611560" y="404664"/>
            <a:ext cx="8075240" cy="850106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</a:b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43808" y="476672"/>
            <a:ext cx="34563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Проверь себя!</a:t>
            </a:r>
            <a:endParaRPr lang="ru-RU" sz="4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-577080" y="1700808"/>
            <a:ext cx="97210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4"/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тебе удалось правильно ответить на 13-15</a:t>
            </a:r>
          </a:p>
          <a:p>
            <a:pPr lvl="4"/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вопросов, ты молодец!</a:t>
            </a:r>
          </a:p>
          <a:p>
            <a:pPr lvl="4"/>
            <a:endParaRPr lang="en-US" sz="2400" i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4"/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верных ответов 10-12, необходимо</a:t>
            </a:r>
          </a:p>
          <a:p>
            <a:pPr lvl="4"/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повторить теоретический материал.</a:t>
            </a:r>
          </a:p>
          <a:p>
            <a:pPr lvl="4"/>
            <a:endParaRPr lang="en-US" sz="2400" i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4"/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правильно удалось ответить лишь 7-9 раз,</a:t>
            </a:r>
            <a:endParaRPr lang="en-US" sz="2400" i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4"/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требуется серьёзно заняться повторением!</a:t>
            </a:r>
            <a:endParaRPr lang="ru-RU" sz="2400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ghty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5292080" y="4725144"/>
            <a:ext cx="3420618" cy="213285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2" name="4-конечная звезда 11"/>
          <p:cNvSpPr/>
          <p:nvPr/>
        </p:nvSpPr>
        <p:spPr>
          <a:xfrm>
            <a:off x="539552" y="1628800"/>
            <a:ext cx="648072" cy="504056"/>
          </a:xfrm>
          <a:prstGeom prst="star4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4-конечная звезда 12"/>
          <p:cNvSpPr/>
          <p:nvPr/>
        </p:nvSpPr>
        <p:spPr>
          <a:xfrm>
            <a:off x="539552" y="2780928"/>
            <a:ext cx="648072" cy="504056"/>
          </a:xfrm>
          <a:prstGeom prst="star4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4-конечная звезда 13"/>
          <p:cNvSpPr/>
          <p:nvPr/>
        </p:nvSpPr>
        <p:spPr>
          <a:xfrm>
            <a:off x="539552" y="4005064"/>
            <a:ext cx="648072" cy="504056"/>
          </a:xfrm>
          <a:prstGeom prst="star4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в начало 14">
            <a:hlinkClick r:id="rId3" action="ppaction://hlinksldjump" highlightClick="1"/>
          </p:cNvPr>
          <p:cNvSpPr/>
          <p:nvPr/>
        </p:nvSpPr>
        <p:spPr>
          <a:xfrm>
            <a:off x="323528" y="6309320"/>
            <a:ext cx="720080" cy="360040"/>
          </a:xfrm>
          <a:prstGeom prst="actionButtonBeginning">
            <a:avLst/>
          </a:prstGeom>
          <a:solidFill>
            <a:schemeClr val="bg2">
              <a:lumMod val="9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6611779"/>
            <a:ext cx="13083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/>
              <a:t>Назад в содержание</a:t>
            </a:r>
            <a:endParaRPr lang="ru-RU" sz="10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Толковый словарик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7200" y="274638"/>
            <a:ext cx="8219256" cy="850106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</a:b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Управляющая кнопка: в начало 4">
            <a:hlinkClick r:id="rId3" action="ppaction://hlinksldjump" highlightClick="1"/>
          </p:cNvPr>
          <p:cNvSpPr/>
          <p:nvPr/>
        </p:nvSpPr>
        <p:spPr>
          <a:xfrm>
            <a:off x="8172400" y="6237312"/>
            <a:ext cx="720080" cy="360040"/>
          </a:xfrm>
          <a:prstGeom prst="actionButtonBeginning">
            <a:avLst/>
          </a:prstGeom>
          <a:solidFill>
            <a:schemeClr val="bg2">
              <a:lumMod val="9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835629" y="6611779"/>
            <a:ext cx="13083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/>
              <a:t>Назад в содержание</a:t>
            </a:r>
            <a:endParaRPr lang="ru-RU" sz="1000" dirty="0"/>
          </a:p>
        </p:txBody>
      </p:sp>
      <p:pic>
        <p:nvPicPr>
          <p:cNvPr id="7" name="Picture 5" descr="http://dl9.glitter-graphics.net/pub/619/619589ga2upyu3st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0" y="3573016"/>
            <a:ext cx="2555776" cy="3080623"/>
          </a:xfrm>
          <a:prstGeom prst="rect">
            <a:avLst/>
          </a:prstGeom>
          <a:noFill/>
          <a:ln/>
        </p:spPr>
      </p:pic>
      <p:sp>
        <p:nvSpPr>
          <p:cNvPr id="13" name="Прямоугольник 12"/>
          <p:cNvSpPr/>
          <p:nvPr/>
        </p:nvSpPr>
        <p:spPr>
          <a:xfrm>
            <a:off x="611560" y="2060848"/>
            <a:ext cx="80648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Зоревать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-встречать рассвет, не ложиться спать до рассвета.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99592" y="2420888"/>
            <a:ext cx="563752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000" b="1" dirty="0" smtClean="0"/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Зорянка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— птица.</a:t>
            </a:r>
            <a:endParaRPr lang="ru-RU" sz="20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187624" y="2924944"/>
            <a:ext cx="63367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Изгарь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-что-либо горелое, гарь.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979712" y="3284984"/>
            <a:ext cx="66967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Полог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–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занавеска, закрывающая, загораживающая кровать, а также (устар.) вообще занавеска.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Ситцевый полог. Полог тумана (перен.)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39552" y="1484784"/>
            <a:ext cx="777686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Miriam" pitchFamily="34" charset="-79"/>
              </a:rPr>
              <a:t> 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Выгарки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остатки от сгорания, перегонки, перетопки чего-нибудь.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339752" y="4365104"/>
            <a:ext cx="64087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Плывун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илистый, песчаный или суглинистый слой подпочвы, обильный водой. Подвижный от воды грунт.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Зыбучие плывуны.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627784" y="5301208"/>
            <a:ext cx="547260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8" action="ppaction://hlinksldjump"/>
              </a:rPr>
              <a:t>Ростовщик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человек, который дает деньги в долг под большие проценты.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171400"/>
            <a:ext cx="8229600" cy="108498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Источники информации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57200" y="274638"/>
            <a:ext cx="8219256" cy="850106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</a:b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244408" y="6237312"/>
            <a:ext cx="720080" cy="360040"/>
          </a:xfrm>
          <a:prstGeom prst="actionButtonBeginning">
            <a:avLst/>
          </a:prstGeom>
          <a:solidFill>
            <a:schemeClr val="bg2">
              <a:lumMod val="9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835629" y="6611779"/>
            <a:ext cx="13083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/>
              <a:t>Назад в содержание</a:t>
            </a:r>
            <a:endParaRPr lang="ru-RU" sz="1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412776"/>
            <a:ext cx="8352928" cy="7171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lnSpc>
                <a:spcPct val="150000"/>
              </a:lnSpc>
              <a:buAutoNum type="arabicPeriod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Справочно-информационный портал ГРАМОТА.РУ //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www.gramota.ru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lnSpc>
                <a:spcPct val="150000"/>
              </a:lnSpc>
              <a:buFontTx/>
              <a:buAutoNum type="arabicPeriod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rId4"/>
              </a:rPr>
              <a:t>Ожегов С. И.,  Шведова Н. Ю. Толковый словарь русского языка. //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ozhegov-shvedova.ru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lnSpc>
                <a:spcPct val="150000"/>
              </a:lnSpc>
              <a:buFontTx/>
              <a:buAutoNum type="arabicPeriod"/>
            </a:pP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Поникарова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Л. А. Русский язык. Фонетика, словообразование, орфография в таблицах и заданиях: Пособие для учащихся общеобразовательных учреждений. – М.: Просвещение, 2009. с. 190</a:t>
            </a:r>
          </a:p>
          <a:p>
            <a:pPr marL="457200" indent="-457200">
              <a:lnSpc>
                <a:spcPct val="150000"/>
              </a:lnSpc>
              <a:buFontTx/>
              <a:buAutoNum type="arabicPeriod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Розенталь Д.Э. Справочник по правописанию и литературной правке/ Д.Э. Розенталь; под ред. И.Б. Голуб – 11-е изд. – М.: Айрис-пресс, 2006. 368 с.</a:t>
            </a:r>
          </a:p>
          <a:p>
            <a:pPr marL="457200" indent="-457200">
              <a:lnSpc>
                <a:spcPct val="150000"/>
              </a:lnSpc>
              <a:buFontTx/>
              <a:buAutoNum type="arabicPeriod"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/>
            <a:endParaRPr lang="ru-RU" sz="2000" dirty="0" smtClean="0"/>
          </a:p>
          <a:p>
            <a:pPr marL="457200" indent="-457200"/>
            <a:endParaRPr lang="ru-RU" sz="2000" dirty="0" smtClean="0"/>
          </a:p>
          <a:p>
            <a:pPr marL="457200" lvl="0" indent="-457200"/>
            <a:endParaRPr lang="ru-RU" sz="2000" dirty="0" smtClean="0"/>
          </a:p>
        </p:txBody>
      </p:sp>
    </p:spTree>
  </p:cSld>
  <p:clrMapOvr>
    <a:masterClrMapping/>
  </p:clrMapOvr>
  <p:transition advClick="0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Скругленный прямоугольник 17"/>
          <p:cNvSpPr/>
          <p:nvPr/>
        </p:nvSpPr>
        <p:spPr>
          <a:xfrm>
            <a:off x="5292080" y="2708920"/>
            <a:ext cx="2736304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292080" y="4725144"/>
            <a:ext cx="2736304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Проверь себя!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772816"/>
            <a:ext cx="788436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Найдите группу слов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только</a:t>
            </a: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 чередующимися гласными?</a:t>
            </a:r>
          </a:p>
          <a:p>
            <a:r>
              <a:rPr lang="ru-RU" sz="4400" i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endParaRPr lang="ru-RU" sz="4400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39552" y="404664"/>
            <a:ext cx="8219256" cy="850106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</a:b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80112" y="4581128"/>
            <a:ext cx="202812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б) наклонился,</a:t>
            </a:r>
          </a:p>
          <a:p>
            <a:pPr algn="ctr"/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неизмеримо,</a:t>
            </a:r>
          </a:p>
          <a:p>
            <a:pPr algn="ctr"/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скакал,</a:t>
            </a:r>
          </a:p>
          <a:p>
            <a:pPr algn="ctr"/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прикосновение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292080" y="2780928"/>
            <a:ext cx="26642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а) загорелся</a:t>
            </a:r>
          </a:p>
          <a:p>
            <a:pPr algn="ctr"/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вытирать</a:t>
            </a:r>
          </a:p>
          <a:p>
            <a:pPr algn="ctr"/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приложил</a:t>
            </a:r>
          </a:p>
          <a:p>
            <a:pPr algn="ctr"/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растущих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Рисунок 20" descr="ghty6.png"/>
          <p:cNvPicPr>
            <a:picLocks noChangeAspect="1"/>
          </p:cNvPicPr>
          <p:nvPr/>
        </p:nvPicPr>
        <p:blipFill>
          <a:blip r:embed="rId4" cstate="print"/>
          <a:srcRect r="22807"/>
          <a:stretch>
            <a:fillRect/>
          </a:stretch>
        </p:blipFill>
        <p:spPr>
          <a:xfrm>
            <a:off x="539552" y="3284984"/>
            <a:ext cx="3168352" cy="255924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5" name="Oval 9"/>
          <p:cNvSpPr>
            <a:spLocks noChangeArrowheads="1"/>
          </p:cNvSpPr>
          <p:nvPr/>
        </p:nvSpPr>
        <p:spPr bwMode="auto">
          <a:xfrm>
            <a:off x="3903712" y="3383394"/>
            <a:ext cx="3352800" cy="18288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99FF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/>
              <a:t>МОЛОДЕЦ</a:t>
            </a:r>
            <a:r>
              <a:rPr lang="ru-RU" sz="2400" b="1" dirty="0"/>
              <a:t>!</a:t>
            </a:r>
          </a:p>
        </p:txBody>
      </p:sp>
      <p:sp>
        <p:nvSpPr>
          <p:cNvPr id="19" name="AutoShape 19"/>
          <p:cNvSpPr>
            <a:spLocks noChangeArrowheads="1"/>
          </p:cNvSpPr>
          <p:nvPr/>
        </p:nvSpPr>
        <p:spPr bwMode="auto">
          <a:xfrm>
            <a:off x="8028384" y="6309320"/>
            <a:ext cx="926976" cy="385192"/>
          </a:xfrm>
          <a:prstGeom prst="homePlate">
            <a:avLst>
              <a:gd name="adj" fmla="val 62500"/>
            </a:avLst>
          </a:prstGeom>
          <a:solidFill>
            <a:schemeClr val="bg2">
              <a:lumMod val="9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 smtClean="0">
                <a:hlinkClick r:id="rId5" action="ppaction://hlinksldjump"/>
              </a:rPr>
              <a:t>Далее</a:t>
            </a:r>
            <a:endParaRPr lang="ru-RU" b="1" dirty="0"/>
          </a:p>
        </p:txBody>
      </p:sp>
      <p:sp>
        <p:nvSpPr>
          <p:cNvPr id="23" name="Управляющая кнопка: в начало 22">
            <a:hlinkClick r:id="rId6" action="ppaction://hlinksldjump" highlightClick="1"/>
          </p:cNvPr>
          <p:cNvSpPr/>
          <p:nvPr/>
        </p:nvSpPr>
        <p:spPr>
          <a:xfrm>
            <a:off x="179512" y="6237312"/>
            <a:ext cx="720080" cy="360040"/>
          </a:xfrm>
          <a:prstGeom prst="actionButtonBeginning">
            <a:avLst/>
          </a:prstGeom>
          <a:solidFill>
            <a:schemeClr val="bg2">
              <a:lumMod val="9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0" y="6611779"/>
            <a:ext cx="13083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/>
              <a:t>Назад в содержание</a:t>
            </a:r>
            <a:endParaRPr lang="ru-RU" sz="1000" dirty="0"/>
          </a:p>
        </p:txBody>
      </p:sp>
    </p:spTree>
  </p:cSld>
  <p:clrMapOvr>
    <a:masterClrMapping/>
  </p:clrMapOvr>
  <p:transition advClick="0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to_k_odnomu_-_ne_pravilnyj_otvet_(get-tune.net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7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4499992" y="2636912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71600" y="2636912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475656" y="2996952"/>
            <a:ext cx="15629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а) сдержать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71600" y="4725144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700808"/>
            <a:ext cx="77403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Укажите слово с чередующейся гласной: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547664" y="5229200"/>
            <a:ext cx="14686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в) склонила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44008" y="3068960"/>
            <a:ext cx="23042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б) гористый</a:t>
            </a:r>
          </a:p>
          <a:p>
            <a:pPr algn="ctr"/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508104" y="5085184"/>
            <a:ext cx="20882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467544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Проверь себя!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539552" y="404664"/>
            <a:ext cx="8219256" cy="850106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</a:b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7410" name="Picture 2" descr="The School of Foreign Languages - About the English Languag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4509120"/>
            <a:ext cx="1714500" cy="18573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" name="Управляющая кнопка: в начало 15">
            <a:hlinkClick r:id="rId5" action="ppaction://hlinksldjump" highlightClick="1"/>
          </p:cNvPr>
          <p:cNvSpPr/>
          <p:nvPr/>
        </p:nvSpPr>
        <p:spPr>
          <a:xfrm>
            <a:off x="179512" y="6237312"/>
            <a:ext cx="720080" cy="360040"/>
          </a:xfrm>
          <a:prstGeom prst="actionButtonBeginning">
            <a:avLst/>
          </a:prstGeom>
          <a:solidFill>
            <a:schemeClr val="bg2">
              <a:lumMod val="9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0" y="6611779"/>
            <a:ext cx="13083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/>
              <a:t>Назад в содержание</a:t>
            </a:r>
            <a:endParaRPr lang="ru-RU" sz="1000" dirty="0"/>
          </a:p>
        </p:txBody>
      </p:sp>
      <p:sp>
        <p:nvSpPr>
          <p:cNvPr id="18" name="AutoShape 19"/>
          <p:cNvSpPr>
            <a:spLocks noChangeArrowheads="1"/>
          </p:cNvSpPr>
          <p:nvPr/>
        </p:nvSpPr>
        <p:spPr bwMode="auto">
          <a:xfrm>
            <a:off x="8028384" y="6309320"/>
            <a:ext cx="926976" cy="385192"/>
          </a:xfrm>
          <a:prstGeom prst="homePlate">
            <a:avLst>
              <a:gd name="adj" fmla="val 62500"/>
            </a:avLst>
          </a:prstGeom>
          <a:solidFill>
            <a:schemeClr val="bg2">
              <a:lumMod val="9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>
                <a:hlinkClick r:id="rId6" action="ppaction://hlinksldjump"/>
              </a:rPr>
              <a:t>Далее</a:t>
            </a:r>
            <a:endParaRPr lang="ru-RU" b="1" dirty="0"/>
          </a:p>
        </p:txBody>
      </p:sp>
      <p:sp>
        <p:nvSpPr>
          <p:cNvPr id="19" name="Oval 9"/>
          <p:cNvSpPr>
            <a:spLocks noChangeArrowheads="1"/>
          </p:cNvSpPr>
          <p:nvPr/>
        </p:nvSpPr>
        <p:spPr bwMode="auto">
          <a:xfrm>
            <a:off x="2411760" y="3356992"/>
            <a:ext cx="3352800" cy="18288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99FF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/>
              <a:t>МОЛОДЕЦ</a:t>
            </a:r>
            <a:r>
              <a:rPr lang="ru-RU" sz="2400" b="1" dirty="0"/>
              <a:t>!</a:t>
            </a:r>
          </a:p>
        </p:txBody>
      </p:sp>
    </p:spTree>
  </p:cSld>
  <p:clrMapOvr>
    <a:masterClrMapping/>
  </p:clrMapOvr>
  <p:transition advClick="0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to_k_odnomu_-_ne_pravilnyj_otvet_(get-tune.net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to_k_odnomu_-_ne_pravilnyj_otvet_(get-tune.net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5" grpId="0" animBg="1"/>
      <p:bldP spid="12" grpId="0" animBg="1"/>
      <p:bldP spid="13" grpId="0" animBg="1"/>
      <p:bldP spid="19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2987824" y="5085184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г)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зап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реть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99592" y="4293096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в) отд…рать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843808" y="2852936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б) зам…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реть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1520" y="2276872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а) б…рут 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268760"/>
            <a:ext cx="64087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Укажите лишнее слово:</a:t>
            </a:r>
          </a:p>
        </p:txBody>
      </p:sp>
      <p:pic>
        <p:nvPicPr>
          <p:cNvPr id="4" name="Picture 4" descr="Архив - Все новости Буряти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2276872"/>
            <a:ext cx="2849784" cy="39604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Проверь себя!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39552" y="404664"/>
            <a:ext cx="8219256" cy="850106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</a:b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Управляющая кнопка: в начало 11">
            <a:hlinkClick r:id="rId5" action="ppaction://hlinksldjump" highlightClick="1"/>
          </p:cNvPr>
          <p:cNvSpPr/>
          <p:nvPr/>
        </p:nvSpPr>
        <p:spPr>
          <a:xfrm>
            <a:off x="251520" y="6165304"/>
            <a:ext cx="720080" cy="360040"/>
          </a:xfrm>
          <a:prstGeom prst="actionButtonBeginning">
            <a:avLst/>
          </a:prstGeom>
          <a:solidFill>
            <a:schemeClr val="bg2">
              <a:lumMod val="9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0" y="6611779"/>
            <a:ext cx="13083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/>
              <a:t>Назад в содержание</a:t>
            </a:r>
            <a:endParaRPr lang="ru-RU" sz="1000" dirty="0"/>
          </a:p>
        </p:txBody>
      </p:sp>
      <p:sp>
        <p:nvSpPr>
          <p:cNvPr id="14" name="AutoShap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8028384" y="6309320"/>
            <a:ext cx="926976" cy="385192"/>
          </a:xfrm>
          <a:prstGeom prst="homePlate">
            <a:avLst>
              <a:gd name="adj" fmla="val 62500"/>
            </a:avLst>
          </a:prstGeom>
          <a:solidFill>
            <a:schemeClr val="bg2">
              <a:lumMod val="9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>
                <a:hlinkClick r:id="rId6" action="ppaction://hlinksldjump"/>
              </a:rPr>
              <a:t>Далее</a:t>
            </a:r>
            <a:endParaRPr lang="ru-RU" b="1" dirty="0"/>
          </a:p>
        </p:txBody>
      </p:sp>
      <p:sp>
        <p:nvSpPr>
          <p:cNvPr id="15" name="Oval 9"/>
          <p:cNvSpPr>
            <a:spLocks noChangeArrowheads="1"/>
          </p:cNvSpPr>
          <p:nvPr/>
        </p:nvSpPr>
        <p:spPr bwMode="auto">
          <a:xfrm>
            <a:off x="5589991" y="3619702"/>
            <a:ext cx="3352800" cy="18288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99FF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/>
              <a:t>МОЛОДЕЦ</a:t>
            </a:r>
            <a:r>
              <a:rPr lang="ru-RU" sz="2400" b="1" dirty="0"/>
              <a:t>!</a:t>
            </a:r>
          </a:p>
        </p:txBody>
      </p:sp>
    </p:spTree>
  </p:cSld>
  <p:clrMapOvr>
    <a:masterClrMapping/>
  </p:clrMapOvr>
  <p:transition advClick="0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to_k_odnomu_-_ne_pravilnyj_otvet_(get-tune.net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to_k_odnomu_-_ne_pravilnyj_otvet_(get-tune.net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to_k_odnomu_-_ne_pravilnyj_otvet_(get-tune.net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1" grpId="0" animBg="1"/>
      <p:bldP spid="10" grpId="0" animBg="1"/>
      <p:bldP spid="9" grpId="0" animBg="1"/>
      <p:bldP spid="8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Проверь себя!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412776"/>
            <a:ext cx="83529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В каком слове  пишется  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ctr"/>
            <a:r>
              <a:rPr lang="ru-RU" sz="3200" i="1" dirty="0" smtClean="0"/>
              <a:t> </a:t>
            </a:r>
            <a:endParaRPr lang="ru-RU" sz="3200" i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99592" y="2636912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а) ст…лить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99592" y="4509120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заж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гал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220072" y="2636912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в) соч…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тание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220072" y="4509120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г)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сд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Учитель-дефектолог Савельева Татьяна Владимировна"/>
          <p:cNvPicPr>
            <a:picLocks noChangeAspect="1" noChangeArrowheads="1"/>
          </p:cNvPicPr>
          <p:nvPr/>
        </p:nvPicPr>
        <p:blipFill>
          <a:blip r:embed="rId4" cstate="print"/>
          <a:srcRect r="12500"/>
          <a:stretch>
            <a:fillRect/>
          </a:stretch>
        </p:blipFill>
        <p:spPr bwMode="auto">
          <a:xfrm>
            <a:off x="3605630" y="2618153"/>
            <a:ext cx="2016224" cy="21957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539552" y="404664"/>
            <a:ext cx="8219256" cy="850106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</a:b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Управляющая кнопка: в начало 10">
            <a:hlinkClick r:id="rId5" action="ppaction://hlinksldjump" highlightClick="1"/>
          </p:cNvPr>
          <p:cNvSpPr/>
          <p:nvPr/>
        </p:nvSpPr>
        <p:spPr>
          <a:xfrm>
            <a:off x="251520" y="6237312"/>
            <a:ext cx="720080" cy="360040"/>
          </a:xfrm>
          <a:prstGeom prst="actionButtonBeginning">
            <a:avLst/>
          </a:prstGeom>
          <a:solidFill>
            <a:schemeClr val="bg2">
              <a:lumMod val="9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0" y="6611779"/>
            <a:ext cx="13083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/>
              <a:t>Назад в содержание</a:t>
            </a:r>
            <a:endParaRPr lang="ru-RU" sz="1000" dirty="0"/>
          </a:p>
        </p:txBody>
      </p:sp>
      <p:sp>
        <p:nvSpPr>
          <p:cNvPr id="14" name="AutoShap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8028384" y="6309320"/>
            <a:ext cx="926976" cy="385192"/>
          </a:xfrm>
          <a:prstGeom prst="homePlate">
            <a:avLst>
              <a:gd name="adj" fmla="val 62500"/>
            </a:avLst>
          </a:prstGeom>
          <a:solidFill>
            <a:schemeClr val="bg2">
              <a:lumMod val="9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>
                <a:hlinkClick r:id="rId6" action="ppaction://hlinksldjump"/>
              </a:rPr>
              <a:t>Далее</a:t>
            </a:r>
            <a:endParaRPr lang="ru-RU" b="1" dirty="0"/>
          </a:p>
        </p:txBody>
      </p:sp>
      <p:sp>
        <p:nvSpPr>
          <p:cNvPr id="15" name="Oval 9"/>
          <p:cNvSpPr>
            <a:spLocks noChangeArrowheads="1"/>
          </p:cNvSpPr>
          <p:nvPr/>
        </p:nvSpPr>
        <p:spPr bwMode="auto">
          <a:xfrm>
            <a:off x="5873552" y="-480713"/>
            <a:ext cx="3352800" cy="18288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99FF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/>
              <a:t>МОЛОДЕЦ</a:t>
            </a:r>
            <a:r>
              <a:rPr lang="ru-RU" sz="2400" b="1" dirty="0"/>
              <a:t>!</a:t>
            </a:r>
          </a:p>
        </p:txBody>
      </p:sp>
    </p:spTree>
  </p:cSld>
  <p:clrMapOvr>
    <a:masterClrMapping/>
  </p:clrMapOvr>
  <p:transition advClick="0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to_k_odnomu_-_ne_pravilnyj_otvet_(get-tune.net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to_k_odnomu_-_ne_pravilnyj_otvet_(get-tune.net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to_k_odnomu_-_ne_pravilnyj_otvet_(get-tune.net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1412776"/>
            <a:ext cx="74888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5) Укажите группу слов-исключений:</a:t>
            </a:r>
          </a:p>
          <a:p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3200" b="1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 noGrp="1"/>
          </p:cNvSpPr>
          <p:nvPr>
            <p:ph type="title"/>
          </p:nvPr>
        </p:nvSpPr>
        <p:spPr>
          <a:xfrm>
            <a:off x="611560" y="274638"/>
            <a:ext cx="8075240" cy="922114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</a:b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4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Проверь себя!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27584" y="4869160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приг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рь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ря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утв…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рь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580112" y="2492896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б) соч…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тание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выг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рки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чок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827584" y="2492896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а) р…сток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внина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прик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саться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580112" y="4869160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г) прил…гать</a:t>
            </a:r>
          </a:p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выр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щу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вец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Картинка &quot;Мудрая сова&quot; - Форум Дружины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1" y="3146368"/>
            <a:ext cx="2736304" cy="21548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Управляющая кнопка: в начало 12">
            <a:hlinkClick r:id="rId5" action="ppaction://hlinksldjump" highlightClick="1"/>
          </p:cNvPr>
          <p:cNvSpPr/>
          <p:nvPr/>
        </p:nvSpPr>
        <p:spPr>
          <a:xfrm>
            <a:off x="251520" y="6309320"/>
            <a:ext cx="720080" cy="360040"/>
          </a:xfrm>
          <a:prstGeom prst="actionButtonBeginning">
            <a:avLst/>
          </a:prstGeom>
          <a:solidFill>
            <a:schemeClr val="bg2">
              <a:lumMod val="9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0" y="6611779"/>
            <a:ext cx="13083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/>
              <a:t>Назад в содержание</a:t>
            </a:r>
            <a:endParaRPr lang="ru-RU" sz="1000" dirty="0"/>
          </a:p>
        </p:txBody>
      </p:sp>
      <p:sp>
        <p:nvSpPr>
          <p:cNvPr id="15" name="AutoShap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8028384" y="6309320"/>
            <a:ext cx="926976" cy="385192"/>
          </a:xfrm>
          <a:prstGeom prst="homePlate">
            <a:avLst>
              <a:gd name="adj" fmla="val 62500"/>
            </a:avLst>
          </a:prstGeom>
          <a:solidFill>
            <a:schemeClr val="bg2">
              <a:lumMod val="9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>
                <a:hlinkClick r:id="rId6" action="ppaction://hlinksldjump"/>
              </a:rPr>
              <a:t>Далее</a:t>
            </a:r>
            <a:endParaRPr lang="ru-RU" b="1" dirty="0"/>
          </a:p>
        </p:txBody>
      </p:sp>
      <p:sp>
        <p:nvSpPr>
          <p:cNvPr id="16" name="Oval 9"/>
          <p:cNvSpPr>
            <a:spLocks noChangeArrowheads="1"/>
          </p:cNvSpPr>
          <p:nvPr/>
        </p:nvSpPr>
        <p:spPr bwMode="auto">
          <a:xfrm>
            <a:off x="6084168" y="-251755"/>
            <a:ext cx="3352800" cy="18288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99FF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/>
              <a:t>МОЛОДЕЦ</a:t>
            </a:r>
            <a:r>
              <a:rPr lang="ru-RU" sz="2400" b="1" dirty="0"/>
              <a:t>!</a:t>
            </a:r>
          </a:p>
        </p:txBody>
      </p:sp>
    </p:spTree>
  </p:cSld>
  <p:clrMapOvr>
    <a:masterClrMapping/>
  </p:clrMapOvr>
  <p:transition advClick="0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to_k_odnomu_-_ne_pravilnyj_otvet_(get-tune.net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to_k_odnomu_-_ne_pravilnyj_otvet_(get-tune.net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to_k_odnomu_-_ne_pravilnyj_otvet_(get-tune.net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Проверь себя!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57200" y="274638"/>
            <a:ext cx="8219256" cy="850106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</a:b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15616" y="1484784"/>
            <a:ext cx="6624736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6. Укажите верное утверждение:</a:t>
            </a:r>
          </a:p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 </a:t>
            </a:r>
            <a:endParaRPr lang="ru-RU" sz="2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292080" y="4509120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б) ) в корнях –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зар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-/-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зор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в безударном положении пишется буква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292080" y="2348880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а) в корнях –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зар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-/-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зор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в безударном положении пишется буква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ghty6.png"/>
          <p:cNvPicPr>
            <a:picLocks noChangeAspect="1"/>
          </p:cNvPicPr>
          <p:nvPr/>
        </p:nvPicPr>
        <p:blipFill>
          <a:blip r:embed="rId4" cstate="print"/>
          <a:srcRect r="22807"/>
          <a:stretch>
            <a:fillRect/>
          </a:stretch>
        </p:blipFill>
        <p:spPr>
          <a:xfrm>
            <a:off x="1115616" y="2708920"/>
            <a:ext cx="3168352" cy="255924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8" name="Управляющая кнопка: в начало 7">
            <a:hlinkClick r:id="rId5" action="ppaction://hlinksldjump" highlightClick="1"/>
          </p:cNvPr>
          <p:cNvSpPr/>
          <p:nvPr/>
        </p:nvSpPr>
        <p:spPr>
          <a:xfrm>
            <a:off x="251520" y="6309320"/>
            <a:ext cx="720080" cy="360040"/>
          </a:xfrm>
          <a:prstGeom prst="actionButtonBeginning">
            <a:avLst/>
          </a:prstGeom>
          <a:solidFill>
            <a:schemeClr val="bg2">
              <a:lumMod val="9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0" y="6611779"/>
            <a:ext cx="13083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/>
              <a:t>Назад в содержание</a:t>
            </a:r>
            <a:endParaRPr lang="ru-RU" sz="1000" dirty="0"/>
          </a:p>
        </p:txBody>
      </p:sp>
      <p:sp>
        <p:nvSpPr>
          <p:cNvPr id="13" name="AutoShap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7956376" y="6309320"/>
            <a:ext cx="926976" cy="385192"/>
          </a:xfrm>
          <a:prstGeom prst="homePlate">
            <a:avLst>
              <a:gd name="adj" fmla="val 62500"/>
            </a:avLst>
          </a:prstGeom>
          <a:solidFill>
            <a:schemeClr val="bg2">
              <a:lumMod val="9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>
                <a:hlinkClick r:id="rId6" action="ppaction://hlinksldjump"/>
              </a:rPr>
              <a:t>Далее</a:t>
            </a:r>
            <a:endParaRPr lang="ru-RU" b="1" dirty="0"/>
          </a:p>
        </p:txBody>
      </p:sp>
      <p:sp>
        <p:nvSpPr>
          <p:cNvPr id="14" name="Oval 9"/>
          <p:cNvSpPr>
            <a:spLocks noChangeArrowheads="1"/>
          </p:cNvSpPr>
          <p:nvPr/>
        </p:nvSpPr>
        <p:spPr bwMode="auto">
          <a:xfrm>
            <a:off x="972320" y="3212976"/>
            <a:ext cx="3352800" cy="18288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99FF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/>
              <a:t>МОЛОДЕЦ</a:t>
            </a:r>
            <a:r>
              <a:rPr lang="ru-RU" sz="2400" b="1" dirty="0"/>
              <a:t>!</a:t>
            </a:r>
          </a:p>
        </p:txBody>
      </p:sp>
    </p:spTree>
  </p:cSld>
  <p:clrMapOvr>
    <a:masterClrMapping/>
  </p:clrMapOvr>
  <p:transition advClick="0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to_k_odnomu_-_ne_pravilnyj_otvet_(get-tune.net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1412776"/>
            <a:ext cx="85689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7. Укажите ряд слов с буквой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Проверь себя!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57200" y="274638"/>
            <a:ext cx="8219256" cy="850106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</a:b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364088" y="4653136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г)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заг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реть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кать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изл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жение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27584" y="4653136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в) р…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стовщик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водор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сли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выл…жить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48064" y="2708920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б) р…сточек</a:t>
            </a:r>
          </a:p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скл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…нить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саться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27584" y="2708920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а) Р…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стислав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изл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…гать</a:t>
            </a:r>
          </a:p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отр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слевой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4" descr="Архив - Все новости Буряти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3140968"/>
            <a:ext cx="1865313" cy="25922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" name="Управляющая кнопка: в начало 11">
            <a:hlinkClick r:id="rId5" action="ppaction://hlinksldjump" highlightClick="1"/>
          </p:cNvPr>
          <p:cNvSpPr/>
          <p:nvPr/>
        </p:nvSpPr>
        <p:spPr>
          <a:xfrm>
            <a:off x="251520" y="6237312"/>
            <a:ext cx="720080" cy="360040"/>
          </a:xfrm>
          <a:prstGeom prst="actionButtonBeginning">
            <a:avLst/>
          </a:prstGeom>
          <a:solidFill>
            <a:schemeClr val="bg2">
              <a:lumMod val="9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0" y="6611779"/>
            <a:ext cx="13083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/>
              <a:t>Назад в содержание</a:t>
            </a:r>
            <a:endParaRPr lang="ru-RU" sz="1000" dirty="0"/>
          </a:p>
        </p:txBody>
      </p:sp>
      <p:sp>
        <p:nvSpPr>
          <p:cNvPr id="14" name="AutoShape 19"/>
          <p:cNvSpPr>
            <a:spLocks noChangeArrowheads="1"/>
          </p:cNvSpPr>
          <p:nvPr/>
        </p:nvSpPr>
        <p:spPr bwMode="auto">
          <a:xfrm>
            <a:off x="7956376" y="6309320"/>
            <a:ext cx="926976" cy="385192"/>
          </a:xfrm>
          <a:prstGeom prst="homePlate">
            <a:avLst>
              <a:gd name="adj" fmla="val 62500"/>
            </a:avLst>
          </a:prstGeom>
          <a:solidFill>
            <a:schemeClr val="bg2">
              <a:lumMod val="9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 smtClean="0">
                <a:hlinkClick r:id="rId6" action="ppaction://hlinksldjump"/>
              </a:rPr>
              <a:t>Далее</a:t>
            </a:r>
            <a:endParaRPr lang="ru-RU" b="1" dirty="0"/>
          </a:p>
        </p:txBody>
      </p:sp>
      <p:sp>
        <p:nvSpPr>
          <p:cNvPr id="15" name="Oval 9"/>
          <p:cNvSpPr>
            <a:spLocks noChangeArrowheads="1"/>
          </p:cNvSpPr>
          <p:nvPr/>
        </p:nvSpPr>
        <p:spPr bwMode="auto">
          <a:xfrm>
            <a:off x="6207968" y="-381034"/>
            <a:ext cx="3352800" cy="18288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99FF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/>
              <a:t>МОЛОДЕЦ</a:t>
            </a:r>
            <a:r>
              <a:rPr lang="ru-RU" sz="2400" b="1" dirty="0"/>
              <a:t>!</a:t>
            </a:r>
          </a:p>
        </p:txBody>
      </p:sp>
    </p:spTree>
  </p:cSld>
  <p:clrMapOvr>
    <a:masterClrMapping/>
  </p:clrMapOvr>
  <p:transition advClick="0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to_k_odnomu_-_ne_pravilnyj_otvet_(get-tune.net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to_k_odnomu_-_ne_pravilnyj_otvet_(get-tune.net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to_k_odnomu_-_ne_pravilnyj_otvet_(get-tune.net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395536" y="2636912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а)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покл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нение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1556792"/>
            <a:ext cx="55263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8. Укажите лишнее слово: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Проверь себя!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67544" y="404664"/>
            <a:ext cx="8219256" cy="850106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</a:b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56176" y="2636912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в) 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соск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чить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75856" y="4293096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г) пол…гать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75856" y="2636912"/>
            <a:ext cx="2736304" cy="14401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сотв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рить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Управляющая кнопка: в начало 9">
            <a:hlinkClick r:id="rId4" action="ppaction://hlinksldjump" highlightClick="1"/>
          </p:cNvPr>
          <p:cNvSpPr/>
          <p:nvPr/>
        </p:nvSpPr>
        <p:spPr>
          <a:xfrm>
            <a:off x="323528" y="6237312"/>
            <a:ext cx="720080" cy="360040"/>
          </a:xfrm>
          <a:prstGeom prst="actionButtonBeginning">
            <a:avLst/>
          </a:prstGeom>
          <a:solidFill>
            <a:schemeClr val="bg2">
              <a:lumMod val="9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0" y="6611779"/>
            <a:ext cx="13083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/>
              <a:t>Назад в содержание</a:t>
            </a:r>
            <a:endParaRPr lang="ru-RU" sz="1000" dirty="0"/>
          </a:p>
        </p:txBody>
      </p:sp>
      <p:sp>
        <p:nvSpPr>
          <p:cNvPr id="12" name="AutoShape 19"/>
          <p:cNvSpPr>
            <a:spLocks noChangeArrowheads="1"/>
          </p:cNvSpPr>
          <p:nvPr/>
        </p:nvSpPr>
        <p:spPr bwMode="auto">
          <a:xfrm>
            <a:off x="7956376" y="6309320"/>
            <a:ext cx="926976" cy="385192"/>
          </a:xfrm>
          <a:prstGeom prst="homePlate">
            <a:avLst>
              <a:gd name="adj" fmla="val 62500"/>
            </a:avLst>
          </a:prstGeom>
          <a:solidFill>
            <a:schemeClr val="bg2">
              <a:lumMod val="9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>
                <a:hlinkClick r:id="rId5" action="ppaction://hlinksldjump"/>
              </a:rPr>
              <a:t>Далее</a:t>
            </a:r>
            <a:endParaRPr lang="ru-RU" b="1" dirty="0"/>
          </a:p>
        </p:txBody>
      </p:sp>
      <p:sp>
        <p:nvSpPr>
          <p:cNvPr id="13" name="Oval 9"/>
          <p:cNvSpPr>
            <a:spLocks noChangeArrowheads="1"/>
          </p:cNvSpPr>
          <p:nvPr/>
        </p:nvSpPr>
        <p:spPr bwMode="auto">
          <a:xfrm>
            <a:off x="0" y="116632"/>
            <a:ext cx="3352800" cy="18288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99FF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/>
              <a:t>МОЛОДЕЦ</a:t>
            </a:r>
            <a:r>
              <a:rPr lang="ru-RU" sz="2400" b="1" dirty="0"/>
              <a:t>!</a:t>
            </a:r>
          </a:p>
        </p:txBody>
      </p:sp>
    </p:spTree>
  </p:cSld>
  <p:clrMapOvr>
    <a:masterClrMapping/>
  </p:clrMapOvr>
  <p:transition advClick="0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to_k_odnomu_-_ne_pravilnyj_otvet_(get-tune.net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to_k_odnomu_-_ne_pravilnyj_otvet_(get-tune.net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to_k_odnomu_-_ne_pravilnyj_otvet_(get-tune.net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8e59a8e0eaa52fd9c35d549294186b37ca2b0eb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1853</TotalTime>
  <Words>702</Words>
  <Application>Microsoft Office PowerPoint</Application>
  <PresentationFormat>Экран (4:3)</PresentationFormat>
  <Paragraphs>266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 Безударные чередующиеся гласные в корне  </vt:lpstr>
      <vt:lpstr>Проверь себя!</vt:lpstr>
      <vt:lpstr>Презентация PowerPoint</vt:lpstr>
      <vt:lpstr>Проверь себя!</vt:lpstr>
      <vt:lpstr>Проверь себя!</vt:lpstr>
      <vt:lpstr>  </vt:lpstr>
      <vt:lpstr>Проверь себя!</vt:lpstr>
      <vt:lpstr>Проверь себя!</vt:lpstr>
      <vt:lpstr>Проверь себя!</vt:lpstr>
      <vt:lpstr>Проверь себя!</vt:lpstr>
      <vt:lpstr>  </vt:lpstr>
      <vt:lpstr>Проверь себя!</vt:lpstr>
      <vt:lpstr>  </vt:lpstr>
      <vt:lpstr>  </vt:lpstr>
      <vt:lpstr>Проверь себя!</vt:lpstr>
      <vt:lpstr>Проверь себя!</vt:lpstr>
      <vt:lpstr>Презентация PowerPoint</vt:lpstr>
      <vt:lpstr>Толковый словарик</vt:lpstr>
      <vt:lpstr> Источники информации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Admin</cp:lastModifiedBy>
  <cp:revision>217</cp:revision>
  <dcterms:created xsi:type="dcterms:W3CDTF">2014-04-14T17:18:16Z</dcterms:created>
  <dcterms:modified xsi:type="dcterms:W3CDTF">2018-11-08T13:56:17Z</dcterms:modified>
</cp:coreProperties>
</file>