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99" r:id="rId2"/>
    <p:sldId id="303" r:id="rId3"/>
    <p:sldId id="307" r:id="rId4"/>
    <p:sldId id="301" r:id="rId5"/>
    <p:sldId id="305" r:id="rId6"/>
    <p:sldId id="306" r:id="rId7"/>
    <p:sldId id="304" r:id="rId8"/>
    <p:sldId id="308" r:id="rId9"/>
    <p:sldId id="309" r:id="rId10"/>
    <p:sldId id="312" r:id="rId11"/>
    <p:sldId id="311" r:id="rId12"/>
    <p:sldId id="323" r:id="rId13"/>
    <p:sldId id="325" r:id="rId14"/>
    <p:sldId id="315" r:id="rId15"/>
    <p:sldId id="321" r:id="rId16"/>
    <p:sldId id="326" r:id="rId17"/>
    <p:sldId id="314" r:id="rId18"/>
    <p:sldId id="335" r:id="rId19"/>
    <p:sldId id="327" r:id="rId20"/>
    <p:sldId id="332" r:id="rId21"/>
    <p:sldId id="313" r:id="rId22"/>
    <p:sldId id="322" r:id="rId23"/>
    <p:sldId id="328" r:id="rId24"/>
    <p:sldId id="316" r:id="rId25"/>
    <p:sldId id="330" r:id="rId26"/>
    <p:sldId id="333" r:id="rId27"/>
    <p:sldId id="329" r:id="rId28"/>
    <p:sldId id="317" r:id="rId29"/>
    <p:sldId id="331" r:id="rId30"/>
    <p:sldId id="318" r:id="rId31"/>
    <p:sldId id="336" r:id="rId32"/>
    <p:sldId id="334" r:id="rId33"/>
    <p:sldId id="319" r:id="rId34"/>
    <p:sldId id="310" r:id="rId35"/>
    <p:sldId id="320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291" autoAdjust="0"/>
  </p:normalViewPr>
  <p:slideViewPr>
    <p:cSldViewPr>
      <p:cViewPr varScale="1">
        <p:scale>
          <a:sx n="70" d="100"/>
          <a:sy n="70" d="100"/>
        </p:scale>
        <p:origin x="1160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ACFF0A-BC07-4613-B4ED-FB3A73CF09EC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89C8C-7F80-4F0B-BCD1-0DE9A04EA7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057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ACB0C-D8F2-420B-8AA2-B179997C1165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AF835-C25F-4BFD-B599-04CA7D6357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214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ACB0C-D8F2-420B-8AA2-B179997C1165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AF835-C25F-4BFD-B599-04CA7D6357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698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ACB0C-D8F2-420B-8AA2-B179997C1165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AF835-C25F-4BFD-B599-04CA7D6357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331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ACB0C-D8F2-420B-8AA2-B179997C1165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AF835-C25F-4BFD-B599-04CA7D6357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57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ACB0C-D8F2-420B-8AA2-B179997C1165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AF835-C25F-4BFD-B599-04CA7D6357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157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ACB0C-D8F2-420B-8AA2-B179997C1165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AF835-C25F-4BFD-B599-04CA7D6357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120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ACB0C-D8F2-420B-8AA2-B179997C1165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AF835-C25F-4BFD-B599-04CA7D6357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184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ACB0C-D8F2-420B-8AA2-B179997C1165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AF835-C25F-4BFD-B599-04CA7D6357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660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ACB0C-D8F2-420B-8AA2-B179997C1165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AF835-C25F-4BFD-B599-04CA7D6357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234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ACB0C-D8F2-420B-8AA2-B179997C1165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AF835-C25F-4BFD-B599-04CA7D6357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932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ACB0C-D8F2-420B-8AA2-B179997C1165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AF835-C25F-4BFD-B599-04CA7D6357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062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ACB0C-D8F2-420B-8AA2-B179997C1165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AF835-C25F-4BFD-B599-04CA7D6357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805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10296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11560" y="1700808"/>
            <a:ext cx="7772400" cy="187220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Применение здоровьесберегающих технологий в режимных моментах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012160" y="5259380"/>
            <a:ext cx="291581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И.А.Пястолова,</a:t>
            </a:r>
          </a:p>
          <a:p>
            <a:pPr algn="l"/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воспитатель группы младшего дошкольного возраста (3-4 лет) «Затейники»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05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2232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11560" y="1905680"/>
            <a:ext cx="7772400" cy="1872208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ИСПОЛЬЗОВАНИЕ ЗДОРОВЬЕСБЕРЕГАЮЩИХ ТЕХНОЛОГИЙ В РЕЖИМЕ ДНЯ</a:t>
            </a:r>
            <a:endParaRPr lang="ru-RU" sz="3200" dirty="0">
              <a:solidFill>
                <a:schemeClr val="accent2">
                  <a:lumMod val="50000"/>
                </a:schemeClr>
              </a:solidFill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39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2232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85046" y="2204864"/>
            <a:ext cx="8451449" cy="187220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                              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Утро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- гигиенические процедуры;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ru-RU" sz="36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-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дыхательная гимнастика;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ru-RU" sz="36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- пальчиковая гимнастика;</a:t>
            </a:r>
            <a:br>
              <a:rPr lang="ru-RU" sz="36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- общеразвивающие упражнения;</a:t>
            </a:r>
            <a:br>
              <a:rPr lang="ru-RU" sz="36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- танцевальные упражнения;</a:t>
            </a:r>
            <a:br>
              <a:rPr lang="ru-RU" sz="36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- использование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элементов упражнений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из различных оздоровительных систем: аэробика, шейпинг и др.</a:t>
            </a: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12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2232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11560" y="1700808"/>
            <a:ext cx="7772400" cy="187220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2132856"/>
            <a:ext cx="76328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гигиенические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процедуры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6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17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2232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11560" y="1700808"/>
            <a:ext cx="7772400" cy="187220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340768"/>
            <a:ext cx="6246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дыхательная гимнастика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096353"/>
            <a:ext cx="7363225" cy="3789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7175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2232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11560" y="1700808"/>
            <a:ext cx="7772400" cy="358004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Подготовка к приему пищи, прием пищи: 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- мытье рук;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- осанка;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- культура поведения за столом;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- правильная посадка детей.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ru-RU" sz="36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3200" dirty="0"/>
              <a:t/>
            </a:r>
            <a:br>
              <a:rPr lang="ru-RU" sz="3200" dirty="0"/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37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2232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39552" y="2132856"/>
            <a:ext cx="8280920" cy="187220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Перед НОД: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точечный массаж, антистрессовый массаж, интеллектуальный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массаж;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артикуляционная гимнастика.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36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20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49" y="14283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11560" y="1700808"/>
            <a:ext cx="7772400" cy="90276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22233" y="1262051"/>
            <a:ext cx="51380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Артикуляционная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гимнастика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8" y="1866928"/>
            <a:ext cx="6048672" cy="40852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2247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2232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99592" y="2782520"/>
            <a:ext cx="7772400" cy="187220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Segoe UI" panose="020B0502040204020203" pitchFamily="34" charset="0"/>
              </a:rPr>
              <a:t>НОД включает: </a:t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Segoe UI" panose="020B0502040204020203" pitchFamily="34" charset="0"/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Segoe UI" panose="020B0502040204020203" pitchFamily="34" charset="0"/>
              </a:rPr>
              <a:t>- дыхательная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+mn-lt"/>
                <a:cs typeface="Segoe UI" panose="020B0502040204020203" pitchFamily="34" charset="0"/>
              </a:rPr>
              <a:t>гимнастика;</a:t>
            </a:r>
            <a:br>
              <a:rPr lang="ru-RU" sz="3600" dirty="0">
                <a:solidFill>
                  <a:schemeClr val="accent2">
                    <a:lumMod val="50000"/>
                  </a:schemeClr>
                </a:solidFill>
                <a:latin typeface="+mn-lt"/>
                <a:cs typeface="Segoe UI" panose="020B0502040204020203" pitchFamily="34" charset="0"/>
              </a:rPr>
            </a:b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-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гимнастика для глаз;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- динамическая пауза (или </a:t>
            </a:r>
            <a:r>
              <a:rPr lang="ru-RU" sz="3600" dirty="0" err="1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физминутка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);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- релаксация.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ru-RU" sz="36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ru-RU" sz="3600" dirty="0">
              <a:solidFill>
                <a:schemeClr val="accent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47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483768" y="1036768"/>
            <a:ext cx="4680520" cy="79208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Segoe UI" panose="020B0502040204020203" pitchFamily="34" charset="0"/>
              </a:rPr>
              <a:t>Гимнастика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Segoe UI" panose="020B0502040204020203" pitchFamily="34" charset="0"/>
              </a:rPr>
              <a:t>для глаз</a:t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Segoe UI" panose="020B0502040204020203" pitchFamily="34" charset="0"/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Segoe UI" panose="020B0502040204020203" pitchFamily="34" charset="0"/>
              </a:rPr>
              <a:t/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Segoe UI" panose="020B0502040204020203" pitchFamily="34" charset="0"/>
              </a:rPr>
            </a:br>
            <a:endParaRPr lang="ru-RU" sz="3600" b="1" dirty="0">
              <a:solidFill>
                <a:schemeClr val="accent2">
                  <a:lumMod val="50000"/>
                </a:schemeClr>
              </a:solidFill>
              <a:latin typeface="+mn-lt"/>
              <a:cs typeface="Segoe UI" panose="020B0502040204020203" pitchFamily="34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63257" y="1550778"/>
            <a:ext cx="3384376" cy="4518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9380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2232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26320" y="1027140"/>
            <a:ext cx="7268344" cy="75155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+mn-lt"/>
                <a:ea typeface="Segoe UI Emoji" panose="020B0502040204020203" pitchFamily="34" charset="0"/>
                <a:cs typeface="Segoe UI" panose="020B0502040204020203" pitchFamily="34" charset="0"/>
              </a:rPr>
              <a:t>Г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Segoe UI Emoji" panose="020B0502040204020203" pitchFamily="34" charset="0"/>
                <a:cs typeface="Segoe UI" panose="020B0502040204020203" pitchFamily="34" charset="0"/>
              </a:rPr>
              <a:t>имнастика для глаз;</a:t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Segoe UI Emoji" panose="020B0502040204020203" pitchFamily="34" charset="0"/>
                <a:cs typeface="Segoe UI" panose="020B0502040204020203" pitchFamily="34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+mn-lt"/>
                <a:ea typeface="Segoe UI Emoji" panose="020B0502040204020203" pitchFamily="34" charset="0"/>
                <a:cs typeface="Segoe UI" panose="020B0502040204020203" pitchFamily="34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+mn-lt"/>
                <a:ea typeface="Segoe UI Emoji" panose="020B0502040204020203" pitchFamily="34" charset="0"/>
                <a:cs typeface="Segoe UI" panose="020B0502040204020203" pitchFamily="34" charset="0"/>
              </a:rPr>
            </a:br>
            <a:r>
              <a:rPr lang="ru-RU" sz="3600" dirty="0" smtClean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ru-RU" sz="3600" dirty="0" smtClean="0"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ru-RU" sz="3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45121" y="1721468"/>
            <a:ext cx="5360951" cy="40473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4446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10296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508" y="-8798"/>
            <a:ext cx="9144000" cy="6857999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8071940" cy="4608512"/>
          </a:xfrm>
        </p:spPr>
        <p:txBody>
          <a:bodyPr>
            <a:normAutofit fontScale="90000"/>
          </a:bodyPr>
          <a:lstStyle/>
          <a:p>
            <a:pPr indent="228600" algn="just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  <a:t>«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  <a:t>Забота о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  <a:t>здоровье - это 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  <a:t>важнейший труд воспитателя.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  <a:t>От жизнерадостности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  <a:t>, бодрости детей зависит их духовная  жизнь, мировоззрение, умственное развитие, прочность  знаний, вера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  <a:t>          в свои силы» </a:t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</a:br>
            <a:r>
              <a:rPr lang="ru-RU" sz="3600" b="1" dirty="0" err="1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  <a:t>В.А.Сухомлинский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          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00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2232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977480" y="951167"/>
            <a:ext cx="5328592" cy="1008112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1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Динамическая пауза</a:t>
            </a:r>
            <a:r>
              <a:rPr lang="ru-RU" sz="3100" dirty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accent2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204864"/>
            <a:ext cx="8208912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32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2232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89466" y="1700808"/>
            <a:ext cx="8928992" cy="1872208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Segoe UI" panose="020B0502040204020203" pitchFamily="34" charset="0"/>
              </a:rPr>
              <a:t>Прогулка (утренняя и вечерняя):</a:t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воздушные ванны;</a:t>
            </a:r>
            <a:r>
              <a:rPr lang="ru-RU" sz="2700" dirty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дыхательная гимнастика, включающая мышечные упражнения;</a:t>
            </a:r>
            <a:r>
              <a:rPr lang="ru-RU" sz="2700" dirty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оздоровительная ходьба, </a:t>
            </a: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бег;</a:t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подвижные игры;</a:t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индивидуальная работа, включающая выполнение физических упражнений на корректировку ..</a:t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трудовая деятельность</a:t>
            </a:r>
            <a:endParaRPr lang="ru-RU" sz="2700" dirty="0">
              <a:solidFill>
                <a:schemeClr val="accent2">
                  <a:lumMod val="50000"/>
                </a:schemeClr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88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2232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11560" y="1700808"/>
            <a:ext cx="7772400" cy="1872208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1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Перед сном:</a:t>
            </a:r>
            <a:b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водные процедуры;</a:t>
            </a:r>
            <a:r>
              <a:rPr lang="ru-RU" sz="3100" dirty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релаксация, </a:t>
            </a:r>
            <a:r>
              <a:rPr lang="ru-RU" sz="3100" dirty="0" err="1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саморегуляция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100" dirty="0" err="1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сказкотерапия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3100" dirty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accent2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4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2232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339752" y="881970"/>
            <a:ext cx="4608512" cy="676762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1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err="1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Сказкотерапия</a:t>
            </a:r>
            <a:r>
              <a:rPr lang="ru-RU" sz="31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1640" y="1740941"/>
            <a:ext cx="6232317" cy="42889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0356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2232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75291" y="1981569"/>
            <a:ext cx="7772400" cy="187220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сна: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гимнастика пробуждения;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дыхательная гимнастика;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пальчиковая гимнастика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гимнастика с массажными мячиками;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ходьба с использованием нестандартного физкультурного оборудования (предупреждение плоскостопия, исправление (профилактика) осанки, сколиоза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)..</a:t>
            </a:r>
            <a:r>
              <a:rPr lang="ru-RU" sz="2500" dirty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500" dirty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accent2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08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2232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428144" y="1534472"/>
            <a:ext cx="6264696" cy="648072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Х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одьба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с использованием нестандартного физкультурного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оборудования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5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7704" y="1858508"/>
            <a:ext cx="2016224" cy="44926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63468" y="1897266"/>
            <a:ext cx="2160240" cy="4365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9705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2232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259632" y="1086456"/>
            <a:ext cx="6840760" cy="504056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1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Гимнастика 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массажными мячиками</a:t>
            </a:r>
            <a:r>
              <a:rPr lang="ru-RU" sz="31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8075" y="1905278"/>
            <a:ext cx="6164834" cy="3971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8309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2232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267744" y="1264234"/>
            <a:ext cx="4896544" cy="648072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альчиковая гимнастика</a:t>
            </a:r>
            <a:r>
              <a:rPr lang="ru-RU" sz="2500" dirty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500" dirty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accent2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880" y="1808820"/>
            <a:ext cx="6845224" cy="38524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197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2232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11560" y="1700808"/>
            <a:ext cx="7772400" cy="3456384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1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 второй половине дня (вечер):</a:t>
            </a:r>
            <a:r>
              <a:rPr lang="ru-RU" sz="31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дыхательная гимнастика;</a:t>
            </a:r>
            <a:b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пальчиковая гимнастика;</a:t>
            </a:r>
            <a:b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100" dirty="0" err="1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сказкотерапия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пальчиковый театр</a:t>
            </a:r>
            <a:r>
              <a:rPr lang="ru-RU" sz="31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сюжетно-ролевые игры;</a:t>
            </a:r>
            <a:b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музыкальные игры</a:t>
            </a:r>
            <a:r>
              <a:rPr lang="ru-RU" sz="31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48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2232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11560" y="1700808"/>
            <a:ext cx="4968552" cy="792088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Сюжетно-ролевые </a:t>
            </a:r>
            <a:r>
              <a:rPr lang="ru-RU" sz="3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5656" y="2064684"/>
            <a:ext cx="6264696" cy="439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22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10296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39552" y="1995149"/>
            <a:ext cx="8352928" cy="187220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Здоровьесберегающие технологии- </a:t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это система мер, включающая взаимосвязь и взаимодействие всех факторов образовательной среды, направленных на сохранение здоровья ребенка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на всех этапах обучения и развития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30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2232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11560" y="1700808"/>
            <a:ext cx="7772400" cy="1872208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1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836712"/>
            <a:ext cx="8496944" cy="6232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 течении дня , в любых режимных моментах можно использовать:</a:t>
            </a:r>
          </a:p>
          <a:p>
            <a:r>
              <a:rPr lang="ru-RU" sz="1900" b="1" dirty="0">
                <a:solidFill>
                  <a:schemeClr val="accent2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900" b="1" dirty="0">
                <a:solidFill>
                  <a:schemeClr val="accent2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900" b="1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-АНТИСТРЕССОВЫЙ МАССАЖ</a:t>
            </a:r>
          </a:p>
          <a:p>
            <a:r>
              <a:rPr lang="ru-RU" sz="19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1. Массаж пальцев рук:</a:t>
            </a:r>
          </a:p>
          <a:p>
            <a:r>
              <a:rPr lang="ru-RU" sz="19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 нажимаем на фалангу пальцев, сверху – снизу, справа – слева;</a:t>
            </a:r>
          </a:p>
          <a:p>
            <a:r>
              <a:rPr lang="ru-RU" sz="19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 массируем каждый палец круговыми движениями и движениями сверху вниз.</a:t>
            </a:r>
          </a:p>
          <a:p>
            <a:r>
              <a:rPr lang="ru-RU" sz="19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2. Массаж запястья круговыми движениями.</a:t>
            </a:r>
          </a:p>
          <a:p>
            <a:r>
              <a:rPr lang="ru-RU" sz="19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3. Массаж рук. Упражнения «моем руки», растирание ладоней и «погреем щеки».</a:t>
            </a:r>
          </a:p>
          <a:p>
            <a:r>
              <a:rPr lang="ru-RU" sz="19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4. Массаж лба. Кончиками пальцев от середины лба поглаживаем шею, лоб, щеки и сбросить.</a:t>
            </a:r>
          </a:p>
          <a:p>
            <a:r>
              <a:rPr lang="ru-RU" sz="19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5. Массаж плеч. Пощипывание плеч от шеи вниз.</a:t>
            </a:r>
          </a:p>
          <a:p>
            <a:r>
              <a:rPr lang="ru-RU" sz="19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6. Массаж затылка. Указательными пальцами массируем снизу вверх и сбросить.</a:t>
            </a:r>
          </a:p>
          <a:p>
            <a:r>
              <a:rPr lang="ru-RU" sz="19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7. Массаж шеи. Двумя руками массируем шею от позвоночника снизу вверх и сбросить.</a:t>
            </a:r>
          </a:p>
          <a:p>
            <a:r>
              <a:rPr lang="ru-RU" sz="19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8. Массаж головы. Над ушами к верхней точке, ото лба к верхней точке.</a:t>
            </a:r>
          </a:p>
          <a:p>
            <a:r>
              <a:rPr lang="ru-RU" sz="19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9. Массаж ушей. Пощипывание уха сверху вниз и сбросить.</a:t>
            </a:r>
          </a:p>
          <a:p>
            <a:r>
              <a:rPr lang="ru-RU" sz="19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10. Массаж ушных раковин.</a:t>
            </a:r>
          </a:p>
          <a:p>
            <a:r>
              <a:rPr lang="ru-RU" sz="1900" dirty="0">
                <a:solidFill>
                  <a:schemeClr val="accent2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900" dirty="0">
                <a:solidFill>
                  <a:schemeClr val="accent2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9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32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2232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11560" y="1700808"/>
            <a:ext cx="7772400" cy="1872208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1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35896" y="908720"/>
            <a:ext cx="223224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Массаж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шеи</a:t>
            </a:r>
            <a:r>
              <a:rPr lang="ru-RU" sz="1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69903" y="1448780"/>
            <a:ext cx="6408712" cy="4248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08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11560" y="1700808"/>
            <a:ext cx="7772400" cy="1872208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1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908721"/>
            <a:ext cx="44644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Массаж ушных раковин.</a:t>
            </a:r>
          </a:p>
          <a:p>
            <a:r>
              <a:rPr lang="ru-RU" sz="1000" dirty="0">
                <a:solidFill>
                  <a:schemeClr val="accent2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000" dirty="0">
                <a:solidFill>
                  <a:schemeClr val="accent2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477944"/>
            <a:ext cx="5472608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43140" y="1314077"/>
            <a:ext cx="3243532" cy="333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4202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386" y="47667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11560" y="1988840"/>
            <a:ext cx="8352928" cy="4464496"/>
          </a:xfrm>
        </p:spPr>
        <p:txBody>
          <a:bodyPr>
            <a:normAutofit fontScale="90000"/>
          </a:bodyPr>
          <a:lstStyle/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ru-RU" sz="31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СПЕЦИАЛЬНЫЕ </a:t>
            </a:r>
            <a:r>
              <a:rPr lang="ru-RU" sz="2700" b="1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МЕРЫ ЗАКАЛИВАНИЯ</a:t>
            </a:r>
            <a:br>
              <a:rPr lang="ru-RU" sz="2700" b="1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1. Ежедневно проводить воздушные ванны в сочетании с физическими упражнениями.</a:t>
            </a:r>
            <a:br>
              <a:rPr lang="ru-RU" sz="22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2. Полоскать рот кипяченой водой комнатной температуры после каждого приема пищи.</a:t>
            </a:r>
            <a:br>
              <a:rPr lang="ru-RU" sz="22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3. Широко использовать для закаливания и оздоровления нетрадиционное физкультурное оборудование.</a:t>
            </a:r>
            <a:br>
              <a:rPr lang="ru-RU" sz="22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4. Ежедневно в утренней гимнастике использовать ритмические движения.</a:t>
            </a:r>
            <a:br>
              <a:rPr lang="ru-RU" sz="22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5. Использовать в своей работе динамические, статические дыхательные упражнения.</a:t>
            </a:r>
            <a:br>
              <a:rPr lang="ru-RU" sz="22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6. После сна выполнять движения для пробуждения.</a:t>
            </a:r>
            <a:br>
              <a:rPr lang="ru-RU" sz="22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7. Применять точечный массаж</a:t>
            </a:r>
            <a:br>
              <a:rPr lang="ru-RU" sz="22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8. В весеннее – зимний период вводить витаминизацию и фитотерапию</a:t>
            </a:r>
            <a:r>
              <a:rPr lang="ru-RU" sz="3100" b="1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/>
            </a:r>
            <a:br>
              <a:rPr lang="ru-RU" sz="3100" b="1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lang="ru-RU" sz="3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61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2232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20032" y="1661297"/>
            <a:ext cx="8280920" cy="358004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Игровой массаж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-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 стихи, песенки вместе с движениями  способствуют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развитию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фантазии, развитию речи, социализации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детей: бегущий по дереву паучок и капающий на спину дождик, прыгающий по полу мячик и идущий по лесу медведь одинаково ярко, хотя и по разному представляются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детям.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/>
            </a:r>
            <a:br>
              <a:rPr lang="ru-RU" sz="3600" dirty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endParaRPr lang="ru-RU" sz="3600" dirty="0">
              <a:solidFill>
                <a:schemeClr val="accent2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43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2232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95536" y="2060848"/>
            <a:ext cx="8520932" cy="1872208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Конечная цель использования </a:t>
            </a:r>
            <a:r>
              <a:rPr lang="ru-RU" sz="3600" b="1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здоровьесберегающих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технологий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 в детском саду </a:t>
            </a:r>
            <a:r>
              <a:rPr lang="ru-RU" sz="3600">
                <a:solidFill>
                  <a:schemeClr val="accent2">
                    <a:lumMod val="50000"/>
                  </a:schemeClr>
                </a:solidFill>
                <a:latin typeface="+mn-lt"/>
              </a:rPr>
              <a:t>по </a:t>
            </a:r>
            <a:r>
              <a:rPr lang="ru-RU" sz="360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ФГОС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— сохранение и укрепление 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здоровья детей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, что служит обязательным условием повышения результативности учебно-воспитательного процесса. 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7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10296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052991" y="2492896"/>
            <a:ext cx="7474337" cy="2038499"/>
          </a:xfrm>
        </p:spPr>
        <p:txBody>
          <a:bodyPr>
            <a:noAutofit/>
          </a:bodyPr>
          <a:lstStyle/>
          <a:p>
            <a:pPr indent="228600" algn="just">
              <a:spcAft>
                <a:spcPts val="0"/>
              </a:spcAft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предоставить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ребенку наиболее благоприятные условия для развития, которые характеризуются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</a:b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психолого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– педагогическими условиями воспитания и обучения, содержанием и методами, характером взаимодействия педагогов с детьми и построением развивающей среды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.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</a:br>
            <a:r>
              <a:rPr lang="ru-RU" sz="2400" u="sng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</a:rPr>
              <a:t>Задачи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</a:rPr>
              <a:t>: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</a:rPr>
              <a:t/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</a:rPr>
              <a:t>-охранять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</a:rPr>
              <a:t>и укреплять 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</a:rPr>
              <a:t>здоровье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</a:rPr>
              <a:t>детей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</a:rPr>
              <a:t>;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</a:rPr>
              <a:t>-совершенствовать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</a:rPr>
              <a:t>их физическое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</a:rPr>
              <a:t>развитие;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</a:rPr>
              <a:t>-повышать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</a:rPr>
              <a:t>сопротивляемость защитных свойств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</a:rPr>
              <a:t>организма; улучшать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+mn-lt"/>
                <a:ea typeface="Calibri" panose="020F0502020204030204" pitchFamily="34" charset="0"/>
              </a:rPr>
              <a:t>физическую и умственную работоспособность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5927" y="692696"/>
            <a:ext cx="836846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  <a:t>Цель здоровьесберегающих технологий </a:t>
            </a:r>
            <a:endParaRPr lang="ru-RU" sz="2600" b="1" dirty="0" smtClean="0">
              <a:solidFill>
                <a:schemeClr val="accent2">
                  <a:lumMod val="50000"/>
                </a:schemeClr>
              </a:solidFill>
              <a:ea typeface="Times New Roman" panose="02020603050405020304" pitchFamily="18" charset="0"/>
            </a:endParaRPr>
          </a:p>
          <a:p>
            <a:pPr algn="ctr"/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  <a:t>в дошкольном</a:t>
            </a: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  <a:t> образовании: </a:t>
            </a:r>
            <a:br>
              <a:rPr lang="ru-RU" sz="2600" b="1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</a:b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  <a:t/>
            </a:r>
            <a:br>
              <a:rPr lang="ru-RU" sz="2600" b="1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</a:b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297268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10296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508" y="-8798"/>
            <a:ext cx="9144000" cy="6857999"/>
          </a:xfrm>
          <a:prstGeom prst="rect">
            <a:avLst/>
          </a:prstGeom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5760132" y="1945246"/>
            <a:ext cx="936104" cy="10081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633353" y="2105714"/>
            <a:ext cx="10655" cy="23932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2295494" y="1951170"/>
            <a:ext cx="1368152" cy="11521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3657188" y="1279821"/>
            <a:ext cx="23528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Здоровье</a:t>
            </a:r>
            <a:endParaRPr lang="ru-RU" sz="3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11609" y="3264016"/>
            <a:ext cx="25841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физическое</a:t>
            </a:r>
            <a:endParaRPr lang="ru-RU" sz="3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727420" y="4646102"/>
            <a:ext cx="2739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психическое</a:t>
            </a:r>
            <a:endParaRPr lang="ru-RU" sz="32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648680" y="3152496"/>
            <a:ext cx="22012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душевное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600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10296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486" y="908720"/>
            <a:ext cx="7706012" cy="5395428"/>
          </a:xfrm>
          <a:prstGeom prst="rect">
            <a:avLst/>
          </a:prstGeom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88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2232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579" y="908720"/>
            <a:ext cx="7489825" cy="5472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428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9247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9473" y="1472823"/>
            <a:ext cx="2376488" cy="2376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713" y="1916832"/>
            <a:ext cx="2579687" cy="238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32051" y="2979150"/>
            <a:ext cx="3079897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социальное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32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08" y="2232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081" y="5661248"/>
            <a:ext cx="266541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11560" y="1700808"/>
            <a:ext cx="7772400" cy="187220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дня в группе «Затейники»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228184" y="5055806"/>
            <a:ext cx="2155776" cy="613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052051"/>
              </p:ext>
            </p:extLst>
          </p:nvPr>
        </p:nvGraphicFramePr>
        <p:xfrm>
          <a:off x="423553" y="1772816"/>
          <a:ext cx="8229598" cy="45814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22113"/>
                <a:gridCol w="892270"/>
                <a:gridCol w="892270"/>
                <a:gridCol w="892270"/>
                <a:gridCol w="892270"/>
                <a:gridCol w="1338405"/>
              </a:tblGrid>
              <a:tr h="16368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Непрерывная образовательная деятельность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Понедельник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Вторник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Среда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Четверг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Пятница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27378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Прием детей, осмотр, беседы с родителями о самочувствии детей, индивидуальная работа, утренняя гимнастика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07.00-08.00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07.00-08.00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07.00-08.00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07.00-08.00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07.00-08.00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63689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Подготовка к завтраку, дежурство, завтрак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08.00-08.40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08.00-08.40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08.00-08.40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08.00-08.40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08.00-08.40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27378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Игры, самостоятельная деятельность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08.40-09.00 </a:t>
                      </a:r>
                      <a:endParaRPr lang="ru-RU" sz="900">
                        <a:effectLst/>
                      </a:endParaRPr>
                    </a:p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08.40-09.00 </a:t>
                      </a:r>
                      <a:endParaRPr lang="ru-RU" sz="900">
                        <a:effectLst/>
                      </a:endParaRPr>
                    </a:p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08.40-09.00 </a:t>
                      </a:r>
                      <a:endParaRPr lang="ru-RU" sz="900">
                        <a:effectLst/>
                      </a:endParaRPr>
                    </a:p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08.40-09.00 </a:t>
                      </a:r>
                      <a:endParaRPr lang="ru-RU" sz="900">
                        <a:effectLst/>
                      </a:endParaRPr>
                    </a:p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08.40-09.00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63689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Непрерывная образовательная деятельность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09.00-09.40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09.00-09.40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09.00-09.45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09.00-09.15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63689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Игры, самостоятельная деятельность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09.15-09.40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27378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Подготовка к прогулке, прогулка (игры, наблюдения, труд, экспериментирование, общение по интересам)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09.00-09.50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63689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Возвращение с прогулки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09.50-10.00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63689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Второй завтрак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09.40-10.00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09.40-10.00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09.45-10.00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09.40-10.00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10.00-10.10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27378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Непрерывная образовательная деятельность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10.35-10.50 </a:t>
                      </a:r>
                      <a:endParaRPr lang="ru-RU" sz="900">
                        <a:effectLst/>
                      </a:endParaRPr>
                    </a:p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(на улице)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10.10-11.00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27378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Подготовка к прогулке, прогулка (игры, наблюдения, труд, экспериментирование, общение по интересам)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10.00-11.30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10.00-11.30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10.00-11.30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10.00-11.30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63689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Возвращение с прогулки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11.30-11.40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11.30-11.40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11.30-11.40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11.30-11.40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63689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Игры, самостоятельная деятельность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11.00-11.40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63689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Подготовка к обеду, дежурство, обед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11.40-12.20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11.40-12.20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11.40-12.20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11.40-12.20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11.40-12.20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63689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Подготовка ко сну, сон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12.20-15.00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12.20-15.00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12.20-15.00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12.20-15.00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12.20-15.00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63689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Постепенный подъем, корригирующая гимнастика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15.00-15.20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15.00-15.20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15.00-15.20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15.00-15.20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15.00-15.20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63689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Подготовка к полднику, полдник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15.20-15.40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15.20-15.40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15.20-15.40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15.20-15.40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15.20-15.40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27378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Игры, развлечения, самостоятельная деятельность по интересам, индивидуальная работа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15.40-17.00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15.40-17.00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15.40-17.00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15.40-17.00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15.40-17.00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63689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Подготовка к ужину, ужин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17.00-17.30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17.00-17.30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17.00-17.30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17.00-17.30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17.00-17.30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27378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Подготовка к прогулке, прогулка, самостоятельные игры детей, уход детей домой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17.30-19.00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17.30-19.00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17.30-19.00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17.30-19.00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17.30-19.00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 rot="10800000" flipV="1">
            <a:off x="434332" y="862020"/>
            <a:ext cx="8363272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Режим дня 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 группе младшего дошкольного возраста «Затейники» 3-4 года на 2019-2020 учебный год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0800000" flipH="1" flipV="1">
            <a:off x="2771800" y="991365"/>
            <a:ext cx="2664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641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2039</TotalTime>
  <Words>450</Words>
  <Application>Microsoft Office PowerPoint</Application>
  <PresentationFormat>Экран (4:3)</PresentationFormat>
  <Paragraphs>224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1" baseType="lpstr">
      <vt:lpstr>Arial</vt:lpstr>
      <vt:lpstr>Calibri</vt:lpstr>
      <vt:lpstr>Segoe UI</vt:lpstr>
      <vt:lpstr>Segoe UI Emoji</vt:lpstr>
      <vt:lpstr>Times New Roman</vt:lpstr>
      <vt:lpstr>Тема Office</vt:lpstr>
      <vt:lpstr>Применение здоровьесберегающих технологий в режимных моментах</vt:lpstr>
      <vt:lpstr>«Забота о здоровье - это  важнейший труд воспитателя. От жизнерадостности, бодрости детей зависит их духовная  жизнь, мировоззрение, умственное развитие, прочность  знаний, вера           в свои силы»   В.А.Сухомлинский                            </vt:lpstr>
      <vt:lpstr>Здоровьесберегающие технологии-  это система мер, включающая взаимосвязь и взаимодействие всех факторов образовательной среды, направленных на сохранение здоровья ребенка на всех этапах обучения и развития</vt:lpstr>
      <vt:lpstr> предоставить ребенку наиболее благоприятные условия для развития, которые характеризуются  психолого – педагогическими условиями воспитания и обучения, содержанием и методами, характером взаимодействия педагогов с детьми и построением развивающей среды. Задачи:  -охранять и укреплять здоровье детей; -совершенствовать их физическое развитие; -повышать сопротивляемость защитных свойств организма; улучшать физическую и умственную работоспособность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Режим дня в группе «Затейники»  </vt:lpstr>
      <vt:lpstr>ИСПОЛЬЗОВАНИЕ ЗДОРОВЬЕСБЕРЕГАЮЩИХ ТЕХНОЛОГИЙ В РЕЖИМЕ ДНЯ</vt:lpstr>
      <vt:lpstr>                                 Утро: - гигиенические процедуры; - дыхательная гимнастика; - пальчиковая гимнастика; - общеразвивающие упражнения; - танцевальные упражнения; - использование элементов упражнений из различных оздоровительных систем: аэробика, шейпинг и др.</vt:lpstr>
      <vt:lpstr>  </vt:lpstr>
      <vt:lpstr>  </vt:lpstr>
      <vt:lpstr>Подготовка к приему пищи, прием пищи:  - мытье рук; - осанка; - культура поведения за столом; - правильная посадка детей.   </vt:lpstr>
      <vt:lpstr>                             Перед НОД: - точечный массаж, антистрессовый массаж, интеллектуальный массаж;  - артикуляционная гимнастика.  </vt:lpstr>
      <vt:lpstr>  </vt:lpstr>
      <vt:lpstr>                    НОД включает:  - дыхательная гимнастика; - гимнастика для глаз; - динамическая пауза (или физминутка); - релаксация.  </vt:lpstr>
      <vt:lpstr> Гимнастика для глаз  </vt:lpstr>
      <vt:lpstr>  Гимнастика для глаз;   </vt:lpstr>
      <vt:lpstr> Динамическая пауза </vt:lpstr>
      <vt:lpstr>  Прогулка (утренняя и вечерняя): - воздушные ванны; - дыхательная гимнастика, включающая мышечные упражнения; - оздоровительная ходьба, бег; - подвижные игры; - индивидуальная работа, включающая выполнение физических упражнений на корректировку .. - трудовая деятельность</vt:lpstr>
      <vt:lpstr>  Перед сном: - водные процедуры; - релаксация, саморегуляция; - сказкотерапия; </vt:lpstr>
      <vt:lpstr>   Сказкотерапия  </vt:lpstr>
      <vt:lpstr>  После сна: - гимнастика пробуждения; - дыхательная гимнастика; - пальчиковая гимнастика; - гимнастика с массажными мячиками; - ходьба с использованием нестандартного физкультурного оборудования (предупреждение плоскостопия, исправление (профилактика) осанки, сколиоза).. </vt:lpstr>
      <vt:lpstr>Ходьба с использованием нестандартного физкультурного оборудования  </vt:lpstr>
      <vt:lpstr>  Гимнастика с массажными мячиками </vt:lpstr>
      <vt:lpstr>Пальчиковая гимнастика </vt:lpstr>
      <vt:lpstr>  Во второй половине дня (вечер): - дыхательная гимнастика; - пальчиковая гимнастика; - сказкотерапия; - пальчиковый театр; - сюжетно-ролевые игры; - музыкальные игры  </vt:lpstr>
      <vt:lpstr>Сюжетно-ролевые игры </vt:lpstr>
      <vt:lpstr>   </vt:lpstr>
      <vt:lpstr>   </vt:lpstr>
      <vt:lpstr>   </vt:lpstr>
      <vt:lpstr>  СПЕЦИАЛЬНЫЕ МЕРЫ ЗАКАЛИВАНИЯ 1. Ежедневно проводить воздушные ванны в сочетании с физическими упражнениями. 2. Полоскать рот кипяченой водой комнатной температуры после каждого приема пищи. 3. Широко использовать для закаливания и оздоровления нетрадиционное физкультурное оборудование. 4. Ежедневно в утренней гимнастике использовать ритмические движения. 5. Использовать в своей работе динамические, статические дыхательные упражнения. 6. После сна выполнять движения для пробуждения. 7. Применять точечный массаж 8. В весеннее – зимний период вводить витаминизацию и фитотерапию   </vt:lpstr>
      <vt:lpstr>Игровой массаж - стихи, песенки вместе с движениями  способствуют развитию фантазии, развитию речи, социализации детей: бегущий по дереву паучок и капающий на спину дождик, прыгающий по полу мячик и идущий по лесу медведь одинаково ярко, хотя и по разному представляются детям.  </vt:lpstr>
      <vt:lpstr>Конечная цель использования здоровьесберегающих технологий в детском саду по ФГОС — сохранение и укрепление здоровья детей, что служит обязательным условием повышения результативности учебно-воспитательного процесса. </vt:lpstr>
    </vt:vector>
  </TitlesOfParts>
  <Company>Microsoft Office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Портрет  МБОУ гимназии  имени Ф.К.Салманова  в цифрах</dc:title>
  <dc:creator>User</dc:creator>
  <cp:lastModifiedBy>Стас Ахметов</cp:lastModifiedBy>
  <cp:revision>161</cp:revision>
  <dcterms:created xsi:type="dcterms:W3CDTF">2014-08-26T15:00:03Z</dcterms:created>
  <dcterms:modified xsi:type="dcterms:W3CDTF">2020-03-31T10:54:50Z</dcterms:modified>
</cp:coreProperties>
</file>